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97" r:id="rId11"/>
    <p:sldId id="273" r:id="rId12"/>
    <p:sldId id="275" r:id="rId13"/>
    <p:sldId id="299" r:id="rId14"/>
    <p:sldId id="280" r:id="rId15"/>
    <p:sldId id="296" r:id="rId16"/>
    <p:sldId id="281" r:id="rId17"/>
    <p:sldId id="276" r:id="rId18"/>
    <p:sldId id="282" r:id="rId19"/>
    <p:sldId id="277" r:id="rId20"/>
    <p:sldId id="290" r:id="rId21"/>
    <p:sldId id="289" r:id="rId22"/>
    <p:sldId id="278" r:id="rId23"/>
    <p:sldId id="279" r:id="rId24"/>
    <p:sldId id="293" r:id="rId25"/>
    <p:sldId id="285" r:id="rId26"/>
    <p:sldId id="264" r:id="rId27"/>
    <p:sldId id="265" r:id="rId28"/>
    <p:sldId id="267" r:id="rId29"/>
    <p:sldId id="268" r:id="rId30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6" autoAdjust="0"/>
    <p:restoredTop sz="94609" autoAdjust="0"/>
  </p:normalViewPr>
  <p:slideViewPr>
    <p:cSldViewPr>
      <p:cViewPr>
        <p:scale>
          <a:sx n="70" d="100"/>
          <a:sy n="70" d="100"/>
        </p:scale>
        <p:origin x="-24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9486-52F6-428D-8713-E55DC1672E65}" type="datetimeFigureOut">
              <a:rPr lang="es-ES" smtClean="0"/>
              <a:t>02/10/2019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CC99-BB43-45F5-A271-8D1BAEF85B2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089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698C26-315C-4805-B6DE-1CF5DF2D0FFC}" type="datetimeFigureOut">
              <a:rPr lang="es-ES" smtClean="0"/>
              <a:pPr/>
              <a:t>02/10/2019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4B1C8-608B-4958-9C04-B1936F2CD2F3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 smtClean="0"/>
              <a:t>    CURS 2019-20</a:t>
            </a:r>
            <a:endParaRPr lang="es-ES" sz="36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6864" cy="4304769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ES" sz="1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8000" dirty="0" smtClean="0">
                <a:solidFill>
                  <a:schemeClr val="accent2">
                    <a:lumMod val="75000"/>
                  </a:schemeClr>
                </a:solidFill>
              </a:rPr>
              <a:t>REUNIÓ PARES</a:t>
            </a:r>
            <a:br>
              <a:rPr lang="es-ES" sz="8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8000" dirty="0" smtClean="0">
                <a:solidFill>
                  <a:schemeClr val="accent2">
                    <a:lumMod val="75000"/>
                  </a:schemeClr>
                </a:solidFill>
              </a:rPr>
              <a:t>P-3,P-4,P-5</a:t>
            </a:r>
            <a:endParaRPr lang="es-E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2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27150" y="731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20633"/>
              </p:ext>
            </p:extLst>
          </p:nvPr>
        </p:nvGraphicFramePr>
        <p:xfrm>
          <a:off x="539552" y="548676"/>
          <a:ext cx="7848870" cy="56166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1308145"/>
                <a:gridCol w="1308145"/>
                <a:gridCol w="1308145"/>
                <a:gridCol w="1308145"/>
                <a:gridCol w="1308145"/>
                <a:gridCol w="1308145"/>
              </a:tblGrid>
              <a:tr h="349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DILLUNS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DIMARTS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DIMECRES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DIJOUS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DIVENDRES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68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9.00-9.55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verbal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matemàtic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verbal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matemàtic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Psicomotricitat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689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9.55-10-50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verbal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matemàtic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verbal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matemàtic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Psicomotricitat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330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10.50-11.20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PATI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PATI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PATI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PATI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PATI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726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11.20-12.10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Descoberta de l’entorn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Descoberta </a:t>
                      </a:r>
                      <a:r>
                        <a:rPr lang="ca-ES" sz="800" dirty="0" smtClean="0">
                          <a:effectLst/>
                        </a:rPr>
                        <a:t>d’un mateix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Descoberta d’un mateix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Descoberta d’un mateix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Descoberta de l’entorn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713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12.10-13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Racons de Joc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Racons de Joc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Racons de Joc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Racons de Joc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LL.</a:t>
                      </a:r>
                      <a:endParaRPr lang="es-ES" sz="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verbal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62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13-14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22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 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63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15-16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Experiments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Tallers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verbal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Descoberta d’un mateix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LL. plàstic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Descoberta de l’entorn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  <a:tr h="634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16-17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Experiments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Tallers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Música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</a:t>
                      </a:r>
                      <a:endParaRPr lang="es-ES" sz="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matemàtic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>
                          <a:effectLst/>
                        </a:rPr>
                        <a:t>LL. plàstic</a:t>
                      </a:r>
                      <a:endParaRPr lang="es-ES" sz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</a:rPr>
                        <a:t>Descoberta de l’entorn</a:t>
                      </a:r>
                      <a:endParaRPr lang="es-E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9865" marR="298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5688632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1000" dirty="0"/>
              <a:t/>
            </a:r>
            <a:br>
              <a:rPr lang="es-ES" sz="1000" dirty="0"/>
            </a:br>
            <a:r>
              <a:rPr lang="es-ES" sz="1000" dirty="0" smtClean="0"/>
              <a:t/>
            </a:r>
            <a:br>
              <a:rPr lang="es-ES" sz="1000" dirty="0" smtClean="0"/>
            </a:br>
            <a:r>
              <a:rPr lang="es-ES" sz="1000" dirty="0"/>
              <a:t/>
            </a:r>
            <a:br>
              <a:rPr lang="es-ES" sz="1000" dirty="0"/>
            </a:br>
            <a:r>
              <a:rPr lang="es-ES" sz="1000" dirty="0" smtClean="0"/>
              <a:t/>
            </a:r>
            <a:br>
              <a:rPr lang="es-ES" sz="1000" dirty="0" smtClean="0"/>
            </a:br>
            <a:r>
              <a:rPr lang="es-E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MOMENTS</a:t>
            </a:r>
            <a:r>
              <a:rPr lang="es-E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6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8800" dirty="0" smtClean="0"/>
              <a:t/>
            </a:r>
            <a:br>
              <a:rPr lang="es-ES" sz="8800" dirty="0" smtClean="0"/>
            </a:br>
            <a:r>
              <a:rPr lang="es-ES" sz="8000" dirty="0" smtClean="0"/>
              <a:t>L’ESCOLA</a:t>
            </a:r>
            <a:r>
              <a:rPr lang="es-ES" sz="8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8000" dirty="0" smtClean="0">
                <a:latin typeface="Arial" pitchFamily="34" charset="0"/>
                <a:cs typeface="Arial" pitchFamily="34" charset="0"/>
              </a:rPr>
            </a:br>
            <a:r>
              <a:rPr lang="es-ES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6000" dirty="0" smtClean="0">
                <a:latin typeface="Arial" pitchFamily="34" charset="0"/>
                <a:cs typeface="Arial" pitchFamily="34" charset="0"/>
              </a:rPr>
            </a:br>
            <a:r>
              <a:rPr lang="es-ES" sz="6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6000" dirty="0" smtClean="0">
                <a:latin typeface="Arial" pitchFamily="34" charset="0"/>
                <a:cs typeface="Arial" pitchFamily="34" charset="0"/>
              </a:rPr>
            </a:br>
            <a:endParaRPr lang="es-ES" sz="6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20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415_3009\IMG_1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5" y="18864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415_3009\IMG_1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68" y="178946"/>
            <a:ext cx="3757341" cy="281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DCIM\415_3009\IMG_1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1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CIM\415_3009\IMG_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332655"/>
            <a:ext cx="4440491" cy="33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DCIM\415_3009\IMG_1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428999"/>
            <a:ext cx="447598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CIM\415_3009\IMG_1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74694"/>
            <a:ext cx="7320813" cy="54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CIM\414_2009\IMG_1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77" y="116632"/>
            <a:ext cx="4440774" cy="33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" y="3417102"/>
            <a:ext cx="4522647" cy="33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7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CIM\413_1909\IMG_1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92695"/>
            <a:ext cx="7464828" cy="559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DCIM\414_2009\IMG_1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041"/>
            <a:ext cx="4393790" cy="329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10" y="3517790"/>
            <a:ext cx="4281502" cy="321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" y="380574"/>
            <a:ext cx="8668960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90" y="158510"/>
            <a:ext cx="3976341" cy="298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382" y="3573016"/>
            <a:ext cx="4022143" cy="301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585"/>
            <a:ext cx="8352928" cy="626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171"/>
            <a:ext cx="8002744" cy="600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793" cy="58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1"/>
            <a:ext cx="4272195" cy="320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00" y="3291499"/>
            <a:ext cx="4685018" cy="351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5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" y="188640"/>
            <a:ext cx="477284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10454"/>
            <a:ext cx="4792828" cy="317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9" y="548680"/>
            <a:ext cx="8280920" cy="6192688"/>
          </a:xfrm>
        </p:spPr>
        <p:txBody>
          <a:bodyPr/>
          <a:lstStyle/>
          <a:p>
            <a:pPr lvl="0"/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4.-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INFORMES I ENTREVISTA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u="sng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u="sng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800" dirty="0" err="1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s-ES" sz="2800" dirty="0" err="1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ener</a:t>
            </a:r>
            <a:r>
              <a:rPr lang="es-ES" sz="28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(1r trimestre)</a:t>
            </a:r>
            <a:br>
              <a:rPr lang="es-ES" sz="28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800" dirty="0" err="1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Juny</a:t>
            </a:r>
            <a:r>
              <a:rPr lang="es-ES" sz="28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(3r trimestre)</a:t>
            </a:r>
            <a:br>
              <a:rPr lang="es-ES" sz="28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rgbClr val="7030A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L’entrevista es farà al 2n trimestre.</a:t>
            </a:r>
            <a:br>
              <a:rPr lang="es-ES" sz="2800" dirty="0" smtClean="0">
                <a:solidFill>
                  <a:srgbClr val="7030A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Tot i així, estem a la vostra disposició quan us </a:t>
            </a:r>
            <a:r>
              <a:rPr lang="es-ES" sz="280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convingui</a:t>
            </a: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ca-ES" sz="2800" dirty="0">
                <a:solidFill>
                  <a:schemeClr val="bg2">
                    <a:lumMod val="50000"/>
                  </a:schemeClr>
                </a:solidFill>
                <a:effectLst/>
              </a:rPr>
              <a:t>Recordeu que si teniu qualsevol dubte, queixa o proposta us podeu dirigir al mestre tutor, mestre implicat o a la direcció del centre. </a:t>
            </a:r>
            <a:br>
              <a:rPr lang="ca-ES" sz="28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ca-ES" sz="2800" dirty="0">
                <a:effectLst/>
              </a:rPr>
              <a:t> </a:t>
            </a:r>
            <a:br>
              <a:rPr lang="ca-ES" sz="2800" dirty="0">
                <a:effectLst/>
              </a:rPr>
            </a:b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sz="280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</a:t>
            </a:r>
            <a:br>
              <a:rPr lang="es-ES" sz="28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2800" b="0" dirty="0">
              <a:solidFill>
                <a:schemeClr val="accent1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604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9" y="548680"/>
            <a:ext cx="8280920" cy="6192688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5.- 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EXCURSIONS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Al llarg del curs es realitzaran sortides esporàdiques per Tremp </a:t>
            </a:r>
            <a:b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(Biblioteca, La Lira, etc…)</a:t>
            </a:r>
            <a:b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u="sng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1r TRIMESTRE:</a:t>
            </a:r>
            <a:r>
              <a:rPr lang="es-ES" sz="2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Sortida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 la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Vall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Fosca.</a:t>
            </a:r>
            <a:r>
              <a:rPr lang="es-ES" sz="2400" u="sng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u="sng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u="sng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u="sng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u="sng" dirty="0" smtClean="0">
                <a:solidFill>
                  <a:srgbClr val="00B0F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2n TRIMESTRE:</a:t>
            </a:r>
            <a:r>
              <a:rPr lang="es-ES" sz="2400" dirty="0" smtClean="0">
                <a:solidFill>
                  <a:srgbClr val="00B0F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err="1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Sortida</a:t>
            </a:r>
            <a:r>
              <a:rPr lang="es-ES" sz="2400" b="0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la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neu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trobada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Sant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Jordi…</a:t>
            </a:r>
            <a:b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u="sng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u="sng" dirty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u="sng" dirty="0" smtClean="0">
                <a:solidFill>
                  <a:srgbClr val="00B05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3r TRIMESTRE</a:t>
            </a:r>
            <a:r>
              <a:rPr lang="es-ES" sz="2400" dirty="0" smtClean="0">
                <a:solidFill>
                  <a:srgbClr val="00B05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err="1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ia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del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medi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ambient</a:t>
            </a: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…</a:t>
            </a:r>
            <a:b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28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b="0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2800" b="0" dirty="0">
              <a:solidFill>
                <a:schemeClr val="accent2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7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9" y="548680"/>
            <a:ext cx="8280920" cy="6192688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.- 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ASPECTES IMPORTANTS A TENIR EN COMPTE: 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a-ES" sz="18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Esmorzars</a:t>
            </a: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S’ha de portar carmanyola o </a:t>
            </a:r>
            <a:r>
              <a:rPr lang="ca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boca’n</a:t>
            </a: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roll amb el nom. Portar poca quantitat de menjar, lleuger i sa. Evitar </a:t>
            </a:r>
            <a:r>
              <a:rPr lang="ca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bolleria</a:t>
            </a: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industrial i sucs. El dijous serà el dia de la fruita. </a:t>
            </a:r>
            <a:b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ca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a-ES" sz="18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Puntualitat</a:t>
            </a: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Tant pel bon funcionament a l’aula com pel propi ritme de treball de cada nen/a, ús demanem puntualitat tant a les entrades com a les  sortides.</a:t>
            </a:r>
            <a:r>
              <a:rPr lang="ca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ca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ca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ca-ES" sz="18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Bates i roba</a:t>
            </a: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Marcades i amb les tires prou llargues. Roba còmoda. Dilluns i divendres portar la motxilla (bates i el got). En el cas  de que torni una muda cap a casa, el dia següent cal portar una muda neta. </a:t>
            </a:r>
            <a:b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ca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ca-ES" sz="18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Polls</a:t>
            </a:r>
            <a:r>
              <a:rPr lang="ca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ca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Prevenció i constància. Fins que no hi hagi perill de contagi, l’alumne/a haurà de romandre a casa.</a:t>
            </a:r>
            <a:endParaRPr lang="ca-ES" sz="1800" b="0" dirty="0">
              <a:solidFill>
                <a:schemeClr val="accent2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9" y="188640"/>
            <a:ext cx="8280920" cy="6552728"/>
          </a:xfrm>
        </p:spPr>
        <p:txBody>
          <a:bodyPr/>
          <a:lstStyle/>
          <a:p>
            <a:pPr lvl="0"/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18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Aniversaris</a:t>
            </a:r>
            <a:r>
              <a:rPr lang="es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Voluntari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 Coca i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xocolata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tallada a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talls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petits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forn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pastisseria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per evitar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contaminacions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alimentàries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al·lèrgies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). Avisar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abans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 les tutores. I no es poden repartir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invitacions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l’escola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18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Joguines</a:t>
            </a:r>
            <a:r>
              <a:rPr lang="es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No es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permet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portar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joguines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l’escola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excepte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si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és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per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treballar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projecte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o en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algun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moment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puntual.</a:t>
            </a:r>
            <a:b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18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Medicaments</a:t>
            </a:r>
            <a:r>
              <a:rPr lang="es-ES" sz="1800" dirty="0" smtClean="0">
                <a:solidFill>
                  <a:schemeClr val="accent2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Si el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vostre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fill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/a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s’ha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de pendre un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medicament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intentar donar-li a casa. Si no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és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pogués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s’ha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de portar la recepta médica i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autorització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facilitada per les tutores.</a:t>
            </a:r>
            <a:b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Si a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l’hora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d’entrada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o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sortida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dels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nens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/es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teniu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algun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dubte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o pregunta, es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recomana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esperar-se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fins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que les tutores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us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puguem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atendre</a:t>
            </a:r>
            <a: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 </a:t>
            </a:r>
            <a:br>
              <a:rPr lang="es-E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Mirar les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bosses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dels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vostres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fills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/es </a:t>
            </a:r>
            <a:r>
              <a:rPr lang="es-ES" sz="1800" b="0" dirty="0" smtClean="0">
                <a:solidFill>
                  <a:schemeClr val="bg2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s-ES" sz="1800" dirty="0" smtClean="0">
                <a:solidFill>
                  <a:schemeClr val="bg2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notes de </a:t>
            </a:r>
            <a:r>
              <a:rPr lang="es-ES" sz="1800" dirty="0" err="1" smtClean="0">
                <a:solidFill>
                  <a:schemeClr val="bg2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l’escola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) i retornar-nos el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paper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puntualment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, si </a:t>
            </a:r>
            <a:r>
              <a:rPr lang="es-ES" sz="1800" b="0" dirty="0" err="1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és</a:t>
            </a: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el cas.</a:t>
            </a:r>
            <a:b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Cal</a:t>
            </a:r>
            <a:r>
              <a:rPr lang="ca-ES" sz="1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portar un xandall i/o roba esportiva per Educació Física.</a:t>
            </a:r>
            <a:br>
              <a:rPr lang="ca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a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Com </a:t>
            </a:r>
            <a:r>
              <a:rPr lang="ca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curs passat, podran utilitzar el servei de Menjador Escolar els alumnes que puntualment ho necessitin. El preu del menjador és de 5’46€ tant si el servei és fixe com puntual.</a:t>
            </a:r>
            <a:br>
              <a:rPr lang="ca-E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1800" b="0" dirty="0">
              <a:solidFill>
                <a:schemeClr val="accent2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86867" cy="5904656"/>
          </a:xfrm>
        </p:spPr>
        <p:txBody>
          <a:bodyPr/>
          <a:lstStyle/>
          <a:p>
            <a:pPr marL="182880" indent="0">
              <a:buNone/>
            </a:pPr>
            <a:r>
              <a:rPr lang="es-ES" sz="3600" u="sng" dirty="0" smtClean="0">
                <a:effectLst>
                  <a:reflection blurRad="6350" endPos="0" dir="5400000" sy="-100000" algn="bl" rotWithShape="0"/>
                </a:effectLst>
              </a:rPr>
              <a:t>ÀREES DE TREBALL A ED.INFANTIL</a:t>
            </a:r>
            <a:r>
              <a:rPr lang="es-ES" sz="1400" u="sng" dirty="0" smtClean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s-ES" sz="1400" u="sng" dirty="0" smtClean="0">
                <a:effectLst>
                  <a:reflection blurRad="6350" endPos="0" dir="5400000" sy="-100000" algn="bl" rotWithShape="0"/>
                </a:effectLst>
              </a:rPr>
            </a:br>
            <a:r>
              <a:rPr lang="es-ES" dirty="0">
                <a:effectLst>
                  <a:reflection blurRad="6350" endPos="0" dir="5400000" sy="-100000" algn="bl" rotWithShape="0"/>
                </a:effectLst>
              </a:rPr>
              <a:t/>
            </a:r>
            <a:br>
              <a:rPr lang="es-ES" dirty="0">
                <a:effectLst>
                  <a:reflection blurRad="6350" endPos="0" dir="5400000" sy="-100000" algn="bl" rotWithShape="0"/>
                </a:effectLst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1.- Descoberta d’un mateix i dels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altres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2.- Descoberta de l’entorn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3.- Comunicació i llenguatges: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3.1.- Llenguatge verbal 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3.2.- Llenguatge matemàtic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3.3.- Llenguatge plàstic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3.4.- Llenguatge musical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3.5.- Llenguatge corporal</a:t>
            </a:r>
            <a:b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3.6.- Llenguatge audiovisual </a:t>
            </a:r>
            <a:r>
              <a:rPr lang="es-ES" sz="32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32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</a:t>
            </a:r>
            <a:br>
              <a:rPr lang="es-ES" sz="32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3200" b="0" dirty="0"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86867" cy="5904656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1.-</a:t>
            </a:r>
            <a:r>
              <a:rPr lang="es-E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DESCOBERTA D’UN MATEIX I </a:t>
            </a:r>
            <a:br>
              <a:rPr lang="es-E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s-E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DELS ALTRES</a:t>
            </a:r>
            <a:br>
              <a:rPr lang="es-ES" sz="3200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Organització personal (hàbits)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Treball psicomotriu amb l’especialista i 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amb la tutora, el treball de psicomotricitat 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fina.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Dramatitzacions, danses i jocs.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La pròpia identitat (emocions, relacions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amb els altres, autoestima..)</a:t>
            </a:r>
            <a:br>
              <a:rPr lang="es-ES" sz="28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2800" dirty="0"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86867" cy="5904656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2.- 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DESCOBERTA DE L’ENTORN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u="sng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u="sng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s-ES" sz="2000" b="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L’objectiu principal és </a:t>
            </a:r>
            <a:r>
              <a:rPr lang="es-ES" sz="2400" b="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descobrir, conèixer i </a:t>
            </a:r>
            <a:br>
              <a:rPr lang="es-ES" sz="2400" b="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i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comprendre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la realitat que envolta el nen/a.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Observem els canvis que es produeixen en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la natura (estacions, el pas del temps,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calendari…)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 Experimentem i manipulem amb els elements del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medi natural.  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es-ES" sz="20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2000" b="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8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86867" cy="5904656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2.- 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DESCOBERTA DE L’ENTORN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u="sng" dirty="0" smtClean="0">
                <a:solidFill>
                  <a:srgbClr val="FFC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Treballarem els següents projectes:</a:t>
            </a:r>
            <a:br>
              <a:rPr lang="es-ES" sz="2000" u="sng" dirty="0" smtClean="0">
                <a:solidFill>
                  <a:srgbClr val="FFC000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u="sng" dirty="0">
                <a:solidFill>
                  <a:schemeClr val="accent6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u="sng" dirty="0">
                <a:solidFill>
                  <a:schemeClr val="accent6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Projecte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d’escola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al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llarg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tot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el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curs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Els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romans</a:t>
            </a:r>
            <a: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2000" b="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b="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Projecte del </a:t>
            </a:r>
            <a:r>
              <a:rPr lang="es-ES" sz="20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nom</a:t>
            </a: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( P3 )</a:t>
            </a:r>
            <a:b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Projecte</a:t>
            </a:r>
            <a:r>
              <a:rPr lang="es-ES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1r trimestre ( un animal )</a:t>
            </a:r>
            <a: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b="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b="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Projecte</a:t>
            </a: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2n trimestre</a:t>
            </a:r>
            <a:b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Projecte</a:t>
            </a:r>
            <a:r>
              <a:rPr lang="es-ES" sz="20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3r </a:t>
            </a:r>
            <a:r>
              <a:rPr lang="es-ES" sz="20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trimestre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b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000" b="0" dirty="0" err="1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Col·laboració</a:t>
            </a:r>
            <a:r>
              <a:rPr lang="es-ES" sz="2000" b="0" dirty="0" smtClean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000" b="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de les </a:t>
            </a:r>
            <a:r>
              <a:rPr lang="es-ES" sz="2000" b="0" dirty="0" err="1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famílies</a:t>
            </a:r>
            <a:r>
              <a:rPr lang="es-ES" sz="2000" b="0" dirty="0">
                <a:solidFill>
                  <a:schemeClr val="bg2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9" y="548680"/>
            <a:ext cx="8280920" cy="6192688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.- 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COMUNICACIÓ I LLENGUATGES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</a:t>
            </a:r>
            <a:br>
              <a:rPr lang="es-ES" sz="18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3.1.- </a:t>
            </a:r>
            <a:r>
              <a:rPr lang="es-ES" sz="1800" u="sng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Llenguatge verbal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s-ES" sz="10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0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Importància a activitats on es treballa </a:t>
            </a:r>
            <a:r>
              <a:rPr lang="es-ES" sz="2400" b="0" i="1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l’expressió oral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: 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contes, vocabulari, fomentar la conversa, làmines. 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(des de casa fomentar aquest espai de diàleg amb els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vostres fills/es).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Treball dels noms dels nens/es de la classe ( inicial,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cops de veu, noms</a:t>
            </a: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llargs i curts, sons, etc…)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- Paraules significatives: projectes, contes, títol, murals,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fulls de treball</a:t>
            </a: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…</a:t>
            </a:r>
            <a:br>
              <a:rPr lang="es-ES" sz="2400" b="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b="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400" b="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400" b="0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2400" b="0" dirty="0">
              <a:solidFill>
                <a:schemeClr val="accent1">
                  <a:lumMod val="75000"/>
                </a:schemeClr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1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9" y="548680"/>
            <a:ext cx="8280920" cy="6192688"/>
          </a:xfrm>
        </p:spPr>
        <p:txBody>
          <a:bodyPr/>
          <a:lstStyle/>
          <a:p>
            <a:pPr marL="182880" indent="0">
              <a:buNone/>
            </a:pPr>
            <a:r>
              <a:rPr lang="es-ES" sz="3200" dirty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s-ES" sz="32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.- </a:t>
            </a:r>
            <a: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COMUNICACIÓ I LLENGUATGES</a:t>
            </a:r>
            <a:br>
              <a:rPr lang="es-ES" sz="3200" u="sng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s-ES" sz="1800" b="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</a:t>
            </a:r>
            <a:br>
              <a:rPr lang="es-ES" sz="1800" b="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b="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3.2.- Llenguatge matemàtic</a:t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3.3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.- Llenguatge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plàstic</a:t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0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0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3.4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.- Llenguatge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musical</a:t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3.5.- Llenguatge corporal</a:t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>    3.6.- Llenguatge audiovisual</a:t>
            </a: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b="0" dirty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400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4000" dirty="0" smtClean="0">
                <a:solidFill>
                  <a:srgbClr val="4E67C8">
                    <a:lumMod val="50000"/>
                  </a:srgb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2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28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18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es-ES" sz="1800" dirty="0">
              <a:solidFill>
                <a:schemeClr val="accent1">
                  <a:lumMod val="50000"/>
                </a:schemeClr>
              </a:solidFill>
              <a:effectLst>
                <a:reflection blurRad="6350" endPos="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0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5904656"/>
          </a:xfrm>
          <a:effectLst/>
        </p:spPr>
        <p:txBody>
          <a:bodyPr/>
          <a:lstStyle/>
          <a:p>
            <a:pPr marL="182880" indent="0">
              <a:buNone/>
            </a:pPr>
            <a:r>
              <a:rPr lang="es-ES" dirty="0" smtClean="0">
                <a:effectLst/>
              </a:rPr>
              <a:t>          </a:t>
            </a:r>
            <a:r>
              <a:rPr lang="es-ES" u="sng" dirty="0" smtClean="0">
                <a:effectLst/>
              </a:rPr>
              <a:t>HÀBITS</a:t>
            </a:r>
            <a:r>
              <a:rPr lang="es-ES" sz="4800" u="sng" dirty="0" smtClean="0"/>
              <a:t/>
            </a:r>
            <a:br>
              <a:rPr lang="es-ES" sz="4800" u="sng" dirty="0" smtClean="0"/>
            </a:br>
            <a:r>
              <a:rPr lang="es-ES" sz="14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1400" u="sng" dirty="0" smtClean="0"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s-E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Treball escola-casa al llarg de tot el curs.</a:t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* Principalment treballarem els següents:</a:t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- Hàbits d’autonomia</a:t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- Hàbits de socialització</a:t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- Hàbits de treball</a:t>
            </a:r>
            <a:r>
              <a:rPr lang="es-ES" sz="2800" b="0" u="sng" dirty="0" smtClean="0">
                <a:solidFill>
                  <a:schemeClr val="tx1"/>
                </a:solidFill>
                <a:effectLst/>
              </a:rPr>
              <a:t/>
            </a:r>
            <a:br>
              <a:rPr lang="es-ES" sz="2800" b="0" u="sng" dirty="0" smtClean="0">
                <a:solidFill>
                  <a:schemeClr val="tx1"/>
                </a:solidFill>
                <a:effectLst/>
              </a:rPr>
            </a:br>
            <a:r>
              <a:rPr lang="es-ES" sz="2800" b="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ES" sz="2800" b="0" u="sng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S" sz="2800" b="0" u="sng" dirty="0"/>
          </a:p>
        </p:txBody>
      </p:sp>
    </p:spTree>
    <p:extLst>
      <p:ext uri="{BB962C8B-B14F-4D97-AF65-F5344CB8AC3E}">
        <p14:creationId xmlns:p14="http://schemas.microsoft.com/office/powerpoint/2010/main" val="977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</TotalTime>
  <Words>185</Words>
  <Application>Microsoft Office PowerPoint</Application>
  <PresentationFormat>Presentació en pantalla (4:3)</PresentationFormat>
  <Paragraphs>87</Paragraphs>
  <Slides>29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29</vt:i4>
      </vt:variant>
    </vt:vector>
  </HeadingPairs>
  <TitlesOfParts>
    <vt:vector size="30" baseType="lpstr">
      <vt:lpstr>Transmisión de listas</vt:lpstr>
      <vt:lpstr>     REUNIÓ PARES P-3,P-4,P-5</vt:lpstr>
      <vt:lpstr>Presentació del PowerPoint</vt:lpstr>
      <vt:lpstr>ÀREES DE TREBALL A ED.INFANTIL  1.- Descoberta d’un mateix i dels      altres 2.- Descoberta de l’entorn 3.- Comunicació i llenguatges:         3.1.- Llenguatge verbal          3.2.- Llenguatge matemàtic         3.3.- Llenguatge plàstic         3.4.- Llenguatge musical         3.5.- Llenguatge corporal         3.6.- Llenguatge audiovisual           </vt:lpstr>
      <vt:lpstr>1.-DESCOBERTA D’UN MATEIX I      DELS ALTRES  - Organització personal (hàbits) - Treball psicomotriu amb l’especialista i    amb la tutora, el treball de psicomotricitat    fina. - Dramatitzacions, danses i jocs. - La pròpia identitat (emocions, relacions   amb els altres, autoestima..)              </vt:lpstr>
      <vt:lpstr>2.- DESCOBERTA DE L’ENTORN  - L’objectiu principal és descobrir, conèixer i    comprendre la realitat que envolta el nen/a.  - Observem els canvis que es produeixen en   la natura (estacions, el pas del temps,   calendari…)  -  Experimentem i manipulem amb els elements del    medi natural.       </vt:lpstr>
      <vt:lpstr>2.- DESCOBERTA DE L’ENTORN  Treballarem els següents projectes:  - Projecte d’escola al llarg de tot el curs: Els romans .    - Projecte del nom ( P3 )  - Projecte 1r trimestre ( un animal )  - Projecte 2n trimestre  - Projecte 3r trimestre    Col·laboració de les famílies.</vt:lpstr>
      <vt:lpstr>3.- COMUNICACIÓ I LLENGUATGES       3.1.- Llenguatge verbal:  - Importància a activitats on es treballa l’expressió oral:    contes, vocabulari, fomentar la conversa, làmines.    (des de casa fomentar aquest espai de diàleg amb els   vostres fills/es).  - Treball dels noms dels nens/es de la classe ( inicial,    cops de veu, noms llargs i curts, sons, etc…)      - Paraules significatives: projectes, contes, títol, murals,   fulls de treball …   </vt:lpstr>
      <vt:lpstr>3.- COMUNICACIÓ I LLENGUATGES                  3.2.- Llenguatge matemàtic        3.3.- Llenguatge plàstic            3.4.- Llenguatge musical        3.5.- Llenguatge corporal        3.6.- Llenguatge audiovisual             </vt:lpstr>
      <vt:lpstr>          HÀBITS   * Treball escola-casa al llarg de tot el curs.  * Principalment treballarem els següents:              - Hàbits d’autonomia              - Hàbits de socialització              - Hàbits de treball  </vt:lpstr>
      <vt:lpstr>Presentació del PowerPoint</vt:lpstr>
      <vt:lpstr>    DIFERENTS MOMENTS A L’ESCOLA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 4.- INFORMES I ENTREVISTA  - Gener (1r trimestre) - Juny   (3r trimestre)  L’entrevista es farà al 2n trimestre.  Tot i així, estem a la vostra disposició quan us convingui. Recordeu que si teniu qualsevol dubte, queixa o proposta us podeu dirigir al mestre tutor, mestre implicat o a la direcció del centre.              </vt:lpstr>
      <vt:lpstr> 5.- EXCURSIONS  Al llarg del curs es realitzaran sortides esporàdiques per Tremp  (Biblioteca, La Lira, etc…)   1r TRIMESTRE: Sortida a la Vall Fosca.  2n TRIMESTRE: Sortida a la neu, trobada Sant Jordi…  3r TRIMESTRE:  Dia del medi ambient …    </vt:lpstr>
      <vt:lpstr>7.- ASPECTES IMPORTANTS A TENIR EN COMPTE:   - Esmorzars: S’ha de portar carmanyola o boca’n roll amb el nom. Portar poca quantitat de menjar, lleuger i sa. Evitar bolleria industrial i sucs. El dijous serà el dia de la fruita.   - Puntualitat: Tant pel bon funcionament a l’aula com pel propi ritme de treball de cada nen/a, ús demanem puntualitat tant a les entrades com a les  sortides.  -Bates i roba: Marcades i amb les tires prou llargues. Roba còmoda. Dilluns i divendres portar la motxilla (bates i el got). En el cas  de que torni una muda cap a casa, el dia següent cal portar una muda neta.   - Polls: Prevenció i constància. Fins que no hi hagi perill de contagi, l’alumne/a haurà de romandre a casa.</vt:lpstr>
      <vt:lpstr>- Aniversaris: Voluntari. Coca i xocolata, tallada a talls petits (forn o pastisseria, per evitar contaminacions alimentàries o al·lèrgies). Avisar abans a les tutores. I no es poden repartir invitacions a l’escola.  - Joguines: No es permet  portar joguines a l’escola, excepte si és per treballar el projecte o en algun moment puntual.  - Medicaments: Si el vostre fill/a s’ha de pendre un medicament, intentar donar-li a casa. Si no és pogués, s’ha de portar la recepta médica i autorització facilitada per les tutores.  - Si a l’hora d’entrada o sortida dels nens/es teniu algun dubte o pregunta, es recomana esperar-se fins que les tutores us puguem atendre.   - Mirar les bosses dels vostres fills/es (notes de l’escola) i retornar-nos el paper puntualment, si és el cas.  - Cal portar un xandall i/o roba esportiva per Educació Física.   - Com el curs passat, podran utilitzar el servei de Menjador Escolar els alumnes que puntualment ho necessitin. El preu del menjador és de 5’46€ tant si el servei és fixe com puntual.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PARES P-4</dc:title>
  <dc:creator>Nuria</dc:creator>
  <cp:lastModifiedBy>prof</cp:lastModifiedBy>
  <cp:revision>88</cp:revision>
  <cp:lastPrinted>2014-09-22T10:43:40Z</cp:lastPrinted>
  <dcterms:created xsi:type="dcterms:W3CDTF">2012-09-24T16:38:27Z</dcterms:created>
  <dcterms:modified xsi:type="dcterms:W3CDTF">2019-10-02T11:23:24Z</dcterms:modified>
</cp:coreProperties>
</file>