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T Sans Narrow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PTSansNarrow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0ca3cc56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10ca3cc56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04fb8f94a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04fb8f94a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0ccedd2c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0ccedd2c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0ccedd2c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10ccedd2c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0ccedd2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10ccedd2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08f5f92d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08f5f92d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08f5f92d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08f5f92d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08f5f92d6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08f5f92d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08f5f92d6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08f5f92d6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08f5f92d6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08f5f92d6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7c4deae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7c4deae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7c4deae6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7c4deae6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0ca3cc56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10ca3cc56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/>
        </p:nvSpPr>
        <p:spPr>
          <a:xfrm>
            <a:off x="3272025" y="1371150"/>
            <a:ext cx="4236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ESTRATÈGIA DIGITAL </a:t>
            </a:r>
            <a:endParaRPr b="1" sz="48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 CENTRE</a:t>
            </a:r>
            <a:endParaRPr sz="2600"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850" y="1610750"/>
            <a:ext cx="2101498" cy="192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DIAGNOSI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s">
                <a:solidFill>
                  <a:srgbClr val="000000"/>
                </a:solidFill>
                <a:highlight>
                  <a:srgbClr val="FEFEFE"/>
                </a:highlight>
              </a:rPr>
              <a:t>PUNTS DÈBILS:</a:t>
            </a:r>
            <a:endParaRPr b="1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-355600" lvl="1" marL="914400" rtl="0" algn="just">
              <a:lnSpc>
                <a:spcPct val="17875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s" sz="1800">
                <a:solidFill>
                  <a:srgbClr val="000000"/>
                </a:solidFill>
              </a:rPr>
              <a:t>La ZER no disposa encara d’una estratègia digital.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17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s" sz="1800">
                <a:solidFill>
                  <a:srgbClr val="000000"/>
                </a:solidFill>
              </a:rPr>
              <a:t>No es fa un ús sistemàtic de les tecnologies digitals per avaluar les destreses de l’alumnat o per facilitar-los una retroalimentació adequada.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17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s" sz="1800">
                <a:solidFill>
                  <a:srgbClr val="000000"/>
                </a:solidFill>
              </a:rPr>
              <a:t>Actualitzar la documentació del centre en relació a l’estratègia digital.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 rotWithShape="1">
          <a:blip r:embed="rId3">
            <a:alphaModFix/>
          </a:blip>
          <a:srcRect b="12728" l="2548" r="13347" t="34389"/>
          <a:stretch/>
        </p:blipFill>
        <p:spPr>
          <a:xfrm>
            <a:off x="185700" y="1216525"/>
            <a:ext cx="8772600" cy="310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 rotWithShape="1">
          <a:blip r:embed="rId4">
            <a:alphaModFix/>
          </a:blip>
          <a:srcRect b="6822" l="13239" r="22336" t="58474"/>
          <a:stretch/>
        </p:blipFill>
        <p:spPr>
          <a:xfrm>
            <a:off x="6924750" y="228850"/>
            <a:ext cx="1957350" cy="94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185700" y="305050"/>
            <a:ext cx="666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ANÀLISI I PRIORITZACIÓ D’OBJECTIUS</a:t>
            </a:r>
            <a:endParaRPr b="1" sz="30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040"/>
              <a:t>OBJECTIUS DEFINITIUS I ACTUACIONS</a:t>
            </a:r>
            <a:endParaRPr sz="3040"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50" y="937475"/>
            <a:ext cx="7934936" cy="38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040"/>
              <a:t>PLANIFICACIÓ DE LES ACTUACIONS</a:t>
            </a:r>
            <a:endParaRPr sz="30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40"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38" y="922125"/>
            <a:ext cx="8420530" cy="383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AVALUACIÓ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256600" y="981575"/>
            <a:ext cx="8520600" cy="3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4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s" sz="1200">
                <a:solidFill>
                  <a:srgbClr val="444444"/>
                </a:solidFill>
              </a:rPr>
              <a:t>L’avaluació entesa com un procés de millora continua, porta implícit ser un projecte viu que es va modificant en funció de la realitat i els resultats que vagin esdevenint. No obstant, trobem tres moments diferenciats:</a:t>
            </a:r>
            <a:endParaRPr i="1" sz="1200">
              <a:solidFill>
                <a:srgbClr val="444444"/>
              </a:solidFill>
            </a:endParaRPr>
          </a:p>
          <a:p>
            <a:pPr indent="-304800" lvl="0" marL="596900" rtl="0" algn="just"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Open Sans"/>
              <a:buChar char="●"/>
            </a:pPr>
            <a:r>
              <a:rPr i="1" lang="es" sz="1200">
                <a:solidFill>
                  <a:srgbClr val="444444"/>
                </a:solidFill>
              </a:rPr>
              <a:t>Avaluació continuada: es realitza mitjançant el seguiment i revisió de les diferents activitats planificades per determinar el seu grau d’acompliment a partir dels seus corresponents criteris. 	Aquesta la realitza la persona responsable, que s’indica en cada fitxa de les activitats, en el moment de la finalització de l’activitat.</a:t>
            </a:r>
            <a:br>
              <a:rPr i="1" lang="es" sz="1200">
                <a:solidFill>
                  <a:srgbClr val="444444"/>
                </a:solidFill>
              </a:rPr>
            </a:br>
            <a:r>
              <a:rPr i="1" lang="es" sz="1200">
                <a:solidFill>
                  <a:srgbClr val="444444"/>
                </a:solidFill>
              </a:rPr>
              <a:t> 	</a:t>
            </a:r>
            <a:endParaRPr i="1" sz="1200">
              <a:solidFill>
                <a:srgbClr val="444444"/>
              </a:solidFill>
            </a:endParaRPr>
          </a:p>
          <a:p>
            <a:pPr indent="-304800" lvl="0" marL="596900" rtl="0" algn="just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Open Sans"/>
              <a:buChar char="●"/>
            </a:pPr>
            <a:r>
              <a:rPr i="1" lang="es" sz="1200">
                <a:solidFill>
                  <a:srgbClr val="444444"/>
                </a:solidFill>
              </a:rPr>
              <a:t>Avaluació anual: a l’inici de curs els objectius temporitzats per aquell període s’incorporaran a la Programació General Anual de Centre (PGAC). En finalitzar el període escolar, l’equip directiu, mitjançant la Memòria Anual, farà el seguiment i recull de les evidències de l’assoliment dels objectius. Aquesta tasca es troba 	liderada per la comissió digital, que aprofitarà per revisar els objectius establerts per al present i vinent curs, tot determinant la modificació, si fos necessari. 	</a:t>
            </a:r>
            <a:endParaRPr i="1" sz="1200">
              <a:solidFill>
                <a:srgbClr val="444444"/>
              </a:solidFill>
            </a:endParaRPr>
          </a:p>
          <a:p>
            <a:pPr indent="-304800" lvl="0" marL="596900" rtl="0" algn="just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Open Sans"/>
              <a:buChar char="●"/>
            </a:pPr>
            <a:r>
              <a:rPr i="1" lang="es" sz="1200">
                <a:solidFill>
                  <a:srgbClr val="444444"/>
                </a:solidFill>
              </a:rPr>
              <a:t>Avaluació final: quan l’EDC està arribant al final de la seva planificació, que s’ha temportizat a un termini de diversos cursos, es recullen totes les avaluacions anuals per tal de prendre una decisió en el sí de l’equip directiu. Actualitzar-la, per tant, plantejar-se una nova diagnosi i iniciar un nou pla o modificar l’existent amb les dades que es disposen.</a:t>
            </a:r>
            <a:endParaRPr i="1" sz="12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5403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QUÈ ÉS </a:t>
            </a:r>
            <a:r>
              <a:rPr lang="es"/>
              <a:t>L'ESTRATÈGIA</a:t>
            </a:r>
            <a:r>
              <a:rPr lang="es"/>
              <a:t> DIGITAL DE CENTRE (EDC)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540300" y="1266350"/>
            <a:ext cx="44847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rgbClr val="000000"/>
                </a:solidFill>
                <a:highlight>
                  <a:srgbClr val="FEFEFE"/>
                </a:highlight>
              </a:rPr>
              <a:t>L’Estratègia Digital de Centre (EDC) és un document que recull totes les </a:t>
            </a:r>
            <a:r>
              <a:rPr b="1" lang="es">
                <a:solidFill>
                  <a:srgbClr val="000000"/>
                </a:solidFill>
                <a:highlight>
                  <a:srgbClr val="FEFEFE"/>
                </a:highlight>
              </a:rPr>
              <a:t>accions que es realitzen als centres educatius</a:t>
            </a:r>
            <a:r>
              <a:rPr lang="es">
                <a:solidFill>
                  <a:srgbClr val="000000"/>
                </a:solidFill>
                <a:highlight>
                  <a:srgbClr val="FEFEFE"/>
                </a:highlight>
              </a:rPr>
              <a:t>, i les que es realitzaran a mitjà termini, </a:t>
            </a:r>
            <a:r>
              <a:rPr b="1" lang="es">
                <a:solidFill>
                  <a:srgbClr val="000000"/>
                </a:solidFill>
                <a:highlight>
                  <a:srgbClr val="FEFEFE"/>
                </a:highlight>
              </a:rPr>
              <a:t>per aconseguir la màxima competència digital del nostre alumnat, professorat i del centre educatiu.</a:t>
            </a:r>
            <a:endParaRPr b="1"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950" y="1236213"/>
            <a:ext cx="3577250" cy="321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4425" y="950675"/>
            <a:ext cx="4463699" cy="27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2078" l="0" r="51340" t="68099"/>
          <a:stretch/>
        </p:blipFill>
        <p:spPr>
          <a:xfrm>
            <a:off x="554050" y="403400"/>
            <a:ext cx="2764425" cy="10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554050" y="1631600"/>
            <a:ext cx="7944600" cy="21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highlight>
                  <a:srgbClr val="FEFEFE"/>
                </a:highlight>
                <a:latin typeface="Open Sans"/>
                <a:ea typeface="Open Sans"/>
                <a:cs typeface="Open Sans"/>
                <a:sym typeface="Open Sans"/>
              </a:rPr>
              <a:t>Compren tots els àmbits del centre, els quals s’han de veure implicants:</a:t>
            </a:r>
            <a:endParaRPr sz="1800">
              <a:highlight>
                <a:srgbClr val="FEFEF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Open Sans"/>
              <a:buChar char="❏"/>
            </a:pPr>
            <a:r>
              <a:rPr lang="es" sz="1800">
                <a:highlight>
                  <a:srgbClr val="FEFEFE"/>
                </a:highlight>
                <a:latin typeface="Open Sans"/>
                <a:ea typeface="Open Sans"/>
                <a:cs typeface="Open Sans"/>
                <a:sym typeface="Open Sans"/>
              </a:rPr>
              <a:t>Organitzatiu.</a:t>
            </a:r>
            <a:endParaRPr sz="1800">
              <a:highlight>
                <a:srgbClr val="FEFEF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❏"/>
            </a:pPr>
            <a:r>
              <a:rPr lang="es" sz="1800">
                <a:highlight>
                  <a:srgbClr val="FEFEFE"/>
                </a:highlight>
                <a:latin typeface="Open Sans"/>
                <a:ea typeface="Open Sans"/>
                <a:cs typeface="Open Sans"/>
                <a:sym typeface="Open Sans"/>
              </a:rPr>
              <a:t>Metodològic.</a:t>
            </a:r>
            <a:endParaRPr sz="1800">
              <a:highlight>
                <a:srgbClr val="FEFEF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❏"/>
            </a:pPr>
            <a:r>
              <a:rPr lang="es" sz="1800">
                <a:highlight>
                  <a:srgbClr val="FEFEFE"/>
                </a:highlight>
                <a:latin typeface="Open Sans"/>
                <a:ea typeface="Open Sans"/>
                <a:cs typeface="Open Sans"/>
                <a:sym typeface="Open Sans"/>
              </a:rPr>
              <a:t>Curricular.</a:t>
            </a:r>
            <a:endParaRPr sz="1800">
              <a:highlight>
                <a:srgbClr val="FEFEF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❏"/>
            </a:pPr>
            <a:r>
              <a:rPr lang="es" sz="1800">
                <a:highlight>
                  <a:srgbClr val="FEFEFE"/>
                </a:highlight>
                <a:latin typeface="Open Sans"/>
                <a:ea typeface="Open Sans"/>
                <a:cs typeface="Open Sans"/>
                <a:sym typeface="Open Sans"/>
              </a:rPr>
              <a:t>Comunicatiu.</a:t>
            </a:r>
            <a:endParaRPr sz="1800">
              <a:highlight>
                <a:srgbClr val="FEFEFE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57894" l="10845" r="11964" t="0"/>
          <a:stretch/>
        </p:blipFill>
        <p:spPr>
          <a:xfrm>
            <a:off x="5155900" y="347038"/>
            <a:ext cx="3445524" cy="11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51519" r="0" t="66593"/>
          <a:stretch/>
        </p:blipFill>
        <p:spPr>
          <a:xfrm>
            <a:off x="547175" y="348850"/>
            <a:ext cx="2754325" cy="11551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547175" y="1503975"/>
            <a:ext cx="8080800" cy="3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4444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Els objectius de l’EDC es poden agrupar en cinc àmbits, que tenen com a fita el màxim assoliment de la competència digital de l’alumnat, del professorat i del centre:</a:t>
            </a:r>
            <a:endParaRPr sz="1800">
              <a:highlight>
                <a:srgbClr val="FEFEF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s" sz="1800">
                <a:highlight>
                  <a:srgbClr val="FEFEFE"/>
                </a:highlight>
                <a:latin typeface="Open Sans"/>
                <a:ea typeface="Open Sans"/>
                <a:cs typeface="Open Sans"/>
                <a:sym typeface="Open Sans"/>
              </a:rPr>
              <a:t>Assoliment de la competència digital.</a:t>
            </a:r>
            <a:endParaRPr sz="1800">
              <a:highlight>
                <a:srgbClr val="FEFEF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s" sz="1800">
                <a:highlight>
                  <a:srgbClr val="FEFEFE"/>
                </a:highlight>
                <a:latin typeface="Open Sans"/>
                <a:ea typeface="Open Sans"/>
                <a:cs typeface="Open Sans"/>
                <a:sym typeface="Open Sans"/>
              </a:rPr>
              <a:t>Planificació, estratègia i organització.</a:t>
            </a:r>
            <a:endParaRPr sz="1800">
              <a:highlight>
                <a:srgbClr val="FEFEF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s" sz="1800">
                <a:highlight>
                  <a:srgbClr val="FEFEFE"/>
                </a:highlight>
                <a:latin typeface="Open Sans"/>
                <a:ea typeface="Open Sans"/>
                <a:cs typeface="Open Sans"/>
                <a:sym typeface="Open Sans"/>
              </a:rPr>
              <a:t>Metodologies didàctiques i innovació.</a:t>
            </a:r>
            <a:endParaRPr sz="1800">
              <a:highlight>
                <a:srgbClr val="FEFEF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s" sz="1800">
                <a:highlight>
                  <a:srgbClr val="FEFEFE"/>
                </a:highlight>
                <a:latin typeface="Open Sans"/>
                <a:ea typeface="Open Sans"/>
                <a:cs typeface="Open Sans"/>
                <a:sym typeface="Open Sans"/>
              </a:rPr>
              <a:t>Inclusió digital i de centre.</a:t>
            </a:r>
            <a:endParaRPr sz="1800">
              <a:highlight>
                <a:srgbClr val="FEFEF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s" sz="1800">
                <a:highlight>
                  <a:srgbClr val="FEFEFE"/>
                </a:highlight>
                <a:latin typeface="Open Sans"/>
                <a:ea typeface="Open Sans"/>
                <a:cs typeface="Open Sans"/>
                <a:sym typeface="Open Sans"/>
              </a:rPr>
              <a:t>Seguretat i protecció de dades.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b="57894" l="10845" r="11964" t="0"/>
          <a:stretch/>
        </p:blipFill>
        <p:spPr>
          <a:xfrm>
            <a:off x="5155900" y="347038"/>
            <a:ext cx="3445524" cy="11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5403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QUI S’ENCARREGA?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540300" y="1266350"/>
            <a:ext cx="47394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000000"/>
                </a:solidFill>
                <a:highlight>
                  <a:srgbClr val="FEFEFE"/>
                </a:highlight>
              </a:rPr>
              <a:t>LA COMISSIÓ DIGITAL.</a:t>
            </a:r>
            <a:endParaRPr sz="2000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-330200" lvl="0" marL="45720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</a:pPr>
            <a:r>
              <a:rPr b="1" lang="es" sz="1600">
                <a:solidFill>
                  <a:srgbClr val="000000"/>
                </a:solidFill>
                <a:highlight>
                  <a:srgbClr val="FEFEFE"/>
                </a:highlight>
              </a:rPr>
              <a:t>Membres</a:t>
            </a:r>
            <a:r>
              <a:rPr lang="es" sz="1600">
                <a:solidFill>
                  <a:srgbClr val="000000"/>
                </a:solidFill>
                <a:highlight>
                  <a:srgbClr val="FEFEFE"/>
                </a:highlight>
              </a:rPr>
              <a:t>: </a:t>
            </a:r>
            <a:r>
              <a:rPr i="1" lang="es" sz="1600">
                <a:solidFill>
                  <a:srgbClr val="000000"/>
                </a:solidFill>
                <a:highlight>
                  <a:srgbClr val="FEFEFE"/>
                </a:highlight>
              </a:rPr>
              <a:t>Maria Jesús Fernández, Patrícia Vidal, Núria Hurtado, Jordi Muñoz i Maica González i Ferran Alba  </a:t>
            </a:r>
            <a:r>
              <a:rPr lang="es" sz="1600">
                <a:solidFill>
                  <a:srgbClr val="000000"/>
                </a:solidFill>
                <a:highlight>
                  <a:srgbClr val="FEFEFE"/>
                </a:highlight>
              </a:rPr>
              <a:t>(</a:t>
            </a:r>
            <a:r>
              <a:rPr lang="es" sz="1600">
                <a:solidFill>
                  <a:srgbClr val="000000"/>
                </a:solidFill>
                <a:highlight>
                  <a:srgbClr val="FEFEFE"/>
                </a:highlight>
              </a:rPr>
              <a:t>Mentors digitals).</a:t>
            </a:r>
            <a:endParaRPr sz="1600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</a:pPr>
            <a:r>
              <a:rPr b="1" lang="es" sz="1600">
                <a:solidFill>
                  <a:srgbClr val="000000"/>
                </a:solidFill>
                <a:highlight>
                  <a:srgbClr val="FEFEFE"/>
                </a:highlight>
              </a:rPr>
              <a:t>Formadors</a:t>
            </a:r>
            <a:r>
              <a:rPr lang="es" sz="1600">
                <a:solidFill>
                  <a:srgbClr val="000000"/>
                </a:solidFill>
                <a:highlight>
                  <a:srgbClr val="FEFEFE"/>
                </a:highlight>
              </a:rPr>
              <a:t>: </a:t>
            </a:r>
            <a:r>
              <a:rPr i="1" lang="es" sz="1600">
                <a:solidFill>
                  <a:srgbClr val="000000"/>
                </a:solidFill>
                <a:highlight>
                  <a:srgbClr val="FEFEFE"/>
                </a:highlight>
              </a:rPr>
              <a:t>Maria Jesús Fernández i Jordi Muñoz.</a:t>
            </a:r>
            <a:endParaRPr i="1" sz="1600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</a:pPr>
            <a:r>
              <a:rPr b="1" lang="es" sz="1600">
                <a:solidFill>
                  <a:srgbClr val="000000"/>
                </a:solidFill>
                <a:highlight>
                  <a:srgbClr val="FEFEFE"/>
                </a:highlight>
              </a:rPr>
              <a:t>Diagnosi de centre</a:t>
            </a:r>
            <a:r>
              <a:rPr lang="es" sz="1600">
                <a:solidFill>
                  <a:srgbClr val="000000"/>
                </a:solidFill>
                <a:highlight>
                  <a:srgbClr val="FEFEFE"/>
                </a:highlight>
              </a:rPr>
              <a:t>: mestres, alumnat i famílies.</a:t>
            </a:r>
            <a:endParaRPr sz="1600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</a:pPr>
            <a:r>
              <a:rPr b="1" lang="es" sz="1600">
                <a:solidFill>
                  <a:srgbClr val="000000"/>
                </a:solidFill>
                <a:highlight>
                  <a:srgbClr val="FEFEFE"/>
                </a:highlight>
              </a:rPr>
              <a:t>Formació </a:t>
            </a:r>
            <a:r>
              <a:rPr lang="es" sz="1600">
                <a:solidFill>
                  <a:srgbClr val="000000"/>
                </a:solidFill>
                <a:highlight>
                  <a:srgbClr val="FEFEFE"/>
                </a:highlight>
              </a:rPr>
              <a:t>del Claustre de mestre (FIC).</a:t>
            </a:r>
            <a:endParaRPr sz="1600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</a:pPr>
            <a:r>
              <a:rPr b="1" lang="es" sz="1600">
                <a:solidFill>
                  <a:srgbClr val="000000"/>
                </a:solidFill>
                <a:highlight>
                  <a:srgbClr val="FEFEFE"/>
                </a:highlight>
              </a:rPr>
              <a:t>Objectius i avaluació</a:t>
            </a:r>
            <a:r>
              <a:rPr lang="es" sz="1600">
                <a:solidFill>
                  <a:srgbClr val="000000"/>
                </a:solidFill>
                <a:highlight>
                  <a:srgbClr val="FEFEFE"/>
                </a:highlight>
              </a:rPr>
              <a:t> de la EDC.</a:t>
            </a:r>
            <a:endParaRPr sz="1600">
              <a:solidFill>
                <a:srgbClr val="000000"/>
              </a:solidFill>
              <a:highlight>
                <a:srgbClr val="FEFEFE"/>
              </a:highlight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0900" y="978650"/>
            <a:ext cx="3302700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6165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DIAGNOSI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464100" y="1190150"/>
            <a:ext cx="50247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s">
                <a:solidFill>
                  <a:srgbClr val="000000"/>
                </a:solidFill>
                <a:highlight>
                  <a:srgbClr val="FEFEFE"/>
                </a:highlight>
              </a:rPr>
              <a:t>EINES PER A LA DIAGNOSI:</a:t>
            </a:r>
            <a:endParaRPr b="1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s" sz="1800">
                <a:solidFill>
                  <a:srgbClr val="000000"/>
                </a:solidFill>
                <a:highlight>
                  <a:srgbClr val="FEFEFE"/>
                </a:highlight>
              </a:rPr>
              <a:t>Selfie Unió Europea (mestres i alumnes).</a:t>
            </a:r>
            <a:endParaRPr sz="1800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s" sz="1800">
                <a:solidFill>
                  <a:srgbClr val="000000"/>
                </a:solidFill>
                <a:highlight>
                  <a:srgbClr val="FEFEFE"/>
                </a:highlight>
              </a:rPr>
              <a:t>Qüestionari digital a les famílies.</a:t>
            </a:r>
            <a:endParaRPr sz="1800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s" sz="1800">
                <a:solidFill>
                  <a:srgbClr val="000000"/>
                </a:solidFill>
                <a:highlight>
                  <a:srgbClr val="FEFEFE"/>
                </a:highlight>
              </a:rPr>
              <a:t>Recull d’indicadors de les TAC al centre.</a:t>
            </a:r>
            <a:endParaRPr sz="1800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s" sz="1800">
                <a:solidFill>
                  <a:srgbClr val="000000"/>
                </a:solidFill>
                <a:highlight>
                  <a:srgbClr val="FEFEFE"/>
                </a:highlight>
              </a:rPr>
              <a:t>Anàlisi del Pla TAC.</a:t>
            </a:r>
            <a:endParaRPr sz="1800">
              <a:solidFill>
                <a:srgbClr val="000000"/>
              </a:solidFill>
              <a:highlight>
                <a:srgbClr val="FEFEFE"/>
              </a:highlight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1200" y="897650"/>
            <a:ext cx="3635150" cy="31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6165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DIAGNOSI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464100" y="1113950"/>
            <a:ext cx="47394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s">
                <a:solidFill>
                  <a:srgbClr val="000000"/>
                </a:solidFill>
                <a:highlight>
                  <a:srgbClr val="FEFEFE"/>
                </a:highlight>
              </a:rPr>
              <a:t>INDICADORS:</a:t>
            </a:r>
            <a:endParaRPr b="1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s" sz="1800">
                <a:solidFill>
                  <a:srgbClr val="000000"/>
                </a:solidFill>
                <a:highlight>
                  <a:srgbClr val="FEFEFE"/>
                </a:highlight>
              </a:rPr>
              <a:t>Selfie Unió Europea.</a:t>
            </a:r>
            <a:endParaRPr sz="1800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s" sz="1800">
                <a:solidFill>
                  <a:srgbClr val="000000"/>
                </a:solidFill>
                <a:highlight>
                  <a:srgbClr val="FEFEFE"/>
                </a:highlight>
              </a:rPr>
              <a:t>Qüestionari digital a les famílies.</a:t>
            </a:r>
            <a:endParaRPr sz="1800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s" sz="1800">
                <a:solidFill>
                  <a:srgbClr val="000000"/>
                </a:solidFill>
                <a:highlight>
                  <a:srgbClr val="FEFEFE"/>
                </a:highlight>
              </a:rPr>
              <a:t>Recull d’indicadors de les TAC al centre.</a:t>
            </a:r>
            <a:endParaRPr sz="1800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s" sz="1800">
                <a:solidFill>
                  <a:srgbClr val="000000"/>
                </a:solidFill>
                <a:highlight>
                  <a:srgbClr val="FEFEFE"/>
                </a:highlight>
              </a:rPr>
              <a:t>Anàlisi del Pla TAC.</a:t>
            </a:r>
            <a:endParaRPr sz="1800">
              <a:solidFill>
                <a:srgbClr val="000000"/>
              </a:solidFill>
              <a:highlight>
                <a:srgbClr val="FEFEFE"/>
              </a:highlight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875" y="908200"/>
            <a:ext cx="3635150" cy="31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DIAGNOSI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162000" spcFirstLastPara="1" rIns="91425" wrap="square" tIns="126000">
            <a:normAutofit lnSpcReduction="20000"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s">
                <a:solidFill>
                  <a:srgbClr val="000000"/>
                </a:solidFill>
                <a:highlight>
                  <a:srgbClr val="FEFEFE"/>
                </a:highlight>
              </a:rPr>
              <a:t>PUNTS FORTS:</a:t>
            </a:r>
            <a:endParaRPr b="1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EFEFE"/>
              </a:highlight>
            </a:endParaRPr>
          </a:p>
          <a:p>
            <a:pPr indent="-342900" lvl="1" marL="914400" rtl="0" algn="just">
              <a:lnSpc>
                <a:spcPct val="17875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s" sz="1800">
                <a:solidFill>
                  <a:srgbClr val="000000"/>
                </a:solidFill>
              </a:rPr>
              <a:t>La ZER dóna suport a l’ús de les tecnologies digitals en relació a les noves formes d’ensenyament.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17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s" sz="1800">
                <a:solidFill>
                  <a:srgbClr val="000000"/>
                </a:solidFill>
              </a:rPr>
              <a:t>Es realitzen tasques en les quals s’utilitzen les tecnologies digitals per fomentar la creativitat, la col·laboració de l’alumnat i els projectes.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just">
              <a:lnSpc>
                <a:spcPct val="17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s" sz="1800">
                <a:solidFill>
                  <a:srgbClr val="000000"/>
                </a:solidFill>
              </a:rPr>
              <a:t>El professorat cerca recursos educatius digitals en línia i n’elabora.</a:t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highlight>
                <a:srgbClr val="FEFEFE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