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1" r:id="rId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a-E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1267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a-E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229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a-E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331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a-E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433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a-E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536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a-E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6387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a-E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ca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29013-8DAD-411A-BB52-58DB232EE54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81DB8-C1FC-4703-97C7-8A3EEC383823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EEAD-F8C5-4F8D-B4FD-CAEFF654A127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5A972-60E6-49CD-A414-837CAFF2EBF9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9DE16-A29E-490E-A9E5-53B5D1925251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6CEA-8473-45B7-8241-3B5348AAA98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C9AF-C9CC-4BB1-82E6-8ED9E6C6A18B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63F94-B968-4BB1-A721-9BCC9F5B82F4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F7F1F-A916-42B5-B594-0EEA5D13366F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D45C6-4FD3-4660-96EA-CAF656F87973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CC99E-D6DE-4FE2-8DD5-ADF58FB8165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ca-ES">
              <a:ea typeface="ＭＳ Ｐゴシック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A288174-9000-49B0-8E0C-432F645567EF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SimSun" charset="0"/>
          <a:cs typeface="SimSun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SimSun" charset="0"/>
          <a:cs typeface="SimSun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SimSun" charset="0"/>
          <a:cs typeface="SimSun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SimSun" charset="0"/>
          <a:cs typeface="SimSun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SimSun" charset="0"/>
          <a:cs typeface="SimSun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SimSun" charset="0"/>
          <a:cs typeface="SimSun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SimSun" charset="0"/>
          <a:cs typeface="SimSun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SimSun" charset="0"/>
          <a:cs typeface="SimSun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116013" y="49418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4400">
                <a:solidFill>
                  <a:srgbClr val="000000"/>
                </a:solidFill>
                <a:latin typeface="Calibri" pitchFamily="34" charset="0"/>
                <a:ea typeface="SimSun" pitchFamily="2" charset="-122"/>
              </a:rPr>
              <a:t>ITINERARIS  4t d</a:t>
            </a:r>
            <a:r>
              <a:rPr lang="ca-ES" altLang="ca-ES" sz="4400">
                <a:solidFill>
                  <a:srgbClr val="000000"/>
                </a:solidFill>
                <a:latin typeface="Calibri" pitchFamily="34" charset="0"/>
                <a:ea typeface="SimSun" pitchFamily="2" charset="-122"/>
              </a:rPr>
              <a:t>’</a:t>
            </a:r>
            <a:r>
              <a:rPr lang="ca-ES" sz="4400">
                <a:solidFill>
                  <a:srgbClr val="000000"/>
                </a:solidFill>
                <a:latin typeface="Calibri" pitchFamily="34" charset="0"/>
                <a:ea typeface="SimSun" pitchFamily="2" charset="-122"/>
              </a:rPr>
              <a:t>ESO</a:t>
            </a:r>
          </a:p>
        </p:txBody>
      </p:sp>
      <p:pic>
        <p:nvPicPr>
          <p:cNvPr id="2051" name="Imagen 1" descr="Captura de pantalla 2018-05-27 a les 16.31.1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1844675"/>
            <a:ext cx="532765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23850" y="549275"/>
            <a:ext cx="8424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2400" b="1" dirty="0">
                <a:solidFill>
                  <a:srgbClr val="000000"/>
                </a:solidFill>
                <a:latin typeface="Calibri" pitchFamily="34" charset="0"/>
              </a:rPr>
              <a:t>CURRÍCULUM ESO LOE PREVIST PER AL CURS </a:t>
            </a:r>
            <a:r>
              <a:rPr lang="ca-ES" sz="2400" b="1" dirty="0" smtClean="0">
                <a:solidFill>
                  <a:srgbClr val="000000"/>
                </a:solidFill>
                <a:latin typeface="Calibri" pitchFamily="34" charset="0"/>
              </a:rPr>
              <a:t>2019-2020</a:t>
            </a:r>
            <a:endParaRPr lang="ca-ES" sz="2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a-ES">
              <a:cs typeface="Arial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366713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a-ES">
              <a:cs typeface="Arial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03463" y="1079500"/>
            <a:ext cx="424815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95288" y="1052513"/>
            <a:ext cx="8424862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A quart cal escollir un itinerari específic per tal d</a:t>
            </a:r>
            <a:r>
              <a:rPr lang="ca-ES" altLang="ca-ES" b="1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orientar-se millor a la modalitat de Batxillerat o de cicles desitjat. Per aquesta raó, ara cal fer la tria d</a:t>
            </a:r>
            <a:r>
              <a:rPr lang="ca-ES" altLang="ca-ES" b="1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assignatures específiques distribuïdes en tres franges horàries.</a:t>
            </a: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23850" y="549275"/>
            <a:ext cx="8424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2400" b="1">
                <a:solidFill>
                  <a:srgbClr val="000000"/>
                </a:solidFill>
                <a:latin typeface="Calibri" pitchFamily="34" charset="0"/>
              </a:rPr>
              <a:t>Elecció de les optatives específiques de 4t d</a:t>
            </a:r>
            <a:r>
              <a:rPr lang="ca-ES" altLang="ca-ES" sz="2400" b="1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 sz="2400" b="1">
                <a:solidFill>
                  <a:srgbClr val="000000"/>
                </a:solidFill>
                <a:latin typeface="Calibri" pitchFamily="34" charset="0"/>
              </a:rPr>
              <a:t>ESO</a:t>
            </a:r>
          </a:p>
        </p:txBody>
      </p:sp>
      <p:pic>
        <p:nvPicPr>
          <p:cNvPr id="4100" name="Imagen 4" descr="Captura de pantalla 2018-05-26 a les 8.49.2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989138"/>
            <a:ext cx="841851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539750" y="620713"/>
            <a:ext cx="8208963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2000" b="1">
                <a:solidFill>
                  <a:srgbClr val="000000"/>
                </a:solidFill>
                <a:latin typeface="Calibri" pitchFamily="34" charset="0"/>
              </a:rPr>
              <a:t>MATÈRIES OPTATIVES ESPECÍFIQUES PER L</a:t>
            </a:r>
            <a:r>
              <a:rPr lang="ca-ES" altLang="ca-ES" sz="2000" b="1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 sz="2000" b="1">
                <a:solidFill>
                  <a:srgbClr val="000000"/>
                </a:solidFill>
                <a:latin typeface="Calibri" pitchFamily="34" charset="0"/>
              </a:rPr>
              <a:t>ALUMNAT DE 4t ESO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95288" y="4149725"/>
            <a:ext cx="8497887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 typeface="Wingdings" pitchFamily="2" charset="2"/>
              <a:buChar char="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700">
                <a:solidFill>
                  <a:srgbClr val="000000"/>
                </a:solidFill>
                <a:latin typeface="Calibri" pitchFamily="34" charset="0"/>
              </a:rPr>
              <a:t> S</a:t>
            </a:r>
            <a:r>
              <a:rPr lang="ca-ES" altLang="ca-ES" sz="1700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 sz="1700">
                <a:solidFill>
                  <a:srgbClr val="000000"/>
                </a:solidFill>
                <a:latin typeface="Calibri" pitchFamily="34" charset="0"/>
              </a:rPr>
              <a:t>oferirà a l</a:t>
            </a:r>
            <a:r>
              <a:rPr lang="ca-ES" altLang="ca-ES" sz="1700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 sz="1700">
                <a:solidFill>
                  <a:srgbClr val="000000"/>
                </a:solidFill>
                <a:latin typeface="Calibri" pitchFamily="34" charset="0"/>
              </a:rPr>
              <a:t>alumnat 9 matèries específiques de les quals cada alumne/a haurà de triar 3, una de cada franja.</a:t>
            </a:r>
          </a:p>
          <a:p>
            <a:pPr>
              <a:buFont typeface="Wingdings" pitchFamily="2" charset="2"/>
              <a:buChar char="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700">
                <a:solidFill>
                  <a:srgbClr val="000000"/>
                </a:solidFill>
                <a:latin typeface="Calibri" pitchFamily="34" charset="0"/>
              </a:rPr>
              <a:t> En el cas que en una determinada matèria no hi hagi un mínim d’alumnes aquesta no es podrà fer.</a:t>
            </a:r>
          </a:p>
        </p:txBody>
      </p:sp>
      <p:pic>
        <p:nvPicPr>
          <p:cNvPr id="5124" name="Imagen 1" descr="Captura de pantalla 2018-05-26 a les 8.54.07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1387475"/>
            <a:ext cx="7993062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23850" y="549275"/>
            <a:ext cx="84248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2400" b="1">
                <a:solidFill>
                  <a:srgbClr val="000000"/>
                </a:solidFill>
                <a:latin typeface="Calibri" pitchFamily="34" charset="0"/>
              </a:rPr>
              <a:t>ITINERARIS RECOMANATS EN FUNCIÓ DELS ESTUDIS A CURSAR DESPRÉS DE 4t d</a:t>
            </a:r>
            <a:r>
              <a:rPr lang="ca-ES" altLang="ca-ES" sz="2400" b="1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 sz="2400" b="1">
                <a:solidFill>
                  <a:srgbClr val="000000"/>
                </a:solidFill>
                <a:latin typeface="Calibri" pitchFamily="34" charset="0"/>
              </a:rPr>
              <a:t>ESO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611188" y="1773238"/>
            <a:ext cx="8208962" cy="341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 Batxillerat o Cicle formatiu d</a:t>
            </a:r>
            <a:r>
              <a:rPr lang="ca-ES" altLang="ca-ES" b="1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àmbit científic</a:t>
            </a:r>
            <a:r>
              <a:rPr lang="ca-ES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	- Obligatori: Física i Química i Biologia i Geologia.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	- Optatiu: franja 3.</a:t>
            </a:r>
          </a:p>
          <a:p>
            <a:pP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 Batxillerat o Cicle Formatiu d</a:t>
            </a:r>
            <a:r>
              <a:rPr lang="ca-ES" altLang="ca-ES" b="1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àmbit tecnològic</a:t>
            </a:r>
            <a:r>
              <a:rPr lang="ca-ES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	- Obligatori: Física i Química i Tecnologia.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	- Optatiu: franja 3.</a:t>
            </a:r>
          </a:p>
          <a:p>
            <a:pP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Batxillerat o Cicle Formatiu d</a:t>
            </a:r>
            <a:r>
              <a:rPr lang="ca-ES" altLang="ca-ES" b="1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àmbit humanístic</a:t>
            </a:r>
            <a:r>
              <a:rPr lang="ca-ES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	- Obligatori: Cultura clàssica.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	- Optatiu: franja 2 i franja 3.</a:t>
            </a:r>
          </a:p>
          <a:p>
            <a:pPr>
              <a:buFont typeface="Wingdings" pitchFamily="2" charset="2"/>
              <a:buChar char="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Batxillerat o Cicle Formatiu d</a:t>
            </a:r>
            <a:r>
              <a:rPr lang="ca-ES" altLang="ca-ES" b="1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àmbit administratiu</a:t>
            </a:r>
            <a:r>
              <a:rPr lang="ca-ES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	- Obligatori: Informàtica.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	- Optatiu: franja 2 o franja 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11188" y="333375"/>
            <a:ext cx="7993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2400" b="1">
                <a:solidFill>
                  <a:srgbClr val="000000"/>
                </a:solidFill>
                <a:latin typeface="Calibri" pitchFamily="34" charset="0"/>
              </a:rPr>
              <a:t>DESCRIPCIÓ DE LES MATÈRIES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79388" y="1052513"/>
            <a:ext cx="8569325" cy="2014537"/>
          </a:xfrm>
          <a:prstGeom prst="rect">
            <a:avLst/>
          </a:prstGeom>
          <a:noFill/>
          <a:ln w="38160" cap="sq">
            <a:solidFill>
              <a:srgbClr val="5434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TECNOLOGIA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La matèria optativa de tecnologia té com a finalitat conèixer els continguts que fan referència a les característiques, instal·lacions i manteniment de l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</a:rPr>
              <a:t>habitatge, així com el funcionament de circuits pneumàtics, electrònics (analògics i digitals) i de control automàtic. Es recomana que la cursin aquells alumnes que després faran el batxillerat tecnològic o cicles formatius de grau mitjà de les famílies de mecànica, manteniment, electricitat, electrònica o informàtica.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179388" y="3357563"/>
            <a:ext cx="8497887" cy="1465262"/>
          </a:xfrm>
          <a:prstGeom prst="rect">
            <a:avLst/>
          </a:prstGeom>
          <a:noFill/>
          <a:ln w="38160" cap="sq">
            <a:solidFill>
              <a:srgbClr val="5434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BIOLOGIA I GEOLOGIA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Els continguts que es treballaran en la matèria estan relacionats principalment amb l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</a:rPr>
              <a:t>herència i la biotecnologia. També  estudiarem el funcionament dels ecosistemes i finalment ens adonarem que el nostre planeta és molt dinàmic: Heu sentit parlar dels terratrèmols i els volcans?</a:t>
            </a: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179388" y="5013325"/>
            <a:ext cx="8496300" cy="917575"/>
          </a:xfrm>
          <a:prstGeom prst="rect">
            <a:avLst/>
          </a:prstGeom>
          <a:noFill/>
          <a:ln w="38160" cap="sq">
            <a:solidFill>
              <a:srgbClr val="5434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FÍSICA I QUÍMICA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Destinat a l'alumnat d'itinerari de batxillerat científic o batxillerat tecnològic. Estudiarem el moviment, les forces, l'energia, les ones i les reaccions químiques.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611188" y="188913"/>
            <a:ext cx="7993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2400" b="1">
                <a:solidFill>
                  <a:srgbClr val="000000"/>
                </a:solidFill>
                <a:latin typeface="Calibri" pitchFamily="34" charset="0"/>
              </a:rPr>
              <a:t>DESCRIPCIÓ DE LES MATÈRIES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95288" y="692150"/>
            <a:ext cx="8497887" cy="1203325"/>
          </a:xfrm>
          <a:prstGeom prst="rect">
            <a:avLst/>
          </a:prstGeom>
          <a:noFill/>
          <a:ln w="38160" cap="sq">
            <a:solidFill>
              <a:srgbClr val="5434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VISUAL I PLÀSTICA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Els continguts del quart curs, de caràcter optatiu, desenvolupen el treball de procediments més avançats i la seva utilització en projectes més complexos, tant pel que fa a la seva intencionalitat, reflexió prèvia i planificació, com a la seva execució tècnica.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95288" y="2060575"/>
            <a:ext cx="8497887" cy="2289175"/>
          </a:xfrm>
          <a:prstGeom prst="rect">
            <a:avLst/>
          </a:prstGeom>
          <a:noFill/>
          <a:ln w="38160" cap="sq">
            <a:solidFill>
              <a:srgbClr val="5434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INFORMÀTICA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La matèria optativa d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informàtica té com a finalitat conèixer els continguts que fan referència a la creació de continguts multimèdia (amb imatge, àudio i vídeo), la publicació i difusió de continguts(disseny de presentacions amb elements multimèdia, web 2.0 i xarxes socials) i les eines per a la comunicació (xarxes, seguretat i canals de distribució de continguts). Es recomana que la cursin aquells alumnes que després faran el batxillerat tecnològic, científic o cicles formatius de grau mitjà de les famílies d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informàtica, electrònica, electricitat o administració</a:t>
            </a:r>
            <a:r>
              <a:rPr lang="ca-ES" sz="9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395288" y="4508500"/>
            <a:ext cx="8534400" cy="2014538"/>
          </a:xfrm>
          <a:prstGeom prst="rect">
            <a:avLst/>
          </a:prstGeom>
          <a:noFill/>
          <a:ln w="38160" cap="sq">
            <a:solidFill>
              <a:srgbClr val="5434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MÚSICA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L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optativa de música amplia i aprofundeix els continguts ja adquirits. Mitjançant les noves tecnologies es treballa l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edició de partitures, l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enregistrament i la composició. La interpretació d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un repertori variat permet aplicar els coneixements de llenguatge musical assolits anteriorment. Conèixer estils musicals de diferents èpoques i països mitjançant l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audició, l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anàlisi i l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ús de recursos audiovisuals i informàtics, ens aproparà a diferents realitats socioculturals.</a:t>
            </a:r>
            <a:r>
              <a:rPr lang="es-ES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611188" y="333375"/>
            <a:ext cx="7993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2400" b="1">
                <a:solidFill>
                  <a:srgbClr val="000000"/>
                </a:solidFill>
                <a:latin typeface="Calibri" pitchFamily="34" charset="0"/>
              </a:rPr>
              <a:t>DESCRIPCIÓ DE LES MATÈRIES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68313" y="981075"/>
            <a:ext cx="8207375" cy="2033588"/>
          </a:xfrm>
          <a:prstGeom prst="rect">
            <a:avLst/>
          </a:prstGeom>
          <a:noFill/>
          <a:ln w="38160" cap="sq">
            <a:solidFill>
              <a:srgbClr val="5434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FRANCÈS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L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</a:rPr>
              <a:t>optativa de francès és una continuació dels crèdits de 2n i 3r. Es desenvoluparan i s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</a:rPr>
              <a:t>ampliaran les habilitats ja adquirides. Al final de curs, l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</a:rPr>
              <a:t>alumnat ha de ser capaç de mantenir una conversa bàsica, parlar sobre temes que li són propers i fer preguntes per a obtenir informació bàsica de l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</a:rPr>
              <a:t>interlocutor. La mateixa informació serà tractada mitjançant l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</a:rPr>
              <a:t>expressió escrita. Al darrer trimestre, es tractaran temes vinculats amb el futur professional. 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68313" y="3357563"/>
            <a:ext cx="8208962" cy="1479550"/>
          </a:xfrm>
          <a:prstGeom prst="rect">
            <a:avLst/>
          </a:prstGeom>
          <a:noFill/>
          <a:ln w="38160" cap="sq">
            <a:solidFill>
              <a:srgbClr val="5434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b="1">
                <a:solidFill>
                  <a:srgbClr val="000000"/>
                </a:solidFill>
                <a:latin typeface="Calibri" pitchFamily="34" charset="0"/>
              </a:rPr>
              <a:t>CULTURA CLÀSSICA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>
                <a:solidFill>
                  <a:srgbClr val="000000"/>
                </a:solidFill>
                <a:latin typeface="Calibri" pitchFamily="34" charset="0"/>
              </a:rPr>
              <a:t>La matèria de cultura clàssica és una optativa que pretén aportar a l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</a:rPr>
              <a:t>alumnat coneixements sobre la distribució del món clàssic a la civilització occidental en els àmbits literari, artístic, cultural i científic, entre d</a:t>
            </a:r>
            <a:r>
              <a:rPr lang="ca-ES" altLang="ca-ES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ca-ES">
                <a:solidFill>
                  <a:srgbClr val="000000"/>
                </a:solidFill>
                <a:latin typeface="Calibri" pitchFamily="34" charset="0"/>
              </a:rPr>
              <a:t>altres, perquè reconeguin i valorin críticament alguns elements comuns provinents del món clàssic.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SimSun"/>
        <a:cs typeface="SimSun"/>
      </a:majorFont>
      <a:minorFont>
        <a:latin typeface="Calibri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617</Words>
  <Application>Microsoft Office PowerPoint</Application>
  <PresentationFormat>Presentación en pantalla (4:3)</PresentationFormat>
  <Paragraphs>39</Paragraphs>
  <Slides>8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ITINERARIS A 4t d’ESO</dc:title>
  <dc:creator>Julia</dc:creator>
  <cp:lastModifiedBy>prof</cp:lastModifiedBy>
  <cp:revision>42</cp:revision>
  <cp:lastPrinted>1601-01-01T00:00:00Z</cp:lastPrinted>
  <dcterms:created xsi:type="dcterms:W3CDTF">2011-04-26T13:58:46Z</dcterms:created>
  <dcterms:modified xsi:type="dcterms:W3CDTF">2019-06-06T08:11:16Z</dcterms:modified>
</cp:coreProperties>
</file>