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68" r:id="rId2"/>
    <p:sldId id="265" r:id="rId3"/>
    <p:sldId id="282" r:id="rId4"/>
    <p:sldId id="269" r:id="rId5"/>
    <p:sldId id="281" r:id="rId6"/>
    <p:sldId id="272" r:id="rId7"/>
    <p:sldId id="273" r:id="rId8"/>
    <p:sldId id="275" r:id="rId9"/>
    <p:sldId id="285" r:id="rId10"/>
    <p:sldId id="286" r:id="rId11"/>
    <p:sldId id="287" r:id="rId12"/>
    <p:sldId id="277" r:id="rId13"/>
    <p:sldId id="283" r:id="rId14"/>
    <p:sldId id="278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92192-FE95-45F4-AE74-0AA9BD5228A5}" type="datetimeFigureOut">
              <a:rPr lang="ca-ES" smtClean="0"/>
              <a:t>10/09/2018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47D8-F5C7-4E1F-9C0D-9D06B096D3B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016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Estefania%20RH\Downloads\Telegram_Xaloc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gora.xtec.cat/insxaloc/linstitut/calendari-del-cu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8" descr="F:\LOGO\logo xaloc vec color -01.jpg">
            <a:extLst>
              <a:ext uri="{FF2B5EF4-FFF2-40B4-BE49-F238E27FC236}">
                <a16:creationId xmlns:a16="http://schemas.microsoft.com/office/drawing/2014/main" xmlns="" id="{D7106E51-497A-4D32-87B3-5C95398C9A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405147" y="361747"/>
            <a:ext cx="2256165" cy="220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2497540" y="3698543"/>
            <a:ext cx="915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Benvinguts i benvingudes al curs 2018-2019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86901" y="540055"/>
            <a:ext cx="5568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2000" b="1" dirty="0"/>
              <a:t>Centre educatiu públic, català, inclusiu, laic i respectuós amb la pluralitat.</a:t>
            </a:r>
          </a:p>
        </p:txBody>
      </p:sp>
    </p:spTree>
    <p:extLst>
      <p:ext uri="{BB962C8B-B14F-4D97-AF65-F5344CB8AC3E}">
        <p14:creationId xmlns:p14="http://schemas.microsoft.com/office/powerpoint/2010/main" val="221493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03CFCB-A49A-4882-B7CF-AC7B7BCFF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t="18004" r="58478" b="8917"/>
          <a:stretch/>
        </p:blipFill>
        <p:spPr>
          <a:xfrm>
            <a:off x="2369823" y="1302780"/>
            <a:ext cx="8122604" cy="5367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5AB2AF-CA7D-43EE-88CE-9D28F1D6FD04}"/>
              </a:ext>
            </a:extLst>
          </p:cNvPr>
          <p:cNvSpPr txBox="1"/>
          <p:nvPr/>
        </p:nvSpPr>
        <p:spPr>
          <a:xfrm>
            <a:off x="2650434" y="187487"/>
            <a:ext cx="626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Canvis a l’avaluació</a:t>
            </a:r>
          </a:p>
        </p:txBody>
      </p:sp>
      <p:pic>
        <p:nvPicPr>
          <p:cNvPr id="5" name="Imagen 8" descr="F:\LOGO\logo xaloc vec color -01.jpg">
            <a:extLst>
              <a:ext uri="{FF2B5EF4-FFF2-40B4-BE49-F238E27FC236}">
                <a16:creationId xmlns:a16="http://schemas.microsoft.com/office/drawing/2014/main" xmlns="" id="{EB2C3E96-22F0-4BCC-897A-211BAB9C5C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145773" y="134372"/>
            <a:ext cx="1073625" cy="1056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74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220B4E-D6CE-4D9A-B01B-C0F43A319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2" t="18390" r="57609" b="7757"/>
          <a:stretch/>
        </p:blipFill>
        <p:spPr>
          <a:xfrm>
            <a:off x="2467960" y="993913"/>
            <a:ext cx="8690373" cy="5269400"/>
          </a:xfrm>
          <a:prstGeom prst="rect">
            <a:avLst/>
          </a:prstGeom>
        </p:spPr>
      </p:pic>
      <p:pic>
        <p:nvPicPr>
          <p:cNvPr id="3" name="Imagen 8" descr="F:\LOGO\logo xaloc vec color -01.jpg">
            <a:extLst>
              <a:ext uri="{FF2B5EF4-FFF2-40B4-BE49-F238E27FC236}">
                <a16:creationId xmlns:a16="http://schemas.microsoft.com/office/drawing/2014/main" xmlns="" id="{280527CA-9CC5-4437-AD00-9A48FB4421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443846" y="359659"/>
            <a:ext cx="1073625" cy="121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9A8742-D030-4564-BA4F-E52B57EFC54B}"/>
              </a:ext>
            </a:extLst>
          </p:cNvPr>
          <p:cNvSpPr txBox="1"/>
          <p:nvPr/>
        </p:nvSpPr>
        <p:spPr>
          <a:xfrm>
            <a:off x="2650434" y="187487"/>
            <a:ext cx="626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Canvis a l’avaluació</a:t>
            </a:r>
          </a:p>
        </p:txBody>
      </p:sp>
    </p:spTree>
    <p:extLst>
      <p:ext uri="{BB962C8B-B14F-4D97-AF65-F5344CB8AC3E}">
        <p14:creationId xmlns:p14="http://schemas.microsoft.com/office/powerpoint/2010/main" val="421216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29803" y="586854"/>
            <a:ext cx="390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b="1" dirty="0">
                <a:solidFill>
                  <a:srgbClr val="0070C0"/>
                </a:solidFill>
              </a:rPr>
              <a:t>Convivència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21286" y="1783541"/>
            <a:ext cx="6872142" cy="415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3600" dirty="0"/>
              <a:t>Mòbils i altres aparells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3600" dirty="0"/>
              <a:t>Tardes de dimecres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3600" dirty="0"/>
              <a:t>Seguiment GESTIN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3600" dirty="0"/>
              <a:t>Educació física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3600" dirty="0"/>
              <a:t>Sortides</a:t>
            </a:r>
          </a:p>
        </p:txBody>
      </p:sp>
      <p:pic>
        <p:nvPicPr>
          <p:cNvPr id="5" name="Imagen 8" descr="F:\LOGO\logo xaloc vec color -01.jpg">
            <a:extLst>
              <a:ext uri="{FF2B5EF4-FFF2-40B4-BE49-F238E27FC236}">
                <a16:creationId xmlns:a16="http://schemas.microsoft.com/office/drawing/2014/main" xmlns="" id="{94CD66B5-D98C-492E-B358-633CE9B74A6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499233" y="221920"/>
            <a:ext cx="1621314" cy="1709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29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F:\LOGO\logo xaloc vec color -01.jpg">
            <a:extLst>
              <a:ext uri="{FF2B5EF4-FFF2-40B4-BE49-F238E27FC236}">
                <a16:creationId xmlns:a16="http://schemas.microsoft.com/office/drawing/2014/main" xmlns="" id="{1F4B8981-B5F6-4151-9A78-E1D4452FF3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499233" y="221920"/>
            <a:ext cx="1621314" cy="1709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F880B9-C16E-4806-8D8E-CBDD8C84368F}"/>
              </a:ext>
            </a:extLst>
          </p:cNvPr>
          <p:cNvSpPr txBox="1"/>
          <p:nvPr/>
        </p:nvSpPr>
        <p:spPr>
          <a:xfrm>
            <a:off x="3094383" y="914400"/>
            <a:ext cx="675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Comunicació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B3C251-74F2-4305-8C91-3CACA2694B2C}"/>
              </a:ext>
            </a:extLst>
          </p:cNvPr>
          <p:cNvSpPr txBox="1"/>
          <p:nvPr/>
        </p:nvSpPr>
        <p:spPr>
          <a:xfrm>
            <a:off x="1309890" y="2050774"/>
            <a:ext cx="10561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ca-ES" sz="2400" dirty="0">
                <a:solidFill>
                  <a:srgbClr val="0070C0"/>
                </a:solidFill>
              </a:rPr>
              <a:t>A través del tutor o tutora</a:t>
            </a:r>
            <a:r>
              <a:rPr lang="ca-ES" sz="2400" dirty="0"/>
              <a:t>, prèvia petició d’hora per </a:t>
            </a:r>
            <a:r>
              <a:rPr lang="ca-ES" sz="2400" dirty="0">
                <a:solidFill>
                  <a:srgbClr val="0070C0"/>
                </a:solidFill>
              </a:rPr>
              <a:t>correu electrònic </a:t>
            </a:r>
            <a:r>
              <a:rPr lang="ca-ES" sz="2400" dirty="0"/>
              <a:t>o </a:t>
            </a:r>
            <a:r>
              <a:rPr lang="ca-ES" sz="2400" dirty="0">
                <a:solidFill>
                  <a:srgbClr val="0070C0"/>
                </a:solidFill>
              </a:rPr>
              <a:t>telèfon</a:t>
            </a:r>
            <a:r>
              <a:rPr lang="ca-ES" sz="2400" dirty="0"/>
              <a:t> deixant missatge a </a:t>
            </a:r>
            <a:r>
              <a:rPr lang="ca-ES" sz="2400" dirty="0">
                <a:solidFill>
                  <a:srgbClr val="0070C0"/>
                </a:solidFill>
              </a:rPr>
              <a:t>consergeria</a:t>
            </a:r>
            <a:r>
              <a:rPr lang="ca-E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dirty="0"/>
              <a:t>En cas de necessitat de resoldre algun dubte o problema, </a:t>
            </a:r>
            <a:r>
              <a:rPr lang="ca-ES" sz="2400" dirty="0">
                <a:solidFill>
                  <a:srgbClr val="0070C0"/>
                </a:solidFill>
              </a:rPr>
              <a:t>sempre primer el tutor.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dirty="0">
                <a:solidFill>
                  <a:srgbClr val="0070C0"/>
                </a:solidFill>
              </a:rPr>
              <a:t>Per parlar amb algú de l’equip directiu</a:t>
            </a:r>
            <a:r>
              <a:rPr lang="ca-ES" sz="2400" dirty="0"/>
              <a:t>, primer mirar de resoldre el dubte amb el tutor, si no és possible, </a:t>
            </a:r>
            <a:r>
              <a:rPr lang="ca-ES" sz="2400" dirty="0">
                <a:solidFill>
                  <a:srgbClr val="0070C0"/>
                </a:solidFill>
              </a:rPr>
              <a:t>sol·licitar entrevista</a:t>
            </a:r>
            <a:r>
              <a:rPr lang="ca-E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7E3E49-9986-44B6-8540-97F38B0F5478}"/>
              </a:ext>
            </a:extLst>
          </p:cNvPr>
          <p:cNvSpPr txBox="1"/>
          <p:nvPr/>
        </p:nvSpPr>
        <p:spPr>
          <a:xfrm>
            <a:off x="815009" y="4227443"/>
            <a:ext cx="10561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70C0"/>
                </a:solidFill>
              </a:rPr>
              <a:t>Eines per a la comunicació: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a-ES" sz="2800" b="1" dirty="0">
                <a:solidFill>
                  <a:srgbClr val="0070C0"/>
                </a:solidFill>
              </a:rPr>
              <a:t>Web, </a:t>
            </a:r>
            <a:r>
              <a:rPr lang="ca-ES" sz="2800" b="1" dirty="0" err="1">
                <a:solidFill>
                  <a:srgbClr val="0070C0"/>
                </a:solidFill>
              </a:rPr>
              <a:t>twiter</a:t>
            </a:r>
            <a:r>
              <a:rPr lang="ca-ES" sz="2800" b="1" dirty="0">
                <a:solidFill>
                  <a:srgbClr val="0070C0"/>
                </a:solidFill>
              </a:rPr>
              <a:t> i </a:t>
            </a:r>
            <a:r>
              <a:rPr lang="ca-ES" sz="2800" b="1" dirty="0" err="1">
                <a:solidFill>
                  <a:srgbClr val="0070C0"/>
                </a:solidFill>
              </a:rPr>
              <a:t>instagram</a:t>
            </a:r>
            <a:endParaRPr lang="ca-ES" sz="2800" b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a-ES" sz="2800" b="1" dirty="0">
                <a:solidFill>
                  <a:srgbClr val="0070C0"/>
                </a:solidFill>
              </a:rPr>
              <a:t>GESTIN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a-ES" sz="2800" b="1" dirty="0">
                <a:solidFill>
                  <a:srgbClr val="0070C0"/>
                </a:solidFill>
                <a:hlinkClick r:id="rId3"/>
              </a:rPr>
              <a:t>Tèlegram</a:t>
            </a:r>
            <a:endParaRPr lang="ca-ES" sz="2800" b="1" dirty="0">
              <a:solidFill>
                <a:srgbClr val="0070C0"/>
              </a:solidFill>
            </a:endParaRPr>
          </a:p>
          <a:p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78272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34269" y="764275"/>
            <a:ext cx="620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b="1" dirty="0">
                <a:solidFill>
                  <a:srgbClr val="0070C0"/>
                </a:solidFill>
              </a:rPr>
              <a:t>Projecte TEI</a:t>
            </a: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29107" t="21401" r="18367" b="13230"/>
          <a:stretch/>
        </p:blipFill>
        <p:spPr bwMode="auto">
          <a:xfrm>
            <a:off x="329820" y="1637731"/>
            <a:ext cx="4910919" cy="3684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3"/>
          <a:srcRect l="27182" t="21282" r="18703" b="12212"/>
          <a:stretch/>
        </p:blipFill>
        <p:spPr bwMode="auto">
          <a:xfrm>
            <a:off x="6591869" y="1637731"/>
            <a:ext cx="5105827" cy="3684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961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BD4E01-8AAF-4849-B954-85399B592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0" t="40387" r="12511" b="12077"/>
          <a:stretch/>
        </p:blipFill>
        <p:spPr>
          <a:xfrm>
            <a:off x="4718434" y="1865243"/>
            <a:ext cx="5896557" cy="395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8" descr="F:\LOGO\logo xaloc vec color -01.jpg">
            <a:extLst>
              <a:ext uri="{FF2B5EF4-FFF2-40B4-BE49-F238E27FC236}">
                <a16:creationId xmlns:a16="http://schemas.microsoft.com/office/drawing/2014/main" xmlns="" id="{47742892-3F17-49C3-ADCD-5495DE572BF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888326" y="411291"/>
            <a:ext cx="2005429" cy="2189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2D75D0-5685-4CE7-B953-25144FE101EC}"/>
              </a:ext>
            </a:extLst>
          </p:cNvPr>
          <p:cNvSpPr txBox="1"/>
          <p:nvPr/>
        </p:nvSpPr>
        <p:spPr>
          <a:xfrm>
            <a:off x="4254608" y="736838"/>
            <a:ext cx="571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rgbClr val="0070C0"/>
                </a:solidFill>
              </a:rPr>
              <a:t>Plegats</a:t>
            </a:r>
            <a:r>
              <a:rPr lang="ca-ES" sz="3600" b="1" dirty="0">
                <a:solidFill>
                  <a:srgbClr val="0070C0"/>
                </a:solidFill>
              </a:rPr>
              <a:t> fem-ho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D7A62-3A0A-4055-B4E5-F5FFD417CCBD}"/>
              </a:ext>
            </a:extLst>
          </p:cNvPr>
          <p:cNvSpPr txBox="1"/>
          <p:nvPr/>
        </p:nvSpPr>
        <p:spPr>
          <a:xfrm>
            <a:off x="516835" y="3697357"/>
            <a:ext cx="348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b="1" dirty="0">
                <a:solidFill>
                  <a:srgbClr val="00B050"/>
                </a:solidFill>
              </a:rPr>
              <a:t>Molt bon curs!</a:t>
            </a:r>
          </a:p>
        </p:txBody>
      </p:sp>
    </p:spTree>
    <p:extLst>
      <p:ext uri="{BB962C8B-B14F-4D97-AF65-F5344CB8AC3E}">
        <p14:creationId xmlns:p14="http://schemas.microsoft.com/office/powerpoint/2010/main" val="96808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>
            <a:extLst>
              <a:ext uri="{FF2B5EF4-FFF2-40B4-BE49-F238E27FC236}">
                <a16:creationId xmlns:a16="http://schemas.microsoft.com/office/drawing/2014/main" xmlns="" id="{40052168-6A1A-4797-9350-1820D8DC4209}"/>
              </a:ext>
            </a:extLst>
          </p:cNvPr>
          <p:cNvSpPr txBox="1"/>
          <p:nvPr/>
        </p:nvSpPr>
        <p:spPr>
          <a:xfrm>
            <a:off x="3144057" y="2887294"/>
            <a:ext cx="84677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70C0"/>
                </a:solidFill>
              </a:rPr>
              <a:t>Objectiu final:</a:t>
            </a:r>
          </a:p>
          <a:p>
            <a:pPr algn="just"/>
            <a:r>
              <a:rPr lang="ca-ES" sz="2800" b="1" dirty="0">
                <a:solidFill>
                  <a:schemeClr val="bg2">
                    <a:lumMod val="25000"/>
                  </a:schemeClr>
                </a:solidFill>
              </a:rPr>
              <a:t>contribuir a formar persones socialment competents, autònomes, creatives, amb ganes d’aprendre, responsables, crítiques i motor de canvi social.</a:t>
            </a:r>
          </a:p>
        </p:txBody>
      </p:sp>
      <p:pic>
        <p:nvPicPr>
          <p:cNvPr id="5" name="Shape 68" descr="F:\LOGO\logo xaloc vec color -01.jpg">
            <a:extLst>
              <a:ext uri="{FF2B5EF4-FFF2-40B4-BE49-F238E27FC236}">
                <a16:creationId xmlns:a16="http://schemas.microsoft.com/office/drawing/2014/main" xmlns="" id="{D7106E51-497A-4D32-87B3-5C95398C9A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746341" y="621054"/>
            <a:ext cx="2256165" cy="238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94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>
            <a:extLst>
              <a:ext uri="{FF2B5EF4-FFF2-40B4-BE49-F238E27FC236}">
                <a16:creationId xmlns:a16="http://schemas.microsoft.com/office/drawing/2014/main" xmlns="" id="{D7106E51-497A-4D32-87B3-5C95398C9A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746341" y="621054"/>
            <a:ext cx="2256165" cy="238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5B89AF-733A-4F32-BF66-2BCD8EBB8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4" t="10193" r="34023" b="6475"/>
          <a:stretch/>
        </p:blipFill>
        <p:spPr>
          <a:xfrm>
            <a:off x="5297538" y="44283"/>
            <a:ext cx="4678018" cy="681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3CB6A4-8077-426D-91ED-5A21F71EAA7D}"/>
              </a:ext>
            </a:extLst>
          </p:cNvPr>
          <p:cNvSpPr txBox="1"/>
          <p:nvPr/>
        </p:nvSpPr>
        <p:spPr>
          <a:xfrm>
            <a:off x="1279723" y="3429000"/>
            <a:ext cx="344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70C0"/>
                </a:solidFill>
                <a:hlinkClick r:id="rId4"/>
              </a:rPr>
              <a:t>Calendari 2018-2019</a:t>
            </a:r>
            <a:endParaRPr lang="ca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6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03"/>
          <p:cNvGraphicFramePr/>
          <p:nvPr>
            <p:extLst>
              <p:ext uri="{D42A27DB-BD31-4B8C-83A1-F6EECF244321}">
                <p14:modId xmlns:p14="http://schemas.microsoft.com/office/powerpoint/2010/main" val="769289937"/>
              </p:ext>
            </p:extLst>
          </p:nvPr>
        </p:nvGraphicFramePr>
        <p:xfrm>
          <a:off x="1965280" y="1433013"/>
          <a:ext cx="9749358" cy="5082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24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4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4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48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48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 dirty="0"/>
                        <a:t>Hores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Dilluns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Dimarts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Dimecres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Dijous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Divendres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8.00-8-50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8.50-9.40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9.40-10.00</a:t>
                      </a:r>
                    </a:p>
                  </a:txBody>
                  <a:tcPr marL="91425" marR="91425" marT="91425" marB="91425"/>
                </a:tc>
                <a:tc gridSpan="5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PATI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 dirty="0"/>
                        <a:t>10.00-10.50</a:t>
                      </a:r>
                    </a:p>
                  </a:txBody>
                  <a:tcPr marL="91425" marR="91425" marT="91425" marB="91425"/>
                </a:tc>
                <a:tc gridSpan="5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" sz="1000">
                          <a:solidFill>
                            <a:srgbClr val="00FFFF"/>
                          </a:solidFill>
                        </a:rPr>
                        <a:t>TREBALL PERSONAL (Tutories)</a:t>
                      </a: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10.50-11.40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11.40-12.30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 dirty="0"/>
                        <a:t>12.30-12.50</a:t>
                      </a:r>
                    </a:p>
                  </a:txBody>
                  <a:tcPr marL="91425" marR="91425" marT="91425" marB="91425"/>
                </a:tc>
                <a:tc gridSpan="5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PATI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 dirty="0"/>
                        <a:t>12.50-13.40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s" sz="1000" dirty="0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" sz="1000" dirty="0"/>
                        <a:t>13.40-14.30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s" sz="1000" dirty="0">
                        <a:solidFill>
                          <a:srgbClr val="00FFFF"/>
                        </a:solidFill>
                      </a:endParaRPr>
                    </a:p>
                  </a:txBody>
                  <a:tcPr marL="91425" marR="91425" marT="91425" marB="914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16.00-17.00</a:t>
                      </a: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REUNIONS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" sz="1000"/>
                        <a:t>(àmbits, claustres, avaluacions, IM)</a:t>
                      </a: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ca-ES" sz="1000" dirty="0"/>
                        <a:t>Aplicació</a:t>
                      </a:r>
                      <a:r>
                        <a:rPr lang="ca-ES" sz="1000" baseline="0" dirty="0"/>
                        <a:t> de sancions</a:t>
                      </a:r>
                      <a:endParaRPr sz="1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1000" dirty="0"/>
                        <a:t>17.00-18.00</a:t>
                      </a: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3" name="Imagen 3" descr="F:\LOGO\logo xaloc vec color -01.jpg">
            <a:extLst>
              <a:ext uri="{FF2B5EF4-FFF2-40B4-BE49-F238E27FC236}">
                <a16:creationId xmlns:a16="http://schemas.microsoft.com/office/drawing/2014/main" xmlns="" id="{58AC9561-68E7-4A6B-BB2D-9A3CB9CF84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278295" y="250222"/>
            <a:ext cx="1373084" cy="130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5528" y="395785"/>
            <a:ext cx="442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Marc horari</a:t>
            </a:r>
          </a:p>
        </p:txBody>
      </p:sp>
    </p:spTree>
    <p:extLst>
      <p:ext uri="{BB962C8B-B14F-4D97-AF65-F5344CB8AC3E}">
        <p14:creationId xmlns:p14="http://schemas.microsoft.com/office/powerpoint/2010/main" val="272714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A767B9-D71A-4969-AE25-FC43DDD62CDD}"/>
              </a:ext>
            </a:extLst>
          </p:cNvPr>
          <p:cNvSpPr txBox="1"/>
          <p:nvPr/>
        </p:nvSpPr>
        <p:spPr>
          <a:xfrm>
            <a:off x="3130808" y="2342200"/>
            <a:ext cx="65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Horari de secretaria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4EE466-55A7-4503-AD1D-B07DA9A2DC4B}"/>
              </a:ext>
            </a:extLst>
          </p:cNvPr>
          <p:cNvSpPr txBox="1"/>
          <p:nvPr/>
        </p:nvSpPr>
        <p:spPr>
          <a:xfrm>
            <a:off x="1918234" y="3233530"/>
            <a:ext cx="895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/>
              <a:t>Dilluns i dimecres de 8:15 a 14:15 h</a:t>
            </a:r>
          </a:p>
        </p:txBody>
      </p:sp>
      <p:pic>
        <p:nvPicPr>
          <p:cNvPr id="4" name="Shape 68" descr="F:\LOGO\logo xaloc vec color -01.jpg">
            <a:extLst>
              <a:ext uri="{FF2B5EF4-FFF2-40B4-BE49-F238E27FC236}">
                <a16:creationId xmlns:a16="http://schemas.microsoft.com/office/drawing/2014/main" xmlns="" id="{0E8F1563-827E-4AC1-B6C7-3BD5212F84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560811" y="278177"/>
            <a:ext cx="2256165" cy="238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25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F:\LOGO\logo xaloc vec color -01.jpg">
            <a:extLst>
              <a:ext uri="{FF2B5EF4-FFF2-40B4-BE49-F238E27FC236}">
                <a16:creationId xmlns:a16="http://schemas.microsoft.com/office/drawing/2014/main" xmlns="" id="{0F43BEE3-C733-43DA-98F1-B987D7FB15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545911" y="382138"/>
            <a:ext cx="2104523" cy="2202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84643" y="532370"/>
            <a:ext cx="7415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rgbClr val="0070C0"/>
                </a:solidFill>
              </a:rPr>
              <a:t>Tutoria individual       Tutoria aula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03912" y="1468816"/>
            <a:ext cx="7615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</a:rPr>
              <a:t>Tutor individual </a:t>
            </a:r>
            <a:r>
              <a:rPr lang="ca-ES" sz="2400" dirty="0"/>
              <a:t>(cada dia a la sessió TP després del primer pati)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dirty="0"/>
              <a:t>Donar resposta a les necessitats de cada alumne: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/>
              <a:t>Lectura diària (30’)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/>
              <a:t>Seguiment diari acurat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/>
              <a:t>Acompanyament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400" dirty="0"/>
              <a:t>Implicar a les famílies (GESTIN)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sz="2400" dirty="0"/>
              <a:t>Implicar a tot el professorat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1206E4-86CE-4053-8084-EE53A44B3C18}"/>
              </a:ext>
            </a:extLst>
          </p:cNvPr>
          <p:cNvSpPr txBox="1"/>
          <p:nvPr/>
        </p:nvSpPr>
        <p:spPr>
          <a:xfrm>
            <a:off x="967409" y="4403712"/>
            <a:ext cx="8242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</a:rPr>
              <a:t>Tutoria aula </a:t>
            </a:r>
            <a:r>
              <a:rPr lang="ca-ES" sz="2400" dirty="0"/>
              <a:t>(un cop per setmana)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a-ES" sz="2400" dirty="0"/>
              <a:t>Donar resposta a les necessites del grup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a-ES" sz="2400" dirty="0"/>
              <a:t>Dinàmiques i activitats per a tots i totes (treball de les emocions)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a-ES" sz="2400" dirty="0"/>
              <a:t>Assemblees (cop al mes)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a-ES" sz="2400" dirty="0"/>
              <a:t>Consell de representants (un cop al mes)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5952E-FE34-4689-821A-8D007E18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479" y="2445973"/>
            <a:ext cx="2658086" cy="229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F0420D-FED6-4739-B576-CAF6165E6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150" y="3659182"/>
            <a:ext cx="198137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F:\LOGO\logo xaloc vec color -01.jpg">
            <a:extLst>
              <a:ext uri="{FF2B5EF4-FFF2-40B4-BE49-F238E27FC236}">
                <a16:creationId xmlns:a16="http://schemas.microsoft.com/office/drawing/2014/main" xmlns="" id="{0F43BEE3-C733-43DA-98F1-B987D7FB15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545912" y="382138"/>
            <a:ext cx="1897037" cy="2088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146987-0592-4AF3-B137-72580BECD176}"/>
              </a:ext>
            </a:extLst>
          </p:cNvPr>
          <p:cNvSpPr txBox="1"/>
          <p:nvPr/>
        </p:nvSpPr>
        <p:spPr>
          <a:xfrm>
            <a:off x="3485323" y="622852"/>
            <a:ext cx="7911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>
                <a:solidFill>
                  <a:srgbClr val="0070C0"/>
                </a:solidFill>
              </a:rPr>
              <a:t>Treball de les habilitats personals (IM)</a:t>
            </a:r>
          </a:p>
        </p:txBody>
      </p:sp>
      <p:pic>
        <p:nvPicPr>
          <p:cNvPr id="7" name="Picture 2" descr="http://ateneu.xtec.cat/wikiform/wikiexport/_media/cursos/escola_inclusiva/dtap/modul_3/cervell_intel_ligencies_multip1.jpg">
            <a:extLst>
              <a:ext uri="{FF2B5EF4-FFF2-40B4-BE49-F238E27FC236}">
                <a16:creationId xmlns:a16="http://schemas.microsoft.com/office/drawing/2014/main" xmlns="" id="{A35AC97C-F1AD-4B65-BB0A-018FF7FF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21" y="4701497"/>
            <a:ext cx="1902182" cy="197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ADFF36-726E-43EB-983B-8AC16CA28A58}"/>
              </a:ext>
            </a:extLst>
          </p:cNvPr>
          <p:cNvSpPr txBox="1"/>
          <p:nvPr/>
        </p:nvSpPr>
        <p:spPr>
          <a:xfrm>
            <a:off x="3061251" y="1578738"/>
            <a:ext cx="64538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</a:rPr>
              <a:t>Com ho farem?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a-ES" sz="2400" dirty="0"/>
              <a:t>De 1r a 3r, a través dels </a:t>
            </a:r>
            <a:r>
              <a:rPr lang="ca-ES" sz="2400" dirty="0">
                <a:solidFill>
                  <a:srgbClr val="0070C0"/>
                </a:solidFill>
              </a:rPr>
              <a:t>tallers</a:t>
            </a:r>
            <a:r>
              <a:rPr lang="ca-ES" sz="2400" dirty="0"/>
              <a:t> que ells triaran amb l’ajuda del professor tutor i tot l’equip: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a-ES" sz="2400" dirty="0"/>
              <a:t>Teatre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a-ES" sz="2400" dirty="0"/>
              <a:t>Revista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a-ES" sz="2400" dirty="0"/>
              <a:t>Jocs matemàtics (escacs)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a-ES" sz="2400" dirty="0"/>
              <a:t>Hort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a-ES" sz="2400" dirty="0"/>
              <a:t>Alemany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a-ES" sz="2400" dirty="0"/>
              <a:t>A tots els nivell a través de les diverses activitats que potencien les diferents habilitats dels nois i noies.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a-E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9A3090-766D-4F65-A8B5-2A5361D61EF5}"/>
              </a:ext>
            </a:extLst>
          </p:cNvPr>
          <p:cNvSpPr txBox="1"/>
          <p:nvPr/>
        </p:nvSpPr>
        <p:spPr>
          <a:xfrm>
            <a:off x="225286" y="3429000"/>
            <a:ext cx="246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>
                <a:solidFill>
                  <a:srgbClr val="00B050"/>
                </a:solidFill>
              </a:rPr>
              <a:t>Tots i totes som intel·ligents!</a:t>
            </a:r>
          </a:p>
        </p:txBody>
      </p:sp>
    </p:spTree>
    <p:extLst>
      <p:ext uri="{BB962C8B-B14F-4D97-AF65-F5344CB8AC3E}">
        <p14:creationId xmlns:p14="http://schemas.microsoft.com/office/powerpoint/2010/main" val="163314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57160" y="165932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Canvis metodològics:</a:t>
            </a:r>
          </a:p>
          <a:p>
            <a:r>
              <a:rPr lang="ca-ES" sz="3600" b="1" dirty="0">
                <a:solidFill>
                  <a:srgbClr val="0070C0"/>
                </a:solidFill>
              </a:rPr>
              <a:t>Aprenentatge basat en projectes ABP</a:t>
            </a:r>
          </a:p>
        </p:txBody>
      </p:sp>
      <p:pic>
        <p:nvPicPr>
          <p:cNvPr id="5" name="Imat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2" t="3189" r="1442" b="76452"/>
          <a:stretch/>
        </p:blipFill>
        <p:spPr bwMode="auto">
          <a:xfrm>
            <a:off x="10508974" y="160886"/>
            <a:ext cx="1363420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00C718C1-2786-4C33-969D-09185C2823FB}"/>
              </a:ext>
            </a:extLst>
          </p:cNvPr>
          <p:cNvSpPr txBox="1"/>
          <p:nvPr/>
        </p:nvSpPr>
        <p:spPr>
          <a:xfrm>
            <a:off x="1936372" y="3157764"/>
            <a:ext cx="9009924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667" dirty="0">
                <a:solidFill>
                  <a:schemeClr val="accent1">
                    <a:lumMod val="75000"/>
                  </a:schemeClr>
                </a:solidFill>
              </a:rPr>
              <a:t>Projectes trimestrals.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a-ES" sz="2667" dirty="0">
                <a:solidFill>
                  <a:schemeClr val="accent1">
                    <a:lumMod val="75000"/>
                  </a:schemeClr>
                </a:solidFill>
              </a:rPr>
              <a:t>Es prioritza 1r ESO, un projecte per trimestre (interdisciplinar i de matèria)</a:t>
            </a:r>
          </a:p>
          <a:p>
            <a:pPr lvl="1"/>
            <a:r>
              <a:rPr lang="ca-ES" sz="2667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</a:p>
        </p:txBody>
      </p:sp>
      <p:pic>
        <p:nvPicPr>
          <p:cNvPr id="7" name="Imagen 8" descr="F:\LOGO\logo xaloc vec color -01.jpg">
            <a:extLst>
              <a:ext uri="{FF2B5EF4-FFF2-40B4-BE49-F238E27FC236}">
                <a16:creationId xmlns:a16="http://schemas.microsoft.com/office/drawing/2014/main" xmlns="" id="{E9155682-EBB8-4ABE-BDB7-3CD83AC22A3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499233" y="221920"/>
            <a:ext cx="1621314" cy="1709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64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02EE93-65DF-44D9-912E-F13F9A45F6A1}"/>
              </a:ext>
            </a:extLst>
          </p:cNvPr>
          <p:cNvSpPr txBox="1"/>
          <p:nvPr/>
        </p:nvSpPr>
        <p:spPr>
          <a:xfrm>
            <a:off x="1775791" y="585052"/>
            <a:ext cx="626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0070C0"/>
                </a:solidFill>
              </a:rPr>
              <a:t>Canvis a l’avaluació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DA4AD0-BA1C-4306-B031-3A23491E4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3" t="17231" r="55761" b="11237"/>
          <a:stretch/>
        </p:blipFill>
        <p:spPr>
          <a:xfrm>
            <a:off x="0" y="2062380"/>
            <a:ext cx="6886475" cy="3660913"/>
          </a:xfrm>
          <a:prstGeom prst="rect">
            <a:avLst/>
          </a:prstGeom>
        </p:spPr>
      </p:pic>
      <p:pic>
        <p:nvPicPr>
          <p:cNvPr id="4" name="Imagen 8" descr="F:\LOGO\logo xaloc vec color -01.jpg">
            <a:extLst>
              <a:ext uri="{FF2B5EF4-FFF2-40B4-BE49-F238E27FC236}">
                <a16:creationId xmlns:a16="http://schemas.microsoft.com/office/drawing/2014/main" xmlns="" id="{C4B45E13-1B8B-43AD-AAB1-8358FF1C97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4892"/>
          <a:stretch/>
        </p:blipFill>
        <p:spPr bwMode="auto">
          <a:xfrm>
            <a:off x="145773" y="134372"/>
            <a:ext cx="1073625" cy="1056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11BEAB-CE09-400E-A30D-2E42854CAD06}"/>
              </a:ext>
            </a:extLst>
          </p:cNvPr>
          <p:cNvSpPr txBox="1"/>
          <p:nvPr/>
        </p:nvSpPr>
        <p:spPr>
          <a:xfrm>
            <a:off x="7036904" y="492719"/>
            <a:ext cx="2425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Instruments d’avaluació: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Carpeta d’avaluació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Base d’orientació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Observació a l’aula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Diari d’aula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070AEF-BFBD-4CF0-BBB9-6F1823E6821D}"/>
              </a:ext>
            </a:extLst>
          </p:cNvPr>
          <p:cNvSpPr txBox="1"/>
          <p:nvPr/>
        </p:nvSpPr>
        <p:spPr>
          <a:xfrm>
            <a:off x="9621080" y="751343"/>
            <a:ext cx="257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Prova oral i escrita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Conversa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Entrevista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Rúbriques</a:t>
            </a:r>
          </a:p>
          <a:p>
            <a:endParaRPr lang="ca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7EBE6C-8D00-4A0A-9D10-8BD18ECE7314}"/>
              </a:ext>
            </a:extLst>
          </p:cNvPr>
          <p:cNvSpPr txBox="1"/>
          <p:nvPr/>
        </p:nvSpPr>
        <p:spPr>
          <a:xfrm>
            <a:off x="7202556" y="2551837"/>
            <a:ext cx="451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Els plans individualitzats: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Per alumnes amb altes capacitats, alumnes nouvinguts, alumnes per dificultats per assolir les competències.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Recullen planificació i mesures, actuacions i suports al procés d’aprenentatge</a:t>
            </a:r>
          </a:p>
        </p:txBody>
      </p:sp>
    </p:spTree>
    <p:extLst>
      <p:ext uri="{BB962C8B-B14F-4D97-AF65-F5344CB8AC3E}">
        <p14:creationId xmlns:p14="http://schemas.microsoft.com/office/powerpoint/2010/main" val="25457954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338</TotalTime>
  <Words>445</Words>
  <Application>Microsoft Office PowerPoint</Application>
  <PresentationFormat>Personalització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6" baseType="lpstr">
      <vt:lpstr>Gota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Rodríguez Hernández</dc:creator>
  <cp:lastModifiedBy>Departament d'Educació</cp:lastModifiedBy>
  <cp:revision>44</cp:revision>
  <dcterms:created xsi:type="dcterms:W3CDTF">2017-09-06T21:20:56Z</dcterms:created>
  <dcterms:modified xsi:type="dcterms:W3CDTF">2018-09-10T12:24:55Z</dcterms:modified>
</cp:coreProperties>
</file>