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5143500" cx="9144000"/>
  <p:notesSz cx="6858000" cy="9144000"/>
  <p:embeddedFontLst>
    <p:embeddedFont>
      <p:font typeface="Oswald Medium"/>
      <p:regular r:id="rId44"/>
      <p:bold r:id="rId45"/>
    </p:embeddedFont>
    <p:embeddedFont>
      <p:font typeface="Average"/>
      <p:regular r:id="rId46"/>
    </p:embeddedFont>
    <p:embeddedFont>
      <p:font typeface="Oswald"/>
      <p:regular r:id="rId47"/>
      <p:bold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OswaldMedium-regular.fntdata"/><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46" Type="http://schemas.openxmlformats.org/officeDocument/2006/relationships/font" Target="fonts/Average-regular.fntdata"/><Relationship Id="rId23" Type="http://schemas.openxmlformats.org/officeDocument/2006/relationships/slide" Target="slides/slide18.xml"/><Relationship Id="rId45" Type="http://schemas.openxmlformats.org/officeDocument/2006/relationships/font" Target="fonts/OswaldMedium-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8" Type="http://schemas.openxmlformats.org/officeDocument/2006/relationships/font" Target="fonts/Oswald-bold.fntdata"/><Relationship Id="rId25" Type="http://schemas.openxmlformats.org/officeDocument/2006/relationships/slide" Target="slides/slide20.xml"/><Relationship Id="rId47" Type="http://schemas.openxmlformats.org/officeDocument/2006/relationships/font" Target="fonts/Oswald-regular.fntdata"/><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f3bccb4bec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f3bccb4bec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f3bccb4bec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f3bccb4bec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f3bccb4bec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f3bccb4bec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f3bccb4bec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f3bccb4bec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f3c5c7e72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f3c5c7e72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f3c5c7e72a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f3c5c7e72a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f3c5c7e72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f3c5c7e72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f3c5c7e72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f3c5c7e72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f3c5c7e72a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1f3c5c7e72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f3c5c7e72a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f3c5c7e72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f3bccb4bec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f3bccb4bec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1f3bccb4bec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1f3bccb4bec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f3bccb4bec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f3bccb4bec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f3bccb4bec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f3bccb4bec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1f3bccb4bec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1f3bccb4bec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f3bccb4bec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f3bccb4bec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f3bccb4bec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f3bccb4bec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f3bccb4bec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1f3bccb4bec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f3bccb4bec_0_2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f3bccb4bec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f3bccb4bec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1f3bccb4bec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f3bccb4bec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f3bccb4bec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ca7233b12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ca7233b12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f3bccb4bec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f3bccb4bec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f3bccb4bec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f3bccb4bec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1f3bccb4bec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1f3bccb4bec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f3bccb4bec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f3bccb4bec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f3bccb4bec_0_2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f3bccb4bec_0_2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f3bccb4bec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1f3bccb4bec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1f3bccb4bec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1f3bccb4bec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f3bccb4bec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1f3bccb4bec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1f3bccb4bec_0_2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1f3bccb4bec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f3bccb4bec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f3bccb4bec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f3bccb4bec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f3bccb4bec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f3bccb4bec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f3bccb4bec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f3bccb4bec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f3bccb4bec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f3bccb4bec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f3bccb4bec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f3bccb4bec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f3bccb4bec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c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9.png"/><Relationship Id="rId5" Type="http://schemas.openxmlformats.org/officeDocument/2006/relationships/image" Target="../media/image13.jpg"/><Relationship Id="rId6"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hyperlink" Target="https://www.uic.es/es" TargetMode="External"/><Relationship Id="rId13" Type="http://schemas.openxmlformats.org/officeDocument/2006/relationships/image" Target="../media/image11.png"/><Relationship Id="rId12"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triaeducativa.gencat.cat/ca/inici/" TargetMode="External"/><Relationship Id="rId4" Type="http://schemas.openxmlformats.org/officeDocument/2006/relationships/hyperlink" Target="https://web.ub.edu/web/ub/" TargetMode="External"/><Relationship Id="rId9" Type="http://schemas.openxmlformats.org/officeDocument/2006/relationships/hyperlink" Target="https://www.uvic.cat/" TargetMode="External"/><Relationship Id="rId15" Type="http://schemas.openxmlformats.org/officeDocument/2006/relationships/image" Target="../media/image16.png"/><Relationship Id="rId14" Type="http://schemas.openxmlformats.org/officeDocument/2006/relationships/image" Target="../media/image3.png"/><Relationship Id="rId5" Type="http://schemas.openxmlformats.org/officeDocument/2006/relationships/hyperlink" Target="https://www.uab.cat/" TargetMode="External"/><Relationship Id="rId6" Type="http://schemas.openxmlformats.org/officeDocument/2006/relationships/hyperlink" Target="https://www.upf.edu/" TargetMode="External"/><Relationship Id="rId7" Type="http://schemas.openxmlformats.org/officeDocument/2006/relationships/hyperlink" Target="https://www.udl.cat/ca/es/" TargetMode="External"/><Relationship Id="rId8" Type="http://schemas.openxmlformats.org/officeDocument/2006/relationships/hyperlink" Target="https://www.udl.cat/ca/e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3.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p13"/>
          <p:cNvSpPr txBox="1"/>
          <p:nvPr>
            <p:ph type="ctrTitle"/>
          </p:nvPr>
        </p:nvSpPr>
        <p:spPr>
          <a:xfrm>
            <a:off x="671250" y="2075850"/>
            <a:ext cx="7801500" cy="991800"/>
          </a:xfrm>
          <a:prstGeom prst="rect">
            <a:avLst/>
          </a:prstGeom>
          <a:solidFill>
            <a:schemeClr val="dk1"/>
          </a:solidFill>
        </p:spPr>
        <p:txBody>
          <a:bodyPr anchorCtr="0" anchor="b" bIns="91425" lIns="91425" spcFirstLastPara="1" rIns="91425" wrap="square" tIns="91425">
            <a:normAutofit fontScale="90000"/>
          </a:bodyPr>
          <a:lstStyle/>
          <a:p>
            <a:pPr indent="0" lvl="0" marL="0" rtl="0" algn="l">
              <a:spcBef>
                <a:spcPts val="0"/>
              </a:spcBef>
              <a:spcAft>
                <a:spcPts val="0"/>
              </a:spcAft>
              <a:buNone/>
            </a:pPr>
            <a:r>
              <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ctr">
              <a:spcBef>
                <a:spcPts val="0"/>
              </a:spcBef>
              <a:spcAft>
                <a:spcPts val="0"/>
              </a:spcAft>
              <a:buNone/>
            </a:pPr>
            <a:r>
              <a:rPr b="1" lang="ca">
                <a:solidFill>
                  <a:srgbClr val="000000"/>
                </a:solidFill>
              </a:rPr>
              <a:t>ESTUDIS DE L’ÀMBIT SANITARI</a:t>
            </a:r>
            <a:endParaRPr b="1">
              <a:solidFill>
                <a:srgbClr val="000000"/>
              </a:solidFill>
            </a:endParaRPr>
          </a:p>
        </p:txBody>
      </p:sp>
      <p:pic>
        <p:nvPicPr>
          <p:cNvPr id="60" name="Google Shape;60;p13"/>
          <p:cNvPicPr preferRelativeResize="0"/>
          <p:nvPr/>
        </p:nvPicPr>
        <p:blipFill>
          <a:blip r:embed="rId4">
            <a:alphaModFix/>
          </a:blip>
          <a:stretch>
            <a:fillRect/>
          </a:stretch>
        </p:blipFill>
        <p:spPr>
          <a:xfrm>
            <a:off x="671250" y="286775"/>
            <a:ext cx="1581150" cy="819150"/>
          </a:xfrm>
          <a:prstGeom prst="rect">
            <a:avLst/>
          </a:prstGeom>
          <a:noFill/>
          <a:ln>
            <a:noFill/>
          </a:ln>
        </p:spPr>
      </p:pic>
      <p:pic>
        <p:nvPicPr>
          <p:cNvPr id="61" name="Google Shape;61;p13"/>
          <p:cNvPicPr preferRelativeResize="0"/>
          <p:nvPr/>
        </p:nvPicPr>
        <p:blipFill>
          <a:blip r:embed="rId5">
            <a:alphaModFix/>
          </a:blip>
          <a:stretch>
            <a:fillRect/>
          </a:stretch>
        </p:blipFill>
        <p:spPr>
          <a:xfrm>
            <a:off x="7124596" y="4694575"/>
            <a:ext cx="2019401" cy="448925"/>
          </a:xfrm>
          <a:prstGeom prst="rect">
            <a:avLst/>
          </a:prstGeom>
          <a:noFill/>
          <a:ln>
            <a:noFill/>
          </a:ln>
        </p:spPr>
      </p:pic>
      <p:pic>
        <p:nvPicPr>
          <p:cNvPr id="62" name="Google Shape;62;p13"/>
          <p:cNvPicPr preferRelativeResize="0"/>
          <p:nvPr/>
        </p:nvPicPr>
        <p:blipFill>
          <a:blip r:embed="rId6">
            <a:alphaModFix/>
          </a:blip>
          <a:stretch>
            <a:fillRect/>
          </a:stretch>
        </p:blipFill>
        <p:spPr>
          <a:xfrm>
            <a:off x="0" y="4324350"/>
            <a:ext cx="4328719" cy="819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8" name="Shape 128"/>
        <p:cNvGrpSpPr/>
        <p:nvPr/>
      </p:nvGrpSpPr>
      <p:grpSpPr>
        <a:xfrm>
          <a:off x="0" y="0"/>
          <a:ext cx="0" cy="0"/>
          <a:chOff x="0" y="0"/>
          <a:chExt cx="0" cy="0"/>
        </a:xfrm>
      </p:grpSpPr>
      <p:sp>
        <p:nvSpPr>
          <p:cNvPr id="129" name="Google Shape;129;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ca" sz="3700">
                <a:solidFill>
                  <a:srgbClr val="0000FF"/>
                </a:solidFill>
              </a:rPr>
              <a:t>Dietètica</a:t>
            </a:r>
            <a:endParaRPr b="1" sz="3700">
              <a:solidFill>
                <a:srgbClr val="0000FF"/>
              </a:solidFill>
            </a:endParaRPr>
          </a:p>
        </p:txBody>
      </p:sp>
      <p:sp>
        <p:nvSpPr>
          <p:cNvPr id="130" name="Google Shape;130;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solidFill>
                <a:schemeClr val="dk1"/>
              </a:solidFill>
              <a:latin typeface="Oswald Medium"/>
              <a:ea typeface="Oswald Medium"/>
              <a:cs typeface="Oswald Medium"/>
              <a:sym typeface="Oswald Medium"/>
            </a:endParaRPr>
          </a:p>
          <a:p>
            <a:pPr indent="0" lvl="0" marL="0" rtl="0" algn="ctr">
              <a:spcBef>
                <a:spcPts val="1200"/>
              </a:spcBef>
              <a:spcAft>
                <a:spcPts val="1200"/>
              </a:spcAft>
              <a:buNone/>
            </a:pPr>
            <a:r>
              <a:rPr lang="ca">
                <a:solidFill>
                  <a:schemeClr val="lt1"/>
                </a:solidFill>
                <a:latin typeface="Arial"/>
                <a:ea typeface="Arial"/>
                <a:cs typeface="Arial"/>
                <a:sym typeface="Arial"/>
              </a:rPr>
              <a:t>AQUESTS ESTUDIS ENS CAPACITEN PER ELABORAR DIETES, CONTROLAR LA QUALITAT DE L'ALIMENTACIÓ DE LES PERSONES, ANALITZAR-NE ELS COMPORTAMENTS ALIMENTARIS I PROGRAMAR I APLICAR ACTIVITATS EDUCATIVES QUE MILLORIN ELS HÀBITS D'ALIMENTACIÓ DE LA POBLACIÓ.</a:t>
            </a:r>
            <a:endParaRPr>
              <a:solidFill>
                <a:schemeClr val="lt1"/>
              </a:solidFill>
              <a:latin typeface="Arial"/>
              <a:ea typeface="Arial"/>
              <a:cs typeface="Arial"/>
              <a:sym typeface="Arial"/>
            </a:endParaRPr>
          </a:p>
        </p:txBody>
      </p:sp>
      <p:pic>
        <p:nvPicPr>
          <p:cNvPr id="131" name="Google Shape;131;p22"/>
          <p:cNvPicPr preferRelativeResize="0"/>
          <p:nvPr/>
        </p:nvPicPr>
        <p:blipFill>
          <a:blip r:embed="rId3">
            <a:alphaModFix/>
          </a:blip>
          <a:stretch>
            <a:fillRect/>
          </a:stretch>
        </p:blipFill>
        <p:spPr>
          <a:xfrm>
            <a:off x="3823325" y="3391425"/>
            <a:ext cx="1497350" cy="1497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35" name="Shape 135"/>
        <p:cNvGrpSpPr/>
        <p:nvPr/>
      </p:nvGrpSpPr>
      <p:grpSpPr>
        <a:xfrm>
          <a:off x="0" y="0"/>
          <a:ext cx="0" cy="0"/>
          <a:chOff x="0" y="0"/>
          <a:chExt cx="0" cy="0"/>
        </a:xfrm>
      </p:grpSpPr>
      <p:sp>
        <p:nvSpPr>
          <p:cNvPr id="136" name="Google Shape;136;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ca" sz="3700">
                <a:solidFill>
                  <a:srgbClr val="0000FF"/>
                </a:solidFill>
                <a:latin typeface="Arial"/>
                <a:ea typeface="Arial"/>
                <a:cs typeface="Arial"/>
                <a:sym typeface="Arial"/>
              </a:rPr>
              <a:t>Documentació i Administració Sanitàries</a:t>
            </a:r>
            <a:endParaRPr b="1" sz="3700">
              <a:solidFill>
                <a:srgbClr val="0000FF"/>
              </a:solidFill>
              <a:latin typeface="Arial"/>
              <a:ea typeface="Arial"/>
              <a:cs typeface="Arial"/>
              <a:sym typeface="Arial"/>
            </a:endParaRPr>
          </a:p>
        </p:txBody>
      </p:sp>
      <p:sp>
        <p:nvSpPr>
          <p:cNvPr id="137" name="Google Shape;137;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solidFill>
                <a:schemeClr val="dk1"/>
              </a:solidFill>
              <a:latin typeface="Oswald Medium"/>
              <a:ea typeface="Oswald Medium"/>
              <a:cs typeface="Oswald Medium"/>
              <a:sym typeface="Oswald Medium"/>
            </a:endParaRPr>
          </a:p>
          <a:p>
            <a:pPr indent="0" lvl="0" marL="0" rtl="0" algn="ctr">
              <a:spcBef>
                <a:spcPts val="1200"/>
              </a:spcBef>
              <a:spcAft>
                <a:spcPts val="1200"/>
              </a:spcAft>
              <a:buNone/>
            </a:pPr>
            <a:r>
              <a:rPr lang="ca">
                <a:solidFill>
                  <a:schemeClr val="lt1"/>
                </a:solidFill>
                <a:latin typeface="Arial"/>
                <a:ea typeface="Arial"/>
                <a:cs typeface="Arial"/>
                <a:sym typeface="Arial"/>
              </a:rPr>
              <a:t>AQUESTS ESTUDIS CAPACITEN PER DEFINIR I ORGANITZAR PROCESSOS DE TRACTAMENT DE LA INFORMACIÓ I DOCUMENTACIÓ CLÍNICA, EXTRAIENT I REGISTRANT DADES, CODIFICANT</a:t>
            </a:r>
            <a:r>
              <a:rPr lang="ca">
                <a:solidFill>
                  <a:schemeClr val="lt1"/>
                </a:solidFill>
                <a:latin typeface="Arial"/>
                <a:ea typeface="Arial"/>
                <a:cs typeface="Arial"/>
                <a:sym typeface="Arial"/>
              </a:rPr>
              <a:t>-</a:t>
            </a:r>
            <a:r>
              <a:rPr lang="ca">
                <a:solidFill>
                  <a:schemeClr val="lt1"/>
                </a:solidFill>
                <a:latin typeface="Arial"/>
                <a:ea typeface="Arial"/>
                <a:cs typeface="Arial"/>
                <a:sym typeface="Arial"/>
              </a:rPr>
              <a:t>LES I VALIDANT LA INFORMACIÓ, GARANTINT EL COMPLIMENT DE LA NORMATIVA, AIXÍ COM INTERVENIR EN ELS PROCESSOS D'ATENCIÓ I GESTIÓ DE PACIENTS I DE GESTIÓ ADMINISTRATIVA EN CENTRES SANITARIS.</a:t>
            </a:r>
            <a:endParaRPr>
              <a:solidFill>
                <a:schemeClr val="lt1"/>
              </a:solidFill>
              <a:latin typeface="Arial"/>
              <a:ea typeface="Arial"/>
              <a:cs typeface="Arial"/>
              <a:sym typeface="Arial"/>
            </a:endParaRPr>
          </a:p>
        </p:txBody>
      </p:sp>
      <p:pic>
        <p:nvPicPr>
          <p:cNvPr id="138" name="Google Shape;138;p23"/>
          <p:cNvPicPr preferRelativeResize="0"/>
          <p:nvPr/>
        </p:nvPicPr>
        <p:blipFill>
          <a:blip r:embed="rId3">
            <a:alphaModFix/>
          </a:blip>
          <a:stretch>
            <a:fillRect/>
          </a:stretch>
        </p:blipFill>
        <p:spPr>
          <a:xfrm>
            <a:off x="3812998" y="3565625"/>
            <a:ext cx="1517999" cy="15180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2" name="Shape 142"/>
        <p:cNvGrpSpPr/>
        <p:nvPr/>
      </p:nvGrpSpPr>
      <p:grpSpPr>
        <a:xfrm>
          <a:off x="0" y="0"/>
          <a:ext cx="0" cy="0"/>
          <a:chOff x="0" y="0"/>
          <a:chExt cx="0" cy="0"/>
        </a:xfrm>
      </p:grpSpPr>
      <p:sp>
        <p:nvSpPr>
          <p:cNvPr id="143" name="Google Shape;143;p24"/>
          <p:cNvSpPr txBox="1"/>
          <p:nvPr>
            <p:ph type="title"/>
          </p:nvPr>
        </p:nvSpPr>
        <p:spPr>
          <a:xfrm>
            <a:off x="311700" y="445025"/>
            <a:ext cx="8520600" cy="118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ca" sz="3300">
                <a:solidFill>
                  <a:srgbClr val="0000FF"/>
                </a:solidFill>
                <a:latin typeface="Arial"/>
                <a:ea typeface="Arial"/>
                <a:cs typeface="Arial"/>
                <a:sym typeface="Arial"/>
              </a:rPr>
              <a:t>Documentació i Administració Sanitàries, perfil professional Gestió de Dades</a:t>
            </a:r>
            <a:endParaRPr b="1" sz="3300">
              <a:solidFill>
                <a:srgbClr val="0000FF"/>
              </a:solidFill>
              <a:latin typeface="Arial"/>
              <a:ea typeface="Arial"/>
              <a:cs typeface="Arial"/>
              <a:sym typeface="Arial"/>
            </a:endParaRPr>
          </a:p>
        </p:txBody>
      </p:sp>
      <p:sp>
        <p:nvSpPr>
          <p:cNvPr id="144" name="Google Shape;144;p24"/>
          <p:cNvSpPr txBox="1"/>
          <p:nvPr>
            <p:ph idx="1" type="body"/>
          </p:nvPr>
        </p:nvSpPr>
        <p:spPr>
          <a:xfrm>
            <a:off x="311700" y="1890850"/>
            <a:ext cx="8520600" cy="26781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ca">
                <a:solidFill>
                  <a:schemeClr val="lt1"/>
                </a:solidFill>
                <a:latin typeface="Arial"/>
                <a:ea typeface="Arial"/>
                <a:cs typeface="Arial"/>
                <a:sym typeface="Arial"/>
              </a:rPr>
              <a:t>AQUESTS ESTUDIS CAPACITEN PER DEFINIR I ORGANITZAR PROCESSOS DE TRACTAMENT DE LA INFORMACIÓ I DOCUMENTACIÓ CLÍNICA, EXTRAIENT I REGISTRANT DADES, CODIFICANT-LES I VALIDANT-NE LA INFORMACIÓ, GARANTINT EL COMPLIMENT DE LA NORMATIVA, I TAMBÉ PER INTERVENIR EN ELS PROCESSOS D'ATENCIÓ I GESTIÓ DE PACIENTS I DE GESTIÓ ADMINISTRATIVA EN CENTRES SANITARIS.</a:t>
            </a:r>
            <a:endParaRPr>
              <a:solidFill>
                <a:schemeClr val="lt1"/>
              </a:solidFill>
              <a:latin typeface="Arial"/>
              <a:ea typeface="Arial"/>
              <a:cs typeface="Arial"/>
              <a:sym typeface="Arial"/>
            </a:endParaRPr>
          </a:p>
        </p:txBody>
      </p:sp>
      <p:pic>
        <p:nvPicPr>
          <p:cNvPr id="145" name="Google Shape;145;p24"/>
          <p:cNvPicPr preferRelativeResize="0"/>
          <p:nvPr/>
        </p:nvPicPr>
        <p:blipFill>
          <a:blip r:embed="rId3">
            <a:alphaModFix/>
          </a:blip>
          <a:stretch>
            <a:fillRect/>
          </a:stretch>
        </p:blipFill>
        <p:spPr>
          <a:xfrm>
            <a:off x="3909600" y="3918300"/>
            <a:ext cx="988975" cy="988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9" name="Shape 149"/>
        <p:cNvGrpSpPr/>
        <p:nvPr/>
      </p:nvGrpSpPr>
      <p:grpSpPr>
        <a:xfrm>
          <a:off x="0" y="0"/>
          <a:ext cx="0" cy="0"/>
          <a:chOff x="0" y="0"/>
          <a:chExt cx="0" cy="0"/>
        </a:xfrm>
      </p:grpSpPr>
      <p:sp>
        <p:nvSpPr>
          <p:cNvPr id="150" name="Google Shape;150;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ca" sz="3700">
                <a:solidFill>
                  <a:srgbClr val="0000FF"/>
                </a:solidFill>
                <a:latin typeface="Arial"/>
                <a:ea typeface="Arial"/>
                <a:cs typeface="Arial"/>
                <a:sym typeface="Arial"/>
              </a:rPr>
              <a:t>Higiene Bucodental</a:t>
            </a:r>
            <a:endParaRPr b="1" sz="3700">
              <a:solidFill>
                <a:srgbClr val="0000FF"/>
              </a:solidFill>
              <a:latin typeface="Arial"/>
              <a:ea typeface="Arial"/>
              <a:cs typeface="Arial"/>
              <a:sym typeface="Arial"/>
            </a:endParaRPr>
          </a:p>
        </p:txBody>
      </p:sp>
      <p:sp>
        <p:nvSpPr>
          <p:cNvPr id="151" name="Google Shape;151;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solidFill>
                <a:schemeClr val="dk1"/>
              </a:solidFill>
              <a:latin typeface="Oswald Medium"/>
              <a:ea typeface="Oswald Medium"/>
              <a:cs typeface="Oswald Medium"/>
              <a:sym typeface="Oswald Medium"/>
            </a:endParaRPr>
          </a:p>
          <a:p>
            <a:pPr indent="0" lvl="0" marL="0" rtl="0" algn="ctr">
              <a:spcBef>
                <a:spcPts val="1200"/>
              </a:spcBef>
              <a:spcAft>
                <a:spcPts val="1200"/>
              </a:spcAft>
              <a:buNone/>
            </a:pPr>
            <a:r>
              <a:rPr lang="ca">
                <a:solidFill>
                  <a:schemeClr val="lt1"/>
                </a:solidFill>
                <a:latin typeface="Arial"/>
                <a:ea typeface="Arial"/>
                <a:cs typeface="Arial"/>
                <a:sym typeface="Arial"/>
              </a:rPr>
              <a:t>AQUESTS ESTUDIS CAPACITEN PER PROMOURE LA SALUT BUCODENTAL DE LES PERSONES I DE LA COMUNITAT, MITJANÇANT EL DESENVOLUPAMENT D'ACTIVITATS PREVENTIVES I TECNICOASSISTENCIALS QUE INCLOUEN L'EXPLORACIÓ, L'AVALUACIÓ, LA PROMOCIÓ I LA REALITZACIÓ DE TÈCNIQUES ODONTOLÒGIQUES EN COL·LABORACIÓ AMB L’ODONTÒLEG O METGE ESTOMATÒLEG.</a:t>
            </a:r>
            <a:endParaRPr>
              <a:solidFill>
                <a:schemeClr val="lt1"/>
              </a:solidFill>
              <a:latin typeface="Arial"/>
              <a:ea typeface="Arial"/>
              <a:cs typeface="Arial"/>
              <a:sym typeface="Arial"/>
            </a:endParaRPr>
          </a:p>
        </p:txBody>
      </p:sp>
      <p:pic>
        <p:nvPicPr>
          <p:cNvPr id="152" name="Google Shape;152;p25"/>
          <p:cNvPicPr preferRelativeResize="0"/>
          <p:nvPr/>
        </p:nvPicPr>
        <p:blipFill>
          <a:blip r:embed="rId3">
            <a:alphaModFix/>
          </a:blip>
          <a:stretch>
            <a:fillRect/>
          </a:stretch>
        </p:blipFill>
        <p:spPr>
          <a:xfrm>
            <a:off x="3988802" y="3784975"/>
            <a:ext cx="1166400" cy="1166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56" name="Shape 156"/>
        <p:cNvGrpSpPr/>
        <p:nvPr/>
      </p:nvGrpSpPr>
      <p:grpSpPr>
        <a:xfrm>
          <a:off x="0" y="0"/>
          <a:ext cx="0" cy="0"/>
          <a:chOff x="0" y="0"/>
          <a:chExt cx="0" cy="0"/>
        </a:xfrm>
      </p:grpSpPr>
      <p:sp>
        <p:nvSpPr>
          <p:cNvPr id="157" name="Google Shape;157;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ca" sz="3700">
                <a:solidFill>
                  <a:srgbClr val="0000FF"/>
                </a:solidFill>
                <a:latin typeface="Arial"/>
                <a:ea typeface="Arial"/>
                <a:cs typeface="Arial"/>
                <a:sym typeface="Arial"/>
              </a:rPr>
              <a:t>Imatge per al Diagnòstic i Medicina Nuclear</a:t>
            </a:r>
            <a:endParaRPr b="1" sz="3700">
              <a:solidFill>
                <a:srgbClr val="0000FF"/>
              </a:solidFill>
              <a:latin typeface="Arial"/>
              <a:ea typeface="Arial"/>
              <a:cs typeface="Arial"/>
              <a:sym typeface="Arial"/>
            </a:endParaRPr>
          </a:p>
        </p:txBody>
      </p:sp>
      <p:sp>
        <p:nvSpPr>
          <p:cNvPr id="158" name="Google Shape;158;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solidFill>
                <a:schemeClr val="lt1"/>
              </a:solidFill>
              <a:latin typeface="Arial"/>
              <a:ea typeface="Arial"/>
              <a:cs typeface="Arial"/>
              <a:sym typeface="Arial"/>
            </a:endParaRPr>
          </a:p>
          <a:p>
            <a:pPr indent="0" lvl="0" marL="0" rtl="0" algn="ctr">
              <a:spcBef>
                <a:spcPts val="1200"/>
              </a:spcBef>
              <a:spcAft>
                <a:spcPts val="1200"/>
              </a:spcAft>
              <a:buNone/>
            </a:pPr>
            <a:r>
              <a:rPr lang="ca">
                <a:solidFill>
                  <a:schemeClr val="lt1"/>
                </a:solidFill>
                <a:latin typeface="Arial"/>
                <a:ea typeface="Arial"/>
                <a:cs typeface="Arial"/>
                <a:sym typeface="Arial"/>
              </a:rPr>
              <a:t>AQUESTS ESTUDIS CAPACITEN PER OBTENIR REGISTRES GRÀFICS, MORFOLÒGICS O FUNCIONALS DEL COS HUMÀ, AMB FINS DIAGNÒSTICS O TERAPÈUTICS, A PARTIR DE LA PRESCRIPCIÓ FACULTATIVA UTILITZANT EQUIPS DE DIAGNÒSTIC PER IMATGE I DE MEDICINA NUCLEAR, I ASSISTINT AL PACIENT DURANT LA SEVA ESTADA A LA UNITAT.</a:t>
            </a:r>
            <a:endParaRPr>
              <a:solidFill>
                <a:schemeClr val="lt1"/>
              </a:solidFill>
              <a:latin typeface="Arial"/>
              <a:ea typeface="Arial"/>
              <a:cs typeface="Arial"/>
              <a:sym typeface="Arial"/>
            </a:endParaRPr>
          </a:p>
        </p:txBody>
      </p:sp>
      <p:pic>
        <p:nvPicPr>
          <p:cNvPr id="159" name="Google Shape;159;p26"/>
          <p:cNvPicPr preferRelativeResize="0"/>
          <p:nvPr/>
        </p:nvPicPr>
        <p:blipFill>
          <a:blip r:embed="rId3">
            <a:alphaModFix/>
          </a:blip>
          <a:stretch>
            <a:fillRect/>
          </a:stretch>
        </p:blipFill>
        <p:spPr>
          <a:xfrm>
            <a:off x="3930563" y="3550900"/>
            <a:ext cx="1282875" cy="12828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63" name="Shape 163"/>
        <p:cNvGrpSpPr/>
        <p:nvPr/>
      </p:nvGrpSpPr>
      <p:grpSpPr>
        <a:xfrm>
          <a:off x="0" y="0"/>
          <a:ext cx="0" cy="0"/>
          <a:chOff x="0" y="0"/>
          <a:chExt cx="0" cy="0"/>
        </a:xfrm>
      </p:grpSpPr>
      <p:sp>
        <p:nvSpPr>
          <p:cNvPr id="164" name="Google Shape;164;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ca" sz="3700">
                <a:solidFill>
                  <a:srgbClr val="0000FF"/>
                </a:solidFill>
                <a:latin typeface="Arial"/>
                <a:ea typeface="Arial"/>
                <a:cs typeface="Arial"/>
                <a:sym typeface="Arial"/>
              </a:rPr>
              <a:t>Laboratori Clínic i Biomèdic</a:t>
            </a:r>
            <a:endParaRPr b="1" sz="3700">
              <a:solidFill>
                <a:srgbClr val="0000FF"/>
              </a:solidFill>
              <a:latin typeface="Arial"/>
              <a:ea typeface="Arial"/>
              <a:cs typeface="Arial"/>
              <a:sym typeface="Arial"/>
            </a:endParaRPr>
          </a:p>
        </p:txBody>
      </p:sp>
      <p:sp>
        <p:nvSpPr>
          <p:cNvPr id="165" name="Google Shape;165;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ca">
                <a:solidFill>
                  <a:schemeClr val="lt1"/>
                </a:solidFill>
                <a:latin typeface="Arial"/>
                <a:ea typeface="Arial"/>
                <a:cs typeface="Arial"/>
                <a:sym typeface="Arial"/>
              </a:rPr>
              <a:t>AQUESTS ESTUDIS CAPACITEN PER REALITZAR ESTUDIS ANALÍTICS DE MOSTRES BIOLÒGIQUES, SEGUINT ELS PROTOCOLS NORMALITZATS DE TREBALL, APLICANT LES NORMES DE QUALITAT, SEGURETAT I MEDIAMBIENTALS ESTABLERTES, I VALORANT ELS RESULTATS TÈCNICS, PERQUÈ SERVEIXIN COM A SUPORT A LA PREVENCIÓ, AL DIAGNÒSTIC, AL CONTROL DE L'EVOLUCIÓ I AL TRACTAMENT DE LA MALALTIA, AIXÍ COM A LA INVESTIGACIÓ.</a:t>
            </a:r>
            <a:endParaRPr>
              <a:solidFill>
                <a:schemeClr val="lt1"/>
              </a:solidFill>
              <a:latin typeface="Arial"/>
              <a:ea typeface="Arial"/>
              <a:cs typeface="Arial"/>
              <a:sym typeface="Arial"/>
            </a:endParaRPr>
          </a:p>
        </p:txBody>
      </p:sp>
      <p:pic>
        <p:nvPicPr>
          <p:cNvPr id="166" name="Google Shape;166;p27"/>
          <p:cNvPicPr preferRelativeResize="0"/>
          <p:nvPr/>
        </p:nvPicPr>
        <p:blipFill>
          <a:blip r:embed="rId3">
            <a:alphaModFix/>
          </a:blip>
          <a:stretch>
            <a:fillRect/>
          </a:stretch>
        </p:blipFill>
        <p:spPr>
          <a:xfrm>
            <a:off x="3836125" y="3420825"/>
            <a:ext cx="1471750" cy="1471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70" name="Shape 170"/>
        <p:cNvGrpSpPr/>
        <p:nvPr/>
      </p:nvGrpSpPr>
      <p:grpSpPr>
        <a:xfrm>
          <a:off x="0" y="0"/>
          <a:ext cx="0" cy="0"/>
          <a:chOff x="0" y="0"/>
          <a:chExt cx="0" cy="0"/>
        </a:xfrm>
      </p:grpSpPr>
      <p:sp>
        <p:nvSpPr>
          <p:cNvPr id="171" name="Google Shape;171;p28"/>
          <p:cNvSpPr txBox="1"/>
          <p:nvPr>
            <p:ph type="title"/>
          </p:nvPr>
        </p:nvSpPr>
        <p:spPr>
          <a:xfrm>
            <a:off x="311700" y="445025"/>
            <a:ext cx="8520600" cy="118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ca" sz="3700">
                <a:solidFill>
                  <a:srgbClr val="0000FF"/>
                </a:solidFill>
                <a:latin typeface="Arial"/>
                <a:ea typeface="Arial"/>
                <a:cs typeface="Arial"/>
                <a:sym typeface="Arial"/>
              </a:rPr>
              <a:t>Laboratori Clínic i Biomèdic, perfil professional Recerca</a:t>
            </a:r>
            <a:endParaRPr b="1" sz="3700">
              <a:solidFill>
                <a:srgbClr val="0000FF"/>
              </a:solidFill>
              <a:latin typeface="Arial"/>
              <a:ea typeface="Arial"/>
              <a:cs typeface="Arial"/>
              <a:sym typeface="Arial"/>
            </a:endParaRPr>
          </a:p>
        </p:txBody>
      </p:sp>
      <p:sp>
        <p:nvSpPr>
          <p:cNvPr id="172" name="Google Shape;172;p28"/>
          <p:cNvSpPr txBox="1"/>
          <p:nvPr>
            <p:ph idx="1" type="body"/>
          </p:nvPr>
        </p:nvSpPr>
        <p:spPr>
          <a:xfrm>
            <a:off x="311700" y="1832075"/>
            <a:ext cx="8520600" cy="27369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ca">
                <a:solidFill>
                  <a:schemeClr val="lt1"/>
                </a:solidFill>
                <a:latin typeface="Arial"/>
                <a:ea typeface="Arial"/>
                <a:cs typeface="Arial"/>
                <a:sym typeface="Arial"/>
              </a:rPr>
              <a:t>AQUESTS ESTUDIS CAPACITEN PER REALITZAR ESTUDIS ANALÍTICS DE MOSTRES BIOLÒGIQUES, SEGUINT ELS PROTOCOLS NORMALITZATS DE TREBALL, APLICANT LES NORMES DE QUALITAT, SEGURETAT I MEDIAMBIENTALS ESTABLERTES, I VALORANT ELS RESULTATS TÈCNICS, PERQUÈ SERVEIXIN COM A SUPORT A LA PREVENCIÓ, AL DIAGNÒSTIC, AL CONTROL DE L'EVOLUCIÓ I AL TRACTAMENT DE LA MALALTIA, AIXÍ COM A LA INVESTIGACIÓ.</a:t>
            </a:r>
            <a:endParaRPr>
              <a:solidFill>
                <a:schemeClr val="lt1"/>
              </a:solidFill>
              <a:latin typeface="Arial"/>
              <a:ea typeface="Arial"/>
              <a:cs typeface="Arial"/>
              <a:sym typeface="Arial"/>
            </a:endParaRPr>
          </a:p>
          <a:p>
            <a:pPr indent="0" lvl="0" marL="0" rtl="0" algn="ctr">
              <a:spcBef>
                <a:spcPts val="1200"/>
              </a:spcBef>
              <a:spcAft>
                <a:spcPts val="1200"/>
              </a:spcAft>
              <a:buNone/>
            </a:pPr>
            <a:r>
              <a:t/>
            </a:r>
            <a:endParaRPr>
              <a:solidFill>
                <a:schemeClr val="dk1"/>
              </a:solidFill>
              <a:latin typeface="Oswald Medium"/>
              <a:ea typeface="Oswald Medium"/>
              <a:cs typeface="Oswald Medium"/>
              <a:sym typeface="Oswald Medium"/>
            </a:endParaRPr>
          </a:p>
        </p:txBody>
      </p:sp>
      <p:pic>
        <p:nvPicPr>
          <p:cNvPr id="173" name="Google Shape;173;p28"/>
          <p:cNvPicPr preferRelativeResize="0"/>
          <p:nvPr/>
        </p:nvPicPr>
        <p:blipFill>
          <a:blip r:embed="rId3">
            <a:alphaModFix/>
          </a:blip>
          <a:stretch>
            <a:fillRect/>
          </a:stretch>
        </p:blipFill>
        <p:spPr>
          <a:xfrm>
            <a:off x="4188825" y="4021200"/>
            <a:ext cx="959575" cy="959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77" name="Shape 177"/>
        <p:cNvGrpSpPr/>
        <p:nvPr/>
      </p:nvGrpSpPr>
      <p:grpSpPr>
        <a:xfrm>
          <a:off x="0" y="0"/>
          <a:ext cx="0" cy="0"/>
          <a:chOff x="0" y="0"/>
          <a:chExt cx="0" cy="0"/>
        </a:xfrm>
      </p:grpSpPr>
      <p:sp>
        <p:nvSpPr>
          <p:cNvPr id="178" name="Google Shape;178;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ca" sz="3700">
                <a:solidFill>
                  <a:srgbClr val="0000FF"/>
                </a:solidFill>
                <a:latin typeface="Arial"/>
                <a:ea typeface="Arial"/>
                <a:cs typeface="Arial"/>
                <a:sym typeface="Arial"/>
              </a:rPr>
              <a:t>Ortopròtesi i Productes de Suport</a:t>
            </a:r>
            <a:endParaRPr b="1" sz="3700">
              <a:solidFill>
                <a:srgbClr val="0000FF"/>
              </a:solidFill>
              <a:latin typeface="Arial"/>
              <a:ea typeface="Arial"/>
              <a:cs typeface="Arial"/>
              <a:sym typeface="Arial"/>
            </a:endParaRPr>
          </a:p>
        </p:txBody>
      </p:sp>
      <p:sp>
        <p:nvSpPr>
          <p:cNvPr id="179" name="Google Shape;179;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ca">
                <a:solidFill>
                  <a:srgbClr val="000000"/>
                </a:solidFill>
                <a:latin typeface="Arial"/>
                <a:ea typeface="Arial"/>
                <a:cs typeface="Arial"/>
                <a:sym typeface="Arial"/>
              </a:rPr>
              <a:t>AQUESTS ESTUDIS CAPACITEN PER:</a:t>
            </a:r>
            <a:endParaRPr>
              <a:solidFill>
                <a:srgbClr val="000000"/>
              </a:solidFill>
              <a:latin typeface="Arial"/>
              <a:ea typeface="Arial"/>
              <a:cs typeface="Arial"/>
              <a:sym typeface="Arial"/>
            </a:endParaRPr>
          </a:p>
          <a:p>
            <a:pPr indent="-342900" lvl="0" marL="457200" rtl="0" algn="l">
              <a:spcBef>
                <a:spcPts val="1200"/>
              </a:spcBef>
              <a:spcAft>
                <a:spcPts val="0"/>
              </a:spcAft>
              <a:buClr>
                <a:srgbClr val="000000"/>
              </a:buClr>
              <a:buSzPts val="1800"/>
              <a:buFont typeface="Arial"/>
              <a:buChar char="-"/>
            </a:pPr>
            <a:r>
              <a:rPr lang="ca">
                <a:solidFill>
                  <a:srgbClr val="000000"/>
                </a:solidFill>
                <a:latin typeface="Arial"/>
                <a:ea typeface="Arial"/>
                <a:cs typeface="Arial"/>
                <a:sym typeface="Arial"/>
              </a:rPr>
              <a:t>DISSENYAR, ELABORAR I ADAPTAR ORTESIS, PRÒTESIS, ORTOPRÒTESIS I PRODUCTES DE SUPORT D'ACORD AMB LA NORMATIVA VIGENT (ATENENT LA PRESCRIPCIÓ OFICIAL CORRESPONENT I L'AVALUACIÓ FÍSICA I PSICOSOCIAL DE L'USUARI);</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ca">
                <a:solidFill>
                  <a:srgbClr val="000000"/>
                </a:solidFill>
                <a:latin typeface="Arial"/>
                <a:ea typeface="Arial"/>
                <a:cs typeface="Arial"/>
                <a:sym typeface="Arial"/>
              </a:rPr>
              <a:t>FER EL SEGUIMENT D'AQUESTS PRODUCTES, I ORGANITZAR I GESTIONAR L'ESTABLIMENT ORTOPROTÈTIC.</a:t>
            </a:r>
            <a:endParaRPr>
              <a:solidFill>
                <a:srgbClr val="000000"/>
              </a:solidFill>
              <a:latin typeface="Arial"/>
              <a:ea typeface="Arial"/>
              <a:cs typeface="Arial"/>
              <a:sym typeface="Arial"/>
            </a:endParaRPr>
          </a:p>
        </p:txBody>
      </p:sp>
      <p:pic>
        <p:nvPicPr>
          <p:cNvPr id="180" name="Google Shape;180;p29"/>
          <p:cNvPicPr preferRelativeResize="0"/>
          <p:nvPr/>
        </p:nvPicPr>
        <p:blipFill>
          <a:blip r:embed="rId3">
            <a:alphaModFix/>
          </a:blip>
          <a:stretch>
            <a:fillRect/>
          </a:stretch>
        </p:blipFill>
        <p:spPr>
          <a:xfrm>
            <a:off x="3865513" y="3538400"/>
            <a:ext cx="1412975" cy="1412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84" name="Shape 184"/>
        <p:cNvGrpSpPr/>
        <p:nvPr/>
      </p:nvGrpSpPr>
      <p:grpSpPr>
        <a:xfrm>
          <a:off x="0" y="0"/>
          <a:ext cx="0" cy="0"/>
          <a:chOff x="0" y="0"/>
          <a:chExt cx="0" cy="0"/>
        </a:xfrm>
      </p:grpSpPr>
      <p:sp>
        <p:nvSpPr>
          <p:cNvPr id="185" name="Google Shape;185;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ca" sz="3700">
                <a:solidFill>
                  <a:srgbClr val="0000FF"/>
                </a:solidFill>
                <a:latin typeface="Arial"/>
                <a:ea typeface="Arial"/>
                <a:cs typeface="Arial"/>
                <a:sym typeface="Arial"/>
              </a:rPr>
              <a:t>Pròtesis Dentals</a:t>
            </a:r>
            <a:endParaRPr b="1" sz="3700">
              <a:solidFill>
                <a:srgbClr val="0000FF"/>
              </a:solidFill>
              <a:latin typeface="Arial"/>
              <a:ea typeface="Arial"/>
              <a:cs typeface="Arial"/>
              <a:sym typeface="Arial"/>
            </a:endParaRPr>
          </a:p>
        </p:txBody>
      </p:sp>
      <p:sp>
        <p:nvSpPr>
          <p:cNvPr id="186" name="Google Shape;186;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solidFill>
                <a:schemeClr val="dk1"/>
              </a:solidFill>
              <a:latin typeface="Oswald Medium"/>
              <a:ea typeface="Oswald Medium"/>
              <a:cs typeface="Oswald Medium"/>
              <a:sym typeface="Oswald Medium"/>
            </a:endParaRPr>
          </a:p>
          <a:p>
            <a:pPr indent="0" lvl="0" marL="0" rtl="0" algn="ctr">
              <a:spcBef>
                <a:spcPts val="1200"/>
              </a:spcBef>
              <a:spcAft>
                <a:spcPts val="1200"/>
              </a:spcAft>
              <a:buNone/>
            </a:pPr>
            <a:r>
              <a:rPr lang="ca">
                <a:solidFill>
                  <a:srgbClr val="000000"/>
                </a:solidFill>
                <a:latin typeface="Arial"/>
                <a:ea typeface="Arial"/>
                <a:cs typeface="Arial"/>
                <a:sym typeface="Arial"/>
              </a:rPr>
              <a:t>AQUESTS ESTUDIS CAPACITEN PER DISSENYAR, FABRICAR I REPARAR PRÒTESIS DENTOFACIALS, APARELLS D'ORTODÒNCIA I FÈRULES D'OCLUSIÓ SEGONS PRESCRIPCIÓ I INDICACIONS FACULTATIVES, I EFECTUAR  EL REAJUSTAMENT NECESSARI PER A L'ACABAMENT; GESTIONAR UN LABORATORI DE PRÒTESIS DENTALS.</a:t>
            </a:r>
            <a:endParaRPr>
              <a:solidFill>
                <a:srgbClr val="000000"/>
              </a:solidFill>
              <a:latin typeface="Arial"/>
              <a:ea typeface="Arial"/>
              <a:cs typeface="Arial"/>
              <a:sym typeface="Arial"/>
            </a:endParaRPr>
          </a:p>
        </p:txBody>
      </p:sp>
      <p:pic>
        <p:nvPicPr>
          <p:cNvPr id="187" name="Google Shape;187;p30"/>
          <p:cNvPicPr preferRelativeResize="0"/>
          <p:nvPr/>
        </p:nvPicPr>
        <p:blipFill>
          <a:blip r:embed="rId3">
            <a:alphaModFix/>
          </a:blip>
          <a:stretch>
            <a:fillRect/>
          </a:stretch>
        </p:blipFill>
        <p:spPr>
          <a:xfrm>
            <a:off x="3907963" y="3536750"/>
            <a:ext cx="1328076" cy="13280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91" name="Shape 191"/>
        <p:cNvGrpSpPr/>
        <p:nvPr/>
      </p:nvGrpSpPr>
      <p:grpSpPr>
        <a:xfrm>
          <a:off x="0" y="0"/>
          <a:ext cx="0" cy="0"/>
          <a:chOff x="0" y="0"/>
          <a:chExt cx="0" cy="0"/>
        </a:xfrm>
      </p:grpSpPr>
      <p:sp>
        <p:nvSpPr>
          <p:cNvPr id="192" name="Google Shape;192;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ca" sz="3700">
                <a:solidFill>
                  <a:srgbClr val="0000FF"/>
                </a:solidFill>
                <a:latin typeface="Arial"/>
                <a:ea typeface="Arial"/>
                <a:cs typeface="Arial"/>
                <a:sym typeface="Arial"/>
              </a:rPr>
              <a:t>Radioteràpia i Dosimetria</a:t>
            </a:r>
            <a:endParaRPr b="1" sz="3700">
              <a:solidFill>
                <a:srgbClr val="0000FF"/>
              </a:solidFill>
              <a:latin typeface="Arial"/>
              <a:ea typeface="Arial"/>
              <a:cs typeface="Arial"/>
              <a:sym typeface="Arial"/>
            </a:endParaRPr>
          </a:p>
        </p:txBody>
      </p:sp>
      <p:sp>
        <p:nvSpPr>
          <p:cNvPr id="193" name="Google Shape;193;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solidFill>
                <a:srgbClr val="000000"/>
              </a:solidFill>
              <a:latin typeface="Arial"/>
              <a:ea typeface="Arial"/>
              <a:cs typeface="Arial"/>
              <a:sym typeface="Arial"/>
            </a:endParaRPr>
          </a:p>
          <a:p>
            <a:pPr indent="0" lvl="0" marL="0" rtl="0" algn="ctr">
              <a:spcBef>
                <a:spcPts val="1200"/>
              </a:spcBef>
              <a:spcAft>
                <a:spcPts val="1200"/>
              </a:spcAft>
              <a:buNone/>
            </a:pPr>
            <a:r>
              <a:rPr lang="ca">
                <a:solidFill>
                  <a:srgbClr val="000000"/>
                </a:solidFill>
                <a:latin typeface="Arial"/>
                <a:ea typeface="Arial"/>
                <a:cs typeface="Arial"/>
                <a:sym typeface="Arial"/>
              </a:rPr>
              <a:t>AQUESTS ESTUDIS CAPACITEN PER APLICAR TRACTAMENTS AMB RADIACIONS IONITZANTS SOTA PRESCRIPCIÓ MÈDICA, UTILITZAR EQUIPS PROVEÏTS DE FONTS ENCAPSULADES O PRODUCTORS DE RADIACIONS I ASSISTIR AL PACIENT DURANT LA SEVA ESTADA A LA UNITAT.</a:t>
            </a:r>
            <a:endParaRPr>
              <a:solidFill>
                <a:srgbClr val="000000"/>
              </a:solidFill>
              <a:latin typeface="Arial"/>
              <a:ea typeface="Arial"/>
              <a:cs typeface="Arial"/>
              <a:sym typeface="Arial"/>
            </a:endParaRPr>
          </a:p>
        </p:txBody>
      </p:sp>
      <p:pic>
        <p:nvPicPr>
          <p:cNvPr id="194" name="Google Shape;194;p31"/>
          <p:cNvPicPr preferRelativeResize="0"/>
          <p:nvPr/>
        </p:nvPicPr>
        <p:blipFill>
          <a:blip r:embed="rId3">
            <a:alphaModFix/>
          </a:blip>
          <a:stretch>
            <a:fillRect/>
          </a:stretch>
        </p:blipFill>
        <p:spPr>
          <a:xfrm>
            <a:off x="3798310" y="3301100"/>
            <a:ext cx="1547375" cy="1547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6" name="Shape 66"/>
        <p:cNvGrpSpPr/>
        <p:nvPr/>
      </p:nvGrpSpPr>
      <p:grpSpPr>
        <a:xfrm>
          <a:off x="0" y="0"/>
          <a:ext cx="0" cy="0"/>
          <a:chOff x="0" y="0"/>
          <a:chExt cx="0" cy="0"/>
        </a:xfrm>
      </p:grpSpPr>
      <p:sp>
        <p:nvSpPr>
          <p:cNvPr id="67" name="Google Shape;67;p14"/>
          <p:cNvSpPr txBox="1"/>
          <p:nvPr>
            <p:ph type="ctrTitle"/>
          </p:nvPr>
        </p:nvSpPr>
        <p:spPr>
          <a:xfrm>
            <a:off x="671250" y="244925"/>
            <a:ext cx="7801500" cy="1043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ca" sz="2620">
                <a:solidFill>
                  <a:schemeClr val="lt1"/>
                </a:solidFill>
                <a:latin typeface="Arial"/>
                <a:ea typeface="Arial"/>
                <a:cs typeface="Arial"/>
                <a:sym typeface="Arial"/>
              </a:rPr>
              <a:t>PÀGINES DE CONSULTA PER A LA TRIA D’ESTUDIS POSTOBLIGATORIS</a:t>
            </a:r>
            <a:endParaRPr b="1" sz="2620">
              <a:solidFill>
                <a:schemeClr val="lt1"/>
              </a:solidFill>
              <a:latin typeface="Arial"/>
              <a:ea typeface="Arial"/>
              <a:cs typeface="Arial"/>
              <a:sym typeface="Arial"/>
            </a:endParaRPr>
          </a:p>
        </p:txBody>
      </p:sp>
      <p:sp>
        <p:nvSpPr>
          <p:cNvPr id="68" name="Google Shape;68;p14"/>
          <p:cNvSpPr txBox="1"/>
          <p:nvPr/>
        </p:nvSpPr>
        <p:spPr>
          <a:xfrm>
            <a:off x="1338900" y="1288325"/>
            <a:ext cx="6466200" cy="29391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ca" sz="2000" u="sng">
                <a:hlinkClick r:id="rId3"/>
              </a:rPr>
              <a:t>Tria educativa. Tria educativa (gencat.cat)</a:t>
            </a:r>
            <a:endParaRPr sz="2700"/>
          </a:p>
          <a:p>
            <a:pPr indent="0" lvl="0" marL="0" rtl="0" algn="l">
              <a:spcBef>
                <a:spcPts val="0"/>
              </a:spcBef>
              <a:spcAft>
                <a:spcPts val="0"/>
              </a:spcAft>
              <a:buNone/>
            </a:pPr>
            <a:r>
              <a:rPr lang="ca" sz="2000" u="sng">
                <a:hlinkClick r:id="rId4"/>
              </a:rPr>
              <a:t>UB - Universitat de Barcelona</a:t>
            </a:r>
            <a:endParaRPr sz="3600"/>
          </a:p>
          <a:p>
            <a:pPr indent="0" lvl="0" marL="0" rtl="0" algn="l">
              <a:spcBef>
                <a:spcPts val="0"/>
              </a:spcBef>
              <a:spcAft>
                <a:spcPts val="0"/>
              </a:spcAft>
              <a:buNone/>
            </a:pPr>
            <a:r>
              <a:rPr lang="ca" sz="2000" u="sng">
                <a:hlinkClick r:id="rId5"/>
              </a:rPr>
              <a:t>Universitat Autònoma de Barcelona - UAB Barcelona</a:t>
            </a:r>
            <a:endParaRPr sz="2000"/>
          </a:p>
          <a:p>
            <a:pPr indent="0" lvl="0" marL="0" rtl="0" algn="l">
              <a:spcBef>
                <a:spcPts val="0"/>
              </a:spcBef>
              <a:spcAft>
                <a:spcPts val="0"/>
              </a:spcAft>
              <a:buNone/>
            </a:pPr>
            <a:r>
              <a:rPr lang="ca" sz="2000" u="sng">
                <a:hlinkClick r:id="rId6"/>
              </a:rPr>
              <a:t>https://www.upf.edu/</a:t>
            </a:r>
            <a:endParaRPr sz="2000"/>
          </a:p>
          <a:p>
            <a:pPr indent="0" lvl="0" marL="0" rtl="0" algn="l">
              <a:spcBef>
                <a:spcPts val="0"/>
              </a:spcBef>
              <a:spcAft>
                <a:spcPts val="0"/>
              </a:spcAft>
              <a:buNone/>
            </a:pPr>
            <a:r>
              <a:rPr lang="ca" sz="2000" u="sng">
                <a:hlinkClick r:id="rId7"/>
              </a:rPr>
              <a:t>Universidad de Lleida (udl.cat)</a:t>
            </a:r>
            <a:endParaRPr sz="2900"/>
          </a:p>
          <a:p>
            <a:pPr indent="0" lvl="0" marL="0" rtl="0" algn="l">
              <a:spcBef>
                <a:spcPts val="0"/>
              </a:spcBef>
              <a:spcAft>
                <a:spcPts val="0"/>
              </a:spcAft>
              <a:buNone/>
            </a:pPr>
            <a:r>
              <a:rPr lang="ca" sz="2000" u="sng">
                <a:hlinkClick r:id="rId8"/>
              </a:rPr>
              <a:t>Universidad de Lleida (udl.cat)</a:t>
            </a:r>
            <a:endParaRPr sz="3800"/>
          </a:p>
          <a:p>
            <a:pPr indent="0" lvl="0" marL="0" rtl="0" algn="l">
              <a:spcBef>
                <a:spcPts val="0"/>
              </a:spcBef>
              <a:spcAft>
                <a:spcPts val="0"/>
              </a:spcAft>
              <a:buNone/>
            </a:pPr>
            <a:r>
              <a:rPr lang="ca" sz="2000" u="sng">
                <a:hlinkClick r:id="rId9"/>
              </a:rPr>
              <a:t>Universitat de Vic - Universitat Central de Catalunya | UVic</a:t>
            </a:r>
            <a:endParaRPr sz="4700"/>
          </a:p>
          <a:p>
            <a:pPr indent="0" lvl="0" marL="0" rtl="0" algn="l">
              <a:spcBef>
                <a:spcPts val="0"/>
              </a:spcBef>
              <a:spcAft>
                <a:spcPts val="0"/>
              </a:spcAft>
              <a:buNone/>
            </a:pPr>
            <a:r>
              <a:rPr lang="ca" sz="2000" u="sng">
                <a:hlinkClick r:id="rId10"/>
              </a:rPr>
              <a:t>UIC Barcelona | Universitat Internacional de Catalunya</a:t>
            </a:r>
            <a:endParaRPr sz="4700"/>
          </a:p>
        </p:txBody>
      </p:sp>
      <p:pic>
        <p:nvPicPr>
          <p:cNvPr id="69" name="Google Shape;69;p14"/>
          <p:cNvPicPr preferRelativeResize="0"/>
          <p:nvPr/>
        </p:nvPicPr>
        <p:blipFill rotWithShape="1">
          <a:blip r:embed="rId11">
            <a:alphaModFix/>
          </a:blip>
          <a:srcRect b="21135" l="0" r="0" t="23039"/>
          <a:stretch/>
        </p:blipFill>
        <p:spPr>
          <a:xfrm>
            <a:off x="267775" y="4389125"/>
            <a:ext cx="2132500" cy="470250"/>
          </a:xfrm>
          <a:prstGeom prst="rect">
            <a:avLst/>
          </a:prstGeom>
          <a:noFill/>
          <a:ln>
            <a:noFill/>
          </a:ln>
        </p:spPr>
      </p:pic>
      <p:pic>
        <p:nvPicPr>
          <p:cNvPr id="70" name="Google Shape;70;p14"/>
          <p:cNvPicPr preferRelativeResize="0"/>
          <p:nvPr/>
        </p:nvPicPr>
        <p:blipFill rotWithShape="1">
          <a:blip r:embed="rId12">
            <a:alphaModFix/>
          </a:blip>
          <a:srcRect b="31007" l="7295" r="5543" t="32478"/>
          <a:stretch/>
        </p:blipFill>
        <p:spPr>
          <a:xfrm>
            <a:off x="6436325" y="4266181"/>
            <a:ext cx="2501400" cy="716132"/>
          </a:xfrm>
          <a:prstGeom prst="rect">
            <a:avLst/>
          </a:prstGeom>
          <a:noFill/>
          <a:ln>
            <a:noFill/>
          </a:ln>
        </p:spPr>
      </p:pic>
      <p:pic>
        <p:nvPicPr>
          <p:cNvPr id="71" name="Google Shape;71;p14"/>
          <p:cNvPicPr preferRelativeResize="0"/>
          <p:nvPr/>
        </p:nvPicPr>
        <p:blipFill>
          <a:blip r:embed="rId13">
            <a:alphaModFix/>
          </a:blip>
          <a:stretch>
            <a:fillRect/>
          </a:stretch>
        </p:blipFill>
        <p:spPr>
          <a:xfrm>
            <a:off x="3820125" y="4246800"/>
            <a:ext cx="1503755" cy="754900"/>
          </a:xfrm>
          <a:prstGeom prst="rect">
            <a:avLst/>
          </a:prstGeom>
          <a:noFill/>
          <a:ln>
            <a:noFill/>
          </a:ln>
        </p:spPr>
      </p:pic>
      <p:pic>
        <p:nvPicPr>
          <p:cNvPr id="72" name="Google Shape;72;p14"/>
          <p:cNvPicPr preferRelativeResize="0"/>
          <p:nvPr/>
        </p:nvPicPr>
        <p:blipFill>
          <a:blip r:embed="rId14">
            <a:alphaModFix/>
          </a:blip>
          <a:stretch>
            <a:fillRect/>
          </a:stretch>
        </p:blipFill>
        <p:spPr>
          <a:xfrm>
            <a:off x="267775" y="1288325"/>
            <a:ext cx="952500" cy="952500"/>
          </a:xfrm>
          <a:prstGeom prst="rect">
            <a:avLst/>
          </a:prstGeom>
          <a:noFill/>
          <a:ln>
            <a:noFill/>
          </a:ln>
        </p:spPr>
      </p:pic>
      <p:pic>
        <p:nvPicPr>
          <p:cNvPr id="73" name="Google Shape;73;p14"/>
          <p:cNvPicPr preferRelativeResize="0"/>
          <p:nvPr/>
        </p:nvPicPr>
        <p:blipFill rotWithShape="1">
          <a:blip r:embed="rId15">
            <a:alphaModFix/>
          </a:blip>
          <a:srcRect b="33771" l="6083" r="63500" t="34929"/>
          <a:stretch/>
        </p:blipFill>
        <p:spPr>
          <a:xfrm>
            <a:off x="7923725" y="1288325"/>
            <a:ext cx="1014000" cy="1043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98" name="Shape 198"/>
        <p:cNvGrpSpPr/>
        <p:nvPr/>
      </p:nvGrpSpPr>
      <p:grpSpPr>
        <a:xfrm>
          <a:off x="0" y="0"/>
          <a:ext cx="0" cy="0"/>
          <a:chOff x="0" y="0"/>
          <a:chExt cx="0" cy="0"/>
        </a:xfrm>
      </p:grpSpPr>
      <p:sp>
        <p:nvSpPr>
          <p:cNvPr id="199" name="Google Shape;199;p32"/>
          <p:cNvSpPr txBox="1"/>
          <p:nvPr>
            <p:ph type="ctrTitle"/>
          </p:nvPr>
        </p:nvSpPr>
        <p:spPr>
          <a:xfrm>
            <a:off x="671258" y="711575"/>
            <a:ext cx="7801500" cy="1730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ca">
                <a:solidFill>
                  <a:srgbClr val="000000"/>
                </a:solidFill>
                <a:latin typeface="Arial"/>
                <a:ea typeface="Arial"/>
                <a:cs typeface="Arial"/>
                <a:sym typeface="Arial"/>
              </a:rPr>
              <a:t>GRAUS UNIVERSITARIS DE L’ÀMBIT SANITARI</a:t>
            </a:r>
            <a:endParaRPr b="1">
              <a:solidFill>
                <a:srgbClr val="000000"/>
              </a:solidFill>
              <a:latin typeface="Arial"/>
              <a:ea typeface="Arial"/>
              <a:cs typeface="Arial"/>
              <a:sym typeface="Arial"/>
            </a:endParaRPr>
          </a:p>
        </p:txBody>
      </p:sp>
      <p:sp>
        <p:nvSpPr>
          <p:cNvPr id="200" name="Google Shape;200;p3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ca" sz="3000">
                <a:solidFill>
                  <a:srgbClr val="0000FF"/>
                </a:solidFill>
                <a:latin typeface="Arial"/>
                <a:ea typeface="Arial"/>
                <a:cs typeface="Arial"/>
                <a:sym typeface="Arial"/>
              </a:rPr>
              <a:t>SORTIDES PROFESSIONALS</a:t>
            </a:r>
            <a:endParaRPr b="1" sz="3000">
              <a:solidFill>
                <a:srgbClr val="0000FF"/>
              </a:solidFill>
              <a:latin typeface="Arial"/>
              <a:ea typeface="Arial"/>
              <a:cs typeface="Arial"/>
              <a:sym typeface="Arial"/>
            </a:endParaRPr>
          </a:p>
        </p:txBody>
      </p:sp>
      <p:pic>
        <p:nvPicPr>
          <p:cNvPr id="201" name="Google Shape;201;p32"/>
          <p:cNvPicPr preferRelativeResize="0"/>
          <p:nvPr/>
        </p:nvPicPr>
        <p:blipFill>
          <a:blip r:embed="rId3">
            <a:alphaModFix/>
          </a:blip>
          <a:stretch>
            <a:fillRect/>
          </a:stretch>
        </p:blipFill>
        <p:spPr>
          <a:xfrm>
            <a:off x="223150" y="3492125"/>
            <a:ext cx="1368876" cy="1368876"/>
          </a:xfrm>
          <a:prstGeom prst="rect">
            <a:avLst/>
          </a:prstGeom>
          <a:noFill/>
          <a:ln>
            <a:noFill/>
          </a:ln>
        </p:spPr>
      </p:pic>
      <p:pic>
        <p:nvPicPr>
          <p:cNvPr id="202" name="Google Shape;202;p32"/>
          <p:cNvPicPr preferRelativeResize="0"/>
          <p:nvPr/>
        </p:nvPicPr>
        <p:blipFill>
          <a:blip r:embed="rId4">
            <a:alphaModFix/>
          </a:blip>
          <a:stretch>
            <a:fillRect/>
          </a:stretch>
        </p:blipFill>
        <p:spPr>
          <a:xfrm>
            <a:off x="7429500" y="3308700"/>
            <a:ext cx="1552300" cy="1552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6" name="Shape 206"/>
        <p:cNvGrpSpPr/>
        <p:nvPr/>
      </p:nvGrpSpPr>
      <p:grpSpPr>
        <a:xfrm>
          <a:off x="0" y="0"/>
          <a:ext cx="0" cy="0"/>
          <a:chOff x="0" y="0"/>
          <a:chExt cx="0" cy="0"/>
        </a:xfrm>
      </p:grpSpPr>
      <p:sp>
        <p:nvSpPr>
          <p:cNvPr id="207" name="Google Shape;207;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ca" sz="3700">
                <a:solidFill>
                  <a:srgbClr val="0000FF"/>
                </a:solidFill>
                <a:latin typeface="Arial"/>
                <a:ea typeface="Arial"/>
                <a:cs typeface="Arial"/>
                <a:sym typeface="Arial"/>
              </a:rPr>
              <a:t>Grau en Ciència i Tecnologia dels Aliments</a:t>
            </a:r>
            <a:endParaRPr b="1" sz="3700">
              <a:solidFill>
                <a:srgbClr val="0000FF"/>
              </a:solidFill>
              <a:latin typeface="Arial"/>
              <a:ea typeface="Arial"/>
              <a:cs typeface="Arial"/>
              <a:sym typeface="Arial"/>
            </a:endParaRPr>
          </a:p>
        </p:txBody>
      </p:sp>
      <p:sp>
        <p:nvSpPr>
          <p:cNvPr id="208" name="Google Shape;208;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solidFill>
                <a:srgbClr val="000000"/>
              </a:solidFill>
              <a:latin typeface="Arial"/>
              <a:ea typeface="Arial"/>
              <a:cs typeface="Arial"/>
              <a:sym typeface="Arial"/>
            </a:endParaRPr>
          </a:p>
          <a:p>
            <a:pPr indent="0" lvl="0" marL="0" rtl="0" algn="ctr">
              <a:spcBef>
                <a:spcPts val="1200"/>
              </a:spcBef>
              <a:spcAft>
                <a:spcPts val="0"/>
              </a:spcAft>
              <a:buNone/>
            </a:pPr>
            <a:r>
              <a:t/>
            </a:r>
            <a:endParaRPr>
              <a:solidFill>
                <a:srgbClr val="000000"/>
              </a:solidFill>
              <a:latin typeface="Arial"/>
              <a:ea typeface="Arial"/>
              <a:cs typeface="Arial"/>
              <a:sym typeface="Arial"/>
            </a:endParaRPr>
          </a:p>
          <a:p>
            <a:pPr indent="0" lvl="0" marL="0" rtl="0" algn="ctr">
              <a:spcBef>
                <a:spcPts val="1200"/>
              </a:spcBef>
              <a:spcAft>
                <a:spcPts val="1200"/>
              </a:spcAft>
              <a:buNone/>
            </a:pPr>
            <a:r>
              <a:rPr lang="ca">
                <a:solidFill>
                  <a:srgbClr val="000000"/>
                </a:solidFill>
                <a:latin typeface="Arial"/>
                <a:ea typeface="Arial"/>
                <a:cs typeface="Arial"/>
                <a:sym typeface="Arial"/>
              </a:rPr>
              <a:t>US PREPARA PER TREBALLAR A LA INDÚSTRIA ALIMENTÀRIA. </a:t>
            </a:r>
            <a:endParaRPr>
              <a:solidFill>
                <a:srgbClr val="000000"/>
              </a:solidFill>
              <a:latin typeface="Arial"/>
              <a:ea typeface="Arial"/>
              <a:cs typeface="Arial"/>
              <a:sym typeface="Arial"/>
            </a:endParaRPr>
          </a:p>
        </p:txBody>
      </p:sp>
      <p:pic>
        <p:nvPicPr>
          <p:cNvPr id="209" name="Google Shape;209;p33"/>
          <p:cNvPicPr preferRelativeResize="0"/>
          <p:nvPr/>
        </p:nvPicPr>
        <p:blipFill>
          <a:blip r:embed="rId3">
            <a:alphaModFix/>
          </a:blip>
          <a:stretch>
            <a:fillRect/>
          </a:stretch>
        </p:blipFill>
        <p:spPr>
          <a:xfrm>
            <a:off x="3787284" y="2911675"/>
            <a:ext cx="1569425" cy="1569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13" name="Shape 213"/>
        <p:cNvGrpSpPr/>
        <p:nvPr/>
      </p:nvGrpSpPr>
      <p:grpSpPr>
        <a:xfrm>
          <a:off x="0" y="0"/>
          <a:ext cx="0" cy="0"/>
          <a:chOff x="0" y="0"/>
          <a:chExt cx="0" cy="0"/>
        </a:xfrm>
      </p:grpSpPr>
      <p:sp>
        <p:nvSpPr>
          <p:cNvPr id="214" name="Google Shape;214;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ca" sz="3700">
                <a:solidFill>
                  <a:srgbClr val="0000FF"/>
                </a:solidFill>
                <a:latin typeface="Arial"/>
                <a:ea typeface="Arial"/>
                <a:cs typeface="Arial"/>
                <a:sym typeface="Arial"/>
              </a:rPr>
              <a:t>Grau en Ciències Biomèdiques</a:t>
            </a:r>
            <a:endParaRPr b="1" sz="3700">
              <a:solidFill>
                <a:srgbClr val="0000FF"/>
              </a:solidFill>
              <a:latin typeface="Arial"/>
              <a:ea typeface="Arial"/>
              <a:cs typeface="Arial"/>
              <a:sym typeface="Arial"/>
            </a:endParaRPr>
          </a:p>
        </p:txBody>
      </p:sp>
      <p:sp>
        <p:nvSpPr>
          <p:cNvPr id="215" name="Google Shape;215;p3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solidFill>
                <a:schemeClr val="dk1"/>
              </a:solidFill>
              <a:latin typeface="Oswald Medium"/>
              <a:ea typeface="Oswald Medium"/>
              <a:cs typeface="Oswald Medium"/>
              <a:sym typeface="Oswald Medium"/>
            </a:endParaRPr>
          </a:p>
          <a:p>
            <a:pPr indent="0" lvl="0" marL="0" rtl="0" algn="ctr">
              <a:spcBef>
                <a:spcPts val="1200"/>
              </a:spcBef>
              <a:spcAft>
                <a:spcPts val="1200"/>
              </a:spcAft>
              <a:buNone/>
            </a:pPr>
            <a:r>
              <a:rPr lang="ca">
                <a:solidFill>
                  <a:srgbClr val="000000"/>
                </a:solidFill>
                <a:latin typeface="Arial"/>
                <a:ea typeface="Arial"/>
                <a:cs typeface="Arial"/>
                <a:sym typeface="Arial"/>
              </a:rPr>
              <a:t>ET  PERMET: FER RECERCA I RECERCA APLICADA A LA MEDICINA, TREBALLAR A LA INDÚSTRIA FARMACÈUTICA, ALS LABORATORIS CLÍNICS DELS HOSPITALS, EN CIÈNCIA FORENSE I TAMBÉ FER DE DOCENT.</a:t>
            </a:r>
            <a:endParaRPr>
              <a:solidFill>
                <a:srgbClr val="000000"/>
              </a:solidFill>
              <a:latin typeface="Arial"/>
              <a:ea typeface="Arial"/>
              <a:cs typeface="Arial"/>
              <a:sym typeface="Arial"/>
            </a:endParaRPr>
          </a:p>
        </p:txBody>
      </p:sp>
      <p:pic>
        <p:nvPicPr>
          <p:cNvPr id="216" name="Google Shape;216;p34"/>
          <p:cNvPicPr preferRelativeResize="0"/>
          <p:nvPr/>
        </p:nvPicPr>
        <p:blipFill>
          <a:blip r:embed="rId3">
            <a:alphaModFix/>
          </a:blip>
          <a:stretch>
            <a:fillRect/>
          </a:stretch>
        </p:blipFill>
        <p:spPr>
          <a:xfrm>
            <a:off x="3806738" y="3038488"/>
            <a:ext cx="1530525" cy="15305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20" name="Shape 220"/>
        <p:cNvGrpSpPr/>
        <p:nvPr/>
      </p:nvGrpSpPr>
      <p:grpSpPr>
        <a:xfrm>
          <a:off x="0" y="0"/>
          <a:ext cx="0" cy="0"/>
          <a:chOff x="0" y="0"/>
          <a:chExt cx="0" cy="0"/>
        </a:xfrm>
      </p:grpSpPr>
      <p:sp>
        <p:nvSpPr>
          <p:cNvPr id="221" name="Google Shape;221;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ca" sz="3700">
                <a:solidFill>
                  <a:srgbClr val="0000FF"/>
                </a:solidFill>
                <a:latin typeface="Arial"/>
                <a:ea typeface="Arial"/>
                <a:cs typeface="Arial"/>
                <a:sym typeface="Arial"/>
              </a:rPr>
              <a:t>Grau en Fisioteràpia</a:t>
            </a:r>
            <a:endParaRPr b="1" sz="3700">
              <a:solidFill>
                <a:srgbClr val="0000FF"/>
              </a:solidFill>
              <a:latin typeface="Arial"/>
              <a:ea typeface="Arial"/>
              <a:cs typeface="Arial"/>
              <a:sym typeface="Arial"/>
            </a:endParaRPr>
          </a:p>
        </p:txBody>
      </p:sp>
      <p:sp>
        <p:nvSpPr>
          <p:cNvPr id="222" name="Google Shape;222;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solidFill>
                <a:srgbClr val="000000"/>
              </a:solidFill>
              <a:latin typeface="Arial"/>
              <a:ea typeface="Arial"/>
              <a:cs typeface="Arial"/>
              <a:sym typeface="Arial"/>
            </a:endParaRPr>
          </a:p>
          <a:p>
            <a:pPr indent="0" lvl="0" marL="0" rtl="0" algn="ctr">
              <a:spcBef>
                <a:spcPts val="1200"/>
              </a:spcBef>
              <a:spcAft>
                <a:spcPts val="1200"/>
              </a:spcAft>
              <a:buNone/>
            </a:pPr>
            <a:r>
              <a:rPr lang="ca">
                <a:solidFill>
                  <a:srgbClr val="000000"/>
                </a:solidFill>
                <a:latin typeface="Arial"/>
                <a:ea typeface="Arial"/>
                <a:cs typeface="Arial"/>
                <a:sym typeface="Arial"/>
              </a:rPr>
              <a:t>ET  PERMET: SER ESPECIALISTA EN LA REHABILITACIÓ DE PACIENTS AMB DIFICULTATS A L’APARELL LOCOMOTOR, CIRCULATORI, RESPIRATORI I SISTEMA NERVIÓS. TAMBÉ POTS TREBALLAR EN RECERCA I DOCÈNCIA.</a:t>
            </a:r>
            <a:endParaRPr>
              <a:solidFill>
                <a:srgbClr val="000000"/>
              </a:solidFill>
              <a:latin typeface="Arial"/>
              <a:ea typeface="Arial"/>
              <a:cs typeface="Arial"/>
              <a:sym typeface="Arial"/>
            </a:endParaRPr>
          </a:p>
        </p:txBody>
      </p:sp>
      <p:pic>
        <p:nvPicPr>
          <p:cNvPr id="223" name="Google Shape;223;p35"/>
          <p:cNvPicPr preferRelativeResize="0"/>
          <p:nvPr/>
        </p:nvPicPr>
        <p:blipFill>
          <a:blip r:embed="rId3">
            <a:alphaModFix/>
          </a:blip>
          <a:stretch>
            <a:fillRect/>
          </a:stretch>
        </p:blipFill>
        <p:spPr>
          <a:xfrm>
            <a:off x="3799388" y="3097525"/>
            <a:ext cx="1545225" cy="15452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27" name="Shape 227"/>
        <p:cNvGrpSpPr/>
        <p:nvPr/>
      </p:nvGrpSpPr>
      <p:grpSpPr>
        <a:xfrm>
          <a:off x="0" y="0"/>
          <a:ext cx="0" cy="0"/>
          <a:chOff x="0" y="0"/>
          <a:chExt cx="0" cy="0"/>
        </a:xfrm>
      </p:grpSpPr>
      <p:sp>
        <p:nvSpPr>
          <p:cNvPr id="228" name="Google Shape;228;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ca" sz="3700">
                <a:solidFill>
                  <a:srgbClr val="0000FF"/>
                </a:solidFill>
                <a:latin typeface="Arial"/>
                <a:ea typeface="Arial"/>
                <a:cs typeface="Arial"/>
                <a:sym typeface="Arial"/>
              </a:rPr>
              <a:t>Grau en Infermeria</a:t>
            </a:r>
            <a:endParaRPr b="1" sz="3700">
              <a:solidFill>
                <a:srgbClr val="0000FF"/>
              </a:solidFill>
              <a:latin typeface="Arial"/>
              <a:ea typeface="Arial"/>
              <a:cs typeface="Arial"/>
              <a:sym typeface="Arial"/>
            </a:endParaRPr>
          </a:p>
        </p:txBody>
      </p:sp>
      <p:sp>
        <p:nvSpPr>
          <p:cNvPr id="229" name="Google Shape;229;p3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ca">
                <a:solidFill>
                  <a:srgbClr val="000000"/>
                </a:solidFill>
                <a:latin typeface="Arial"/>
                <a:ea typeface="Arial"/>
                <a:cs typeface="Arial"/>
                <a:sym typeface="Arial"/>
              </a:rPr>
              <a:t>EN AQUESTA PROFESSIÓ ETS ESPECIALISTA EN L’ATENCIÓ DEL/LA PACIENT A HOSPITALS O ATENCIÓ PRIMÀRIA. TAMBÉ POTS TREBALLAR EN RECERCA I DOCÈNCIA.</a:t>
            </a:r>
            <a:endParaRPr>
              <a:solidFill>
                <a:srgbClr val="000000"/>
              </a:solidFill>
              <a:latin typeface="Arial"/>
              <a:ea typeface="Arial"/>
              <a:cs typeface="Arial"/>
              <a:sym typeface="Arial"/>
            </a:endParaRPr>
          </a:p>
          <a:p>
            <a:pPr indent="0" lvl="0" marL="0" rtl="0" algn="ctr">
              <a:spcBef>
                <a:spcPts val="1200"/>
              </a:spcBef>
              <a:spcAft>
                <a:spcPts val="1200"/>
              </a:spcAft>
              <a:buNone/>
            </a:pPr>
            <a:r>
              <a:rPr lang="ca">
                <a:solidFill>
                  <a:srgbClr val="000000"/>
                </a:solidFill>
                <a:latin typeface="Arial"/>
                <a:ea typeface="Arial"/>
                <a:cs typeface="Arial"/>
                <a:sym typeface="Arial"/>
              </a:rPr>
              <a:t>HI HA MOLTES ESPECIALITATS: QUIRÒFAN, GERIATRIA, LLEVADORA, PEDIATRIA, SALUT MENTAL, SALUT LABORAL I SALUT FAMILIAR I COMUNITÀRIA. </a:t>
            </a:r>
            <a:endParaRPr>
              <a:solidFill>
                <a:srgbClr val="000000"/>
              </a:solidFill>
              <a:latin typeface="Arial"/>
              <a:ea typeface="Arial"/>
              <a:cs typeface="Arial"/>
              <a:sym typeface="Arial"/>
            </a:endParaRPr>
          </a:p>
        </p:txBody>
      </p:sp>
      <p:pic>
        <p:nvPicPr>
          <p:cNvPr id="230" name="Google Shape;230;p36"/>
          <p:cNvPicPr preferRelativeResize="0"/>
          <p:nvPr/>
        </p:nvPicPr>
        <p:blipFill>
          <a:blip r:embed="rId3">
            <a:alphaModFix/>
          </a:blip>
          <a:stretch>
            <a:fillRect/>
          </a:stretch>
        </p:blipFill>
        <p:spPr>
          <a:xfrm>
            <a:off x="3853400" y="3411300"/>
            <a:ext cx="1437201" cy="14372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34" name="Shape 234"/>
        <p:cNvGrpSpPr/>
        <p:nvPr/>
      </p:nvGrpSpPr>
      <p:grpSpPr>
        <a:xfrm>
          <a:off x="0" y="0"/>
          <a:ext cx="0" cy="0"/>
          <a:chOff x="0" y="0"/>
          <a:chExt cx="0" cy="0"/>
        </a:xfrm>
      </p:grpSpPr>
      <p:sp>
        <p:nvSpPr>
          <p:cNvPr id="235" name="Google Shape;235;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ca" sz="3700">
                <a:solidFill>
                  <a:srgbClr val="0000FF"/>
                </a:solidFill>
                <a:latin typeface="Arial"/>
                <a:ea typeface="Arial"/>
                <a:cs typeface="Arial"/>
                <a:sym typeface="Arial"/>
              </a:rPr>
              <a:t>Grau en Logopèdia</a:t>
            </a:r>
            <a:endParaRPr b="1" sz="3700">
              <a:solidFill>
                <a:srgbClr val="0000FF"/>
              </a:solidFill>
              <a:latin typeface="Arial"/>
              <a:ea typeface="Arial"/>
              <a:cs typeface="Arial"/>
              <a:sym typeface="Arial"/>
            </a:endParaRPr>
          </a:p>
        </p:txBody>
      </p:sp>
      <p:sp>
        <p:nvSpPr>
          <p:cNvPr id="236" name="Google Shape;236;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t/>
            </a:r>
            <a:endParaRPr>
              <a:solidFill>
                <a:srgbClr val="000000"/>
              </a:solidFill>
              <a:latin typeface="Arial"/>
              <a:ea typeface="Arial"/>
              <a:cs typeface="Arial"/>
              <a:sym typeface="Arial"/>
            </a:endParaRPr>
          </a:p>
          <a:p>
            <a:pPr indent="0" lvl="0" marL="0" rtl="0" algn="ctr">
              <a:spcBef>
                <a:spcPts val="1200"/>
              </a:spcBef>
              <a:spcAft>
                <a:spcPts val="0"/>
              </a:spcAft>
              <a:buNone/>
            </a:pPr>
            <a:r>
              <a:rPr lang="ca">
                <a:solidFill>
                  <a:srgbClr val="000000"/>
                </a:solidFill>
                <a:latin typeface="Arial"/>
                <a:ea typeface="Arial"/>
                <a:cs typeface="Arial"/>
                <a:sym typeface="Arial"/>
              </a:rPr>
              <a:t>ET POTS DEDICAR A LA PREVENCIÓ, AVALUACIÓ, DIAGNÒSTIC I TRACTAMENT DE PATOLOGIES RELACIONADES AMB LA PARLA I LA COMUNICACIÓ.</a:t>
            </a:r>
            <a:endParaRPr>
              <a:solidFill>
                <a:srgbClr val="000000"/>
              </a:solidFill>
              <a:latin typeface="Arial"/>
              <a:ea typeface="Arial"/>
              <a:cs typeface="Arial"/>
              <a:sym typeface="Arial"/>
            </a:endParaRPr>
          </a:p>
          <a:p>
            <a:pPr indent="0" lvl="0" marL="0" rtl="0" algn="ctr">
              <a:spcBef>
                <a:spcPts val="1200"/>
              </a:spcBef>
              <a:spcAft>
                <a:spcPts val="0"/>
              </a:spcAft>
              <a:buNone/>
            </a:pPr>
            <a:r>
              <a:rPr lang="ca">
                <a:solidFill>
                  <a:srgbClr val="000000"/>
                </a:solidFill>
                <a:latin typeface="Arial"/>
                <a:ea typeface="Arial"/>
                <a:cs typeface="Arial"/>
                <a:sym typeface="Arial"/>
              </a:rPr>
              <a:t>POTS TREBALLAR EN CONSULTES PRIVADES, CENTRES PÚBLICS, A MITJANS DE COMUNICACIÓ, ATENCIÓ DE PROFESSIONALS DEL TEATRE, CINEMA, CANT I A CENTRES D’ATENCIÓ D’INFANTS I JOVES. ALTRES SORTIDES PROFESSIONALS SON LA INVESTIGACIÓ I LA DOCÈNCIA.</a:t>
            </a:r>
            <a:endParaRPr>
              <a:solidFill>
                <a:srgbClr val="000000"/>
              </a:solidFill>
              <a:latin typeface="Arial"/>
              <a:ea typeface="Arial"/>
              <a:cs typeface="Arial"/>
              <a:sym typeface="Arial"/>
            </a:endParaRPr>
          </a:p>
          <a:p>
            <a:pPr indent="0" lvl="0" marL="0" rtl="0" algn="ctr">
              <a:spcBef>
                <a:spcPts val="1200"/>
              </a:spcBef>
              <a:spcAft>
                <a:spcPts val="1200"/>
              </a:spcAft>
              <a:buNone/>
            </a:pPr>
            <a:r>
              <a:t/>
            </a:r>
            <a:endParaRPr>
              <a:solidFill>
                <a:schemeClr val="dk1"/>
              </a:solidFill>
              <a:latin typeface="Oswald Medium"/>
              <a:ea typeface="Oswald Medium"/>
              <a:cs typeface="Oswald Medium"/>
              <a:sym typeface="Oswald Medium"/>
            </a:endParaRPr>
          </a:p>
        </p:txBody>
      </p:sp>
      <p:pic>
        <p:nvPicPr>
          <p:cNvPr id="237" name="Google Shape;237;p37"/>
          <p:cNvPicPr preferRelativeResize="0"/>
          <p:nvPr/>
        </p:nvPicPr>
        <p:blipFill>
          <a:blip r:embed="rId3">
            <a:alphaModFix/>
          </a:blip>
          <a:stretch>
            <a:fillRect/>
          </a:stretch>
        </p:blipFill>
        <p:spPr>
          <a:xfrm>
            <a:off x="4060100" y="3977125"/>
            <a:ext cx="1023800" cy="1023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41" name="Shape 241"/>
        <p:cNvGrpSpPr/>
        <p:nvPr/>
      </p:nvGrpSpPr>
      <p:grpSpPr>
        <a:xfrm>
          <a:off x="0" y="0"/>
          <a:ext cx="0" cy="0"/>
          <a:chOff x="0" y="0"/>
          <a:chExt cx="0" cy="0"/>
        </a:xfrm>
      </p:grpSpPr>
      <p:sp>
        <p:nvSpPr>
          <p:cNvPr id="242" name="Google Shape;242;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ca" sz="3700">
                <a:solidFill>
                  <a:srgbClr val="0000FF"/>
                </a:solidFill>
                <a:latin typeface="Arial"/>
                <a:ea typeface="Arial"/>
                <a:cs typeface="Arial"/>
                <a:sym typeface="Arial"/>
              </a:rPr>
              <a:t>Grau en Medicina</a:t>
            </a:r>
            <a:endParaRPr b="1" sz="3700">
              <a:solidFill>
                <a:srgbClr val="0000FF"/>
              </a:solidFill>
              <a:latin typeface="Arial"/>
              <a:ea typeface="Arial"/>
              <a:cs typeface="Arial"/>
              <a:sym typeface="Arial"/>
            </a:endParaRPr>
          </a:p>
        </p:txBody>
      </p:sp>
      <p:sp>
        <p:nvSpPr>
          <p:cNvPr id="243" name="Google Shape;243;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ca">
                <a:solidFill>
                  <a:srgbClr val="000000"/>
                </a:solidFill>
                <a:latin typeface="Arial"/>
                <a:ea typeface="Arial"/>
                <a:cs typeface="Arial"/>
                <a:sym typeface="Arial"/>
              </a:rPr>
              <a:t>LA SORTIDA MÉS FREQÜENT ÉS L’EXERCICI DE LA MEDICINA EN HOSPITALS PÚBLICS O PRIVATS I/O EN ATENCIÓ PRIMÀRIA. </a:t>
            </a:r>
            <a:endParaRPr>
              <a:solidFill>
                <a:srgbClr val="000000"/>
              </a:solidFill>
              <a:latin typeface="Arial"/>
              <a:ea typeface="Arial"/>
              <a:cs typeface="Arial"/>
              <a:sym typeface="Arial"/>
            </a:endParaRPr>
          </a:p>
          <a:p>
            <a:pPr indent="0" lvl="0" marL="0" rtl="0" algn="ctr">
              <a:spcBef>
                <a:spcPts val="1200"/>
              </a:spcBef>
              <a:spcAft>
                <a:spcPts val="0"/>
              </a:spcAft>
              <a:buNone/>
            </a:pPr>
            <a:r>
              <a:rPr lang="ca">
                <a:solidFill>
                  <a:srgbClr val="000000"/>
                </a:solidFill>
                <a:latin typeface="Arial"/>
                <a:ea typeface="Arial"/>
                <a:cs typeface="Arial"/>
                <a:sym typeface="Arial"/>
              </a:rPr>
              <a:t>TAMBÉ TENIU LA POSSIBILITAT DE DEDICAR-VOS A LA RECERCA I/O LA DOCÈNCIA DE MANERA COMPLEMENTÀRIA.</a:t>
            </a:r>
            <a:endParaRPr>
              <a:solidFill>
                <a:srgbClr val="000000"/>
              </a:solidFill>
              <a:latin typeface="Arial"/>
              <a:ea typeface="Arial"/>
              <a:cs typeface="Arial"/>
              <a:sym typeface="Arial"/>
            </a:endParaRPr>
          </a:p>
          <a:p>
            <a:pPr indent="0" lvl="0" marL="0" rtl="0" algn="ctr">
              <a:spcBef>
                <a:spcPts val="1200"/>
              </a:spcBef>
              <a:spcAft>
                <a:spcPts val="0"/>
              </a:spcAft>
              <a:buNone/>
            </a:pPr>
            <a:r>
              <a:rPr lang="ca">
                <a:solidFill>
                  <a:srgbClr val="000000"/>
                </a:solidFill>
                <a:latin typeface="Arial"/>
                <a:ea typeface="Arial"/>
                <a:cs typeface="Arial"/>
                <a:sym typeface="Arial"/>
              </a:rPr>
              <a:t>HI HA MOLTES ESPECIALITATS: PEDIATRIA, CIRURGIA, ANESTESIOLOGIA, MEDICINA DE FAMÍLIA, ENDOCRINOLOGIA, TRAUMATOLOGIA, GERIATRIA, CARDIOLOGIA…</a:t>
            </a:r>
            <a:endParaRPr>
              <a:solidFill>
                <a:srgbClr val="000000"/>
              </a:solidFill>
              <a:latin typeface="Arial"/>
              <a:ea typeface="Arial"/>
              <a:cs typeface="Arial"/>
              <a:sym typeface="Arial"/>
            </a:endParaRPr>
          </a:p>
          <a:p>
            <a:pPr indent="0" lvl="0" marL="0" rtl="0" algn="ctr">
              <a:spcBef>
                <a:spcPts val="1200"/>
              </a:spcBef>
              <a:spcAft>
                <a:spcPts val="1200"/>
              </a:spcAft>
              <a:buNone/>
            </a:pPr>
            <a:r>
              <a:t/>
            </a:r>
            <a:endParaRPr>
              <a:solidFill>
                <a:schemeClr val="dk1"/>
              </a:solidFill>
              <a:latin typeface="Oswald Medium"/>
              <a:ea typeface="Oswald Medium"/>
              <a:cs typeface="Oswald Medium"/>
              <a:sym typeface="Oswald Medium"/>
            </a:endParaRPr>
          </a:p>
        </p:txBody>
      </p:sp>
      <p:pic>
        <p:nvPicPr>
          <p:cNvPr id="244" name="Google Shape;244;p38"/>
          <p:cNvPicPr preferRelativeResize="0"/>
          <p:nvPr/>
        </p:nvPicPr>
        <p:blipFill>
          <a:blip r:embed="rId3">
            <a:alphaModFix/>
          </a:blip>
          <a:stretch>
            <a:fillRect/>
          </a:stretch>
        </p:blipFill>
        <p:spPr>
          <a:xfrm>
            <a:off x="4051947" y="3896122"/>
            <a:ext cx="787850" cy="7878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48" name="Shape 248"/>
        <p:cNvGrpSpPr/>
        <p:nvPr/>
      </p:nvGrpSpPr>
      <p:grpSpPr>
        <a:xfrm>
          <a:off x="0" y="0"/>
          <a:ext cx="0" cy="0"/>
          <a:chOff x="0" y="0"/>
          <a:chExt cx="0" cy="0"/>
        </a:xfrm>
      </p:grpSpPr>
      <p:sp>
        <p:nvSpPr>
          <p:cNvPr id="249" name="Google Shape;249;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ca" sz="3400">
                <a:solidFill>
                  <a:srgbClr val="0000FF"/>
                </a:solidFill>
                <a:latin typeface="Arial"/>
                <a:ea typeface="Arial"/>
                <a:cs typeface="Arial"/>
                <a:sym typeface="Arial"/>
              </a:rPr>
              <a:t>Grau en Odontologia</a:t>
            </a:r>
            <a:endParaRPr b="1" sz="3400">
              <a:solidFill>
                <a:srgbClr val="0000FF"/>
              </a:solidFill>
              <a:latin typeface="Arial"/>
              <a:ea typeface="Arial"/>
              <a:cs typeface="Arial"/>
              <a:sym typeface="Arial"/>
            </a:endParaRPr>
          </a:p>
        </p:txBody>
      </p:sp>
      <p:sp>
        <p:nvSpPr>
          <p:cNvPr id="250" name="Google Shape;250;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solidFill>
                <a:schemeClr val="dk1"/>
              </a:solidFill>
              <a:latin typeface="Oswald Medium"/>
              <a:ea typeface="Oswald Medium"/>
              <a:cs typeface="Oswald Medium"/>
              <a:sym typeface="Oswald Medium"/>
            </a:endParaRPr>
          </a:p>
          <a:p>
            <a:pPr indent="0" lvl="0" marL="0" rtl="0" algn="ctr">
              <a:spcBef>
                <a:spcPts val="1200"/>
              </a:spcBef>
              <a:spcAft>
                <a:spcPts val="0"/>
              </a:spcAft>
              <a:buNone/>
            </a:pPr>
            <a:r>
              <a:rPr lang="ca">
                <a:solidFill>
                  <a:srgbClr val="000000"/>
                </a:solidFill>
                <a:latin typeface="Arial"/>
                <a:ea typeface="Arial"/>
                <a:cs typeface="Arial"/>
                <a:sym typeface="Arial"/>
              </a:rPr>
              <a:t>LA SORTIDA MÉS FREQÜENT ÉS L’EXERCICI DE LA MEDICINA EN HOSPITALS PÚBLICS O PRIVATS I/O EN ATENCIÓ PRIMÀRIA. </a:t>
            </a:r>
            <a:endParaRPr>
              <a:solidFill>
                <a:srgbClr val="000000"/>
              </a:solidFill>
              <a:latin typeface="Arial"/>
              <a:ea typeface="Arial"/>
              <a:cs typeface="Arial"/>
              <a:sym typeface="Arial"/>
            </a:endParaRPr>
          </a:p>
          <a:p>
            <a:pPr indent="0" lvl="0" marL="0" rtl="0" algn="ctr">
              <a:spcBef>
                <a:spcPts val="1200"/>
              </a:spcBef>
              <a:spcAft>
                <a:spcPts val="1200"/>
              </a:spcAft>
              <a:buNone/>
            </a:pPr>
            <a:r>
              <a:rPr lang="ca">
                <a:solidFill>
                  <a:srgbClr val="000000"/>
                </a:solidFill>
                <a:latin typeface="Arial"/>
                <a:ea typeface="Arial"/>
                <a:cs typeface="Arial"/>
                <a:sym typeface="Arial"/>
              </a:rPr>
              <a:t>TAMBÉ TENIU LA POSSIBILITAT DE DEDICAR-VOS A LA RECERCA I/O LA DOCÈNCIA DE MANERA COMPLEMENTÀRIA.</a:t>
            </a:r>
            <a:endParaRPr>
              <a:solidFill>
                <a:srgbClr val="000000"/>
              </a:solidFill>
              <a:latin typeface="Arial"/>
              <a:ea typeface="Arial"/>
              <a:cs typeface="Arial"/>
              <a:sym typeface="Arial"/>
            </a:endParaRPr>
          </a:p>
        </p:txBody>
      </p:sp>
      <p:pic>
        <p:nvPicPr>
          <p:cNvPr id="251" name="Google Shape;251;p39"/>
          <p:cNvPicPr preferRelativeResize="0"/>
          <p:nvPr/>
        </p:nvPicPr>
        <p:blipFill>
          <a:blip r:embed="rId3">
            <a:alphaModFix/>
          </a:blip>
          <a:stretch>
            <a:fillRect/>
          </a:stretch>
        </p:blipFill>
        <p:spPr>
          <a:xfrm>
            <a:off x="3838850" y="3396875"/>
            <a:ext cx="1466300" cy="14663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55" name="Shape 255"/>
        <p:cNvGrpSpPr/>
        <p:nvPr/>
      </p:nvGrpSpPr>
      <p:grpSpPr>
        <a:xfrm>
          <a:off x="0" y="0"/>
          <a:ext cx="0" cy="0"/>
          <a:chOff x="0" y="0"/>
          <a:chExt cx="0" cy="0"/>
        </a:xfrm>
      </p:grpSpPr>
      <p:sp>
        <p:nvSpPr>
          <p:cNvPr id="256" name="Google Shape;256;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ca" sz="3700">
                <a:solidFill>
                  <a:srgbClr val="0000FF"/>
                </a:solidFill>
                <a:latin typeface="Arial"/>
                <a:ea typeface="Arial"/>
                <a:cs typeface="Arial"/>
                <a:sym typeface="Arial"/>
              </a:rPr>
              <a:t>Grau en Farmàcia</a:t>
            </a:r>
            <a:endParaRPr b="1" sz="3700">
              <a:solidFill>
                <a:srgbClr val="0000FF"/>
              </a:solidFill>
              <a:latin typeface="Arial"/>
              <a:ea typeface="Arial"/>
              <a:cs typeface="Arial"/>
              <a:sym typeface="Arial"/>
            </a:endParaRPr>
          </a:p>
        </p:txBody>
      </p:sp>
      <p:sp>
        <p:nvSpPr>
          <p:cNvPr id="257" name="Google Shape;257;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solidFill>
                <a:schemeClr val="dk1"/>
              </a:solidFill>
              <a:latin typeface="Oswald Medium"/>
              <a:ea typeface="Oswald Medium"/>
              <a:cs typeface="Oswald Medium"/>
              <a:sym typeface="Oswald Medium"/>
            </a:endParaRPr>
          </a:p>
          <a:p>
            <a:pPr indent="0" lvl="0" marL="0" rtl="0" algn="ctr">
              <a:spcBef>
                <a:spcPts val="1200"/>
              </a:spcBef>
              <a:spcAft>
                <a:spcPts val="0"/>
              </a:spcAft>
              <a:buNone/>
            </a:pPr>
            <a:r>
              <a:rPr lang="ca">
                <a:solidFill>
                  <a:srgbClr val="000000"/>
                </a:solidFill>
                <a:latin typeface="Arial"/>
                <a:ea typeface="Arial"/>
                <a:cs typeface="Arial"/>
                <a:sym typeface="Arial"/>
              </a:rPr>
              <a:t>LA SORTIDA MÉS FREQÜENT ÉS L’EXERCICI DE LA MEDICINA EN HOSPITALS PÚBLICS O PRIVATS I/O EN ATENCIÓ PRIMÀRIA. </a:t>
            </a:r>
            <a:endParaRPr>
              <a:solidFill>
                <a:srgbClr val="000000"/>
              </a:solidFill>
              <a:latin typeface="Arial"/>
              <a:ea typeface="Arial"/>
              <a:cs typeface="Arial"/>
              <a:sym typeface="Arial"/>
            </a:endParaRPr>
          </a:p>
          <a:p>
            <a:pPr indent="0" lvl="0" marL="0" rtl="0" algn="ctr">
              <a:spcBef>
                <a:spcPts val="1200"/>
              </a:spcBef>
              <a:spcAft>
                <a:spcPts val="1200"/>
              </a:spcAft>
              <a:buNone/>
            </a:pPr>
            <a:r>
              <a:rPr lang="ca">
                <a:solidFill>
                  <a:srgbClr val="000000"/>
                </a:solidFill>
                <a:latin typeface="Arial"/>
                <a:ea typeface="Arial"/>
                <a:cs typeface="Arial"/>
                <a:sym typeface="Arial"/>
              </a:rPr>
              <a:t>TAMBÉ TENIU LA POSSIBILITAT DE DEDICAR-VOS A LA RECERCA I/O LA DOCÈNCIA DE MANERA COMPLEMENTÀRIA.</a:t>
            </a:r>
            <a:endParaRPr>
              <a:solidFill>
                <a:srgbClr val="000000"/>
              </a:solidFill>
              <a:latin typeface="Arial"/>
              <a:ea typeface="Arial"/>
              <a:cs typeface="Arial"/>
              <a:sym typeface="Arial"/>
            </a:endParaRPr>
          </a:p>
        </p:txBody>
      </p:sp>
      <p:pic>
        <p:nvPicPr>
          <p:cNvPr id="258" name="Google Shape;258;p40"/>
          <p:cNvPicPr preferRelativeResize="0"/>
          <p:nvPr/>
        </p:nvPicPr>
        <p:blipFill>
          <a:blip r:embed="rId3">
            <a:alphaModFix/>
          </a:blip>
          <a:stretch>
            <a:fillRect/>
          </a:stretch>
        </p:blipFill>
        <p:spPr>
          <a:xfrm>
            <a:off x="3784688" y="3376750"/>
            <a:ext cx="1574625" cy="15746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62" name="Shape 262"/>
        <p:cNvGrpSpPr/>
        <p:nvPr/>
      </p:nvGrpSpPr>
      <p:grpSpPr>
        <a:xfrm>
          <a:off x="0" y="0"/>
          <a:ext cx="0" cy="0"/>
          <a:chOff x="0" y="0"/>
          <a:chExt cx="0" cy="0"/>
        </a:xfrm>
      </p:grpSpPr>
      <p:sp>
        <p:nvSpPr>
          <p:cNvPr id="263" name="Google Shape;263;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ca" sz="3700">
                <a:solidFill>
                  <a:srgbClr val="0000FF"/>
                </a:solidFill>
                <a:latin typeface="Arial"/>
                <a:ea typeface="Arial"/>
                <a:cs typeface="Arial"/>
                <a:sym typeface="Arial"/>
              </a:rPr>
              <a:t>Grau en Nutrició i dietètica humana</a:t>
            </a:r>
            <a:endParaRPr b="1" sz="3700">
              <a:solidFill>
                <a:srgbClr val="0000FF"/>
              </a:solidFill>
              <a:latin typeface="Arial"/>
              <a:ea typeface="Arial"/>
              <a:cs typeface="Arial"/>
              <a:sym typeface="Arial"/>
            </a:endParaRPr>
          </a:p>
        </p:txBody>
      </p:sp>
      <p:sp>
        <p:nvSpPr>
          <p:cNvPr id="264" name="Google Shape;264;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solidFill>
                <a:srgbClr val="000000"/>
              </a:solidFill>
              <a:latin typeface="Arial"/>
              <a:ea typeface="Arial"/>
              <a:cs typeface="Arial"/>
              <a:sym typeface="Arial"/>
            </a:endParaRPr>
          </a:p>
          <a:p>
            <a:pPr indent="0" lvl="0" marL="0" rtl="0" algn="l">
              <a:spcBef>
                <a:spcPts val="1200"/>
              </a:spcBef>
              <a:spcAft>
                <a:spcPts val="1200"/>
              </a:spcAft>
              <a:buNone/>
            </a:pPr>
            <a:r>
              <a:rPr lang="ca">
                <a:solidFill>
                  <a:srgbClr val="000000"/>
                </a:solidFill>
                <a:latin typeface="Arial"/>
                <a:ea typeface="Arial"/>
                <a:cs typeface="Arial"/>
                <a:sym typeface="Arial"/>
              </a:rPr>
              <a:t>LA SORTIDA MÉS FREQÜENT ÉS: </a:t>
            </a:r>
            <a:r>
              <a:rPr lang="ca">
                <a:solidFill>
                  <a:srgbClr val="000000"/>
                </a:solidFill>
                <a:latin typeface="Arial"/>
                <a:ea typeface="Arial"/>
                <a:cs typeface="Arial"/>
                <a:sym typeface="Arial"/>
              </a:rPr>
              <a:t>ALIMENTACIÓ D'INDIVIDUS SANS I MALALTS, INDÚSTRIES ALIMENTÀRIES, ADMINISTRACIONS PÚBLIQUES, ORGANITZACIONS DE CONSUMIDORS, EDUCACIÓ ALIMENTÀRIA I NUTRICIONAL I COMUNICACIÓ I DIVULGACIÓ EN DIVERSOS MITJANS.</a:t>
            </a:r>
            <a:endParaRPr>
              <a:solidFill>
                <a:srgbClr val="000000"/>
              </a:solidFill>
              <a:latin typeface="Arial"/>
              <a:ea typeface="Arial"/>
              <a:cs typeface="Arial"/>
              <a:sym typeface="Arial"/>
            </a:endParaRPr>
          </a:p>
        </p:txBody>
      </p:sp>
      <p:pic>
        <p:nvPicPr>
          <p:cNvPr id="265" name="Google Shape;265;p41"/>
          <p:cNvPicPr preferRelativeResize="0"/>
          <p:nvPr/>
        </p:nvPicPr>
        <p:blipFill>
          <a:blip r:embed="rId3">
            <a:alphaModFix/>
          </a:blip>
          <a:stretch>
            <a:fillRect/>
          </a:stretch>
        </p:blipFill>
        <p:spPr>
          <a:xfrm>
            <a:off x="3837499" y="3319350"/>
            <a:ext cx="1469002" cy="1469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7" name="Shape 77"/>
        <p:cNvGrpSpPr/>
        <p:nvPr/>
      </p:nvGrpSpPr>
      <p:grpSpPr>
        <a:xfrm>
          <a:off x="0" y="0"/>
          <a:ext cx="0" cy="0"/>
          <a:chOff x="0" y="0"/>
          <a:chExt cx="0" cy="0"/>
        </a:xfrm>
      </p:grpSpPr>
      <p:sp>
        <p:nvSpPr>
          <p:cNvPr id="78" name="Google Shape;78;p15"/>
          <p:cNvSpPr txBox="1"/>
          <p:nvPr>
            <p:ph type="ctrTitle"/>
          </p:nvPr>
        </p:nvSpPr>
        <p:spPr>
          <a:xfrm>
            <a:off x="671250" y="711575"/>
            <a:ext cx="7801500" cy="1928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b="1" lang="ca">
                <a:solidFill>
                  <a:schemeClr val="lt1"/>
                </a:solidFill>
                <a:latin typeface="Arial"/>
                <a:ea typeface="Arial"/>
                <a:cs typeface="Arial"/>
                <a:sym typeface="Arial"/>
              </a:rPr>
              <a:t>CICLES FORMATIUS DE LA FAMÍLIA PROFESSIONAL SANITÀRIA</a:t>
            </a:r>
            <a:endParaRPr b="1">
              <a:solidFill>
                <a:schemeClr val="lt1"/>
              </a:solidFill>
              <a:latin typeface="Arial"/>
              <a:ea typeface="Arial"/>
              <a:cs typeface="Arial"/>
              <a:sym typeface="Arial"/>
            </a:endParaRPr>
          </a:p>
        </p:txBody>
      </p:sp>
      <p:sp>
        <p:nvSpPr>
          <p:cNvPr id="79" name="Google Shape;79;p15"/>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ca" sz="3000">
                <a:solidFill>
                  <a:srgbClr val="0000FF"/>
                </a:solidFill>
                <a:latin typeface="Arial"/>
                <a:ea typeface="Arial"/>
                <a:cs typeface="Arial"/>
                <a:sym typeface="Arial"/>
              </a:rPr>
              <a:t>CICLES FORMATIUS DE GRAU MITJÀ</a:t>
            </a:r>
            <a:endParaRPr b="1" sz="3000">
              <a:solidFill>
                <a:srgbClr val="0000FF"/>
              </a:solidFill>
              <a:latin typeface="Arial"/>
              <a:ea typeface="Arial"/>
              <a:cs typeface="Arial"/>
              <a:sym typeface="Arial"/>
            </a:endParaRPr>
          </a:p>
        </p:txBody>
      </p:sp>
      <p:pic>
        <p:nvPicPr>
          <p:cNvPr id="80" name="Google Shape;80;p15"/>
          <p:cNvPicPr preferRelativeResize="0"/>
          <p:nvPr/>
        </p:nvPicPr>
        <p:blipFill>
          <a:blip r:embed="rId3">
            <a:alphaModFix/>
          </a:blip>
          <a:stretch>
            <a:fillRect/>
          </a:stretch>
        </p:blipFill>
        <p:spPr>
          <a:xfrm>
            <a:off x="223150" y="3908675"/>
            <a:ext cx="952325" cy="952325"/>
          </a:xfrm>
          <a:prstGeom prst="rect">
            <a:avLst/>
          </a:prstGeom>
          <a:noFill/>
          <a:ln>
            <a:noFill/>
          </a:ln>
        </p:spPr>
      </p:pic>
      <p:pic>
        <p:nvPicPr>
          <p:cNvPr id="81" name="Google Shape;81;p15"/>
          <p:cNvPicPr preferRelativeResize="0"/>
          <p:nvPr/>
        </p:nvPicPr>
        <p:blipFill>
          <a:blip r:embed="rId4">
            <a:alphaModFix/>
          </a:blip>
          <a:stretch>
            <a:fillRect/>
          </a:stretch>
        </p:blipFill>
        <p:spPr>
          <a:xfrm>
            <a:off x="7840975" y="3908675"/>
            <a:ext cx="893524" cy="89352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69" name="Shape 269"/>
        <p:cNvGrpSpPr/>
        <p:nvPr/>
      </p:nvGrpSpPr>
      <p:grpSpPr>
        <a:xfrm>
          <a:off x="0" y="0"/>
          <a:ext cx="0" cy="0"/>
          <a:chOff x="0" y="0"/>
          <a:chExt cx="0" cy="0"/>
        </a:xfrm>
      </p:grpSpPr>
      <p:sp>
        <p:nvSpPr>
          <p:cNvPr id="270" name="Google Shape;270;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ca" sz="3700">
                <a:solidFill>
                  <a:srgbClr val="0000FF"/>
                </a:solidFill>
                <a:latin typeface="Arial"/>
                <a:ea typeface="Arial"/>
                <a:cs typeface="Arial"/>
                <a:sym typeface="Arial"/>
              </a:rPr>
              <a:t>Grau en Psicologia</a:t>
            </a:r>
            <a:endParaRPr b="1" sz="3700">
              <a:solidFill>
                <a:srgbClr val="0000FF"/>
              </a:solidFill>
              <a:latin typeface="Arial"/>
              <a:ea typeface="Arial"/>
              <a:cs typeface="Arial"/>
              <a:sym typeface="Arial"/>
            </a:endParaRPr>
          </a:p>
        </p:txBody>
      </p:sp>
      <p:sp>
        <p:nvSpPr>
          <p:cNvPr id="271" name="Google Shape;271;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solidFill>
                <a:srgbClr val="000000"/>
              </a:solidFill>
              <a:latin typeface="Arial"/>
              <a:ea typeface="Arial"/>
              <a:cs typeface="Arial"/>
              <a:sym typeface="Arial"/>
            </a:endParaRPr>
          </a:p>
          <a:p>
            <a:pPr indent="0" lvl="0" marL="0" rtl="0" algn="ctr">
              <a:spcBef>
                <a:spcPts val="1200"/>
              </a:spcBef>
              <a:spcAft>
                <a:spcPts val="0"/>
              </a:spcAft>
              <a:buNone/>
            </a:pPr>
            <a:r>
              <a:rPr lang="ca">
                <a:solidFill>
                  <a:srgbClr val="000000"/>
                </a:solidFill>
                <a:latin typeface="Arial"/>
                <a:ea typeface="Arial"/>
                <a:cs typeface="Arial"/>
                <a:sym typeface="Arial"/>
              </a:rPr>
              <a:t>LA SORTIDA MÉS FREQÜENT ÉS LA </a:t>
            </a:r>
            <a:r>
              <a:rPr lang="ca">
                <a:solidFill>
                  <a:srgbClr val="000000"/>
                </a:solidFill>
                <a:latin typeface="Arial"/>
                <a:ea typeface="Arial"/>
                <a:cs typeface="Arial"/>
                <a:sym typeface="Arial"/>
              </a:rPr>
              <a:t>RESOLUCIÓ DELS PROBLEMES PSICOLÒGICS EN ÀMBITS DIVERSOS DE LA DISCIPLINA (SANITARI, EDUCATIU, PSICOSOCIAL, DE RECURSOS HUMANS...).</a:t>
            </a:r>
            <a:endParaRPr>
              <a:solidFill>
                <a:srgbClr val="000000"/>
              </a:solidFill>
              <a:latin typeface="Arial"/>
              <a:ea typeface="Arial"/>
              <a:cs typeface="Arial"/>
              <a:sym typeface="Arial"/>
            </a:endParaRPr>
          </a:p>
          <a:p>
            <a:pPr indent="0" lvl="0" marL="0" rtl="0" algn="ctr">
              <a:spcBef>
                <a:spcPts val="1200"/>
              </a:spcBef>
              <a:spcAft>
                <a:spcPts val="0"/>
              </a:spcAft>
              <a:buNone/>
            </a:pPr>
            <a:r>
              <a:rPr lang="ca">
                <a:solidFill>
                  <a:srgbClr val="000000"/>
                </a:solidFill>
                <a:latin typeface="Arial"/>
                <a:ea typeface="Arial"/>
                <a:cs typeface="Arial"/>
                <a:sym typeface="Arial"/>
              </a:rPr>
              <a:t>TAMBÉ TENIU LA POSSIBILITAT DE DEDICAR-VOS A LA RECERCA I/O LA DOCÈNCIA DE MANERA COMPLEMENTÀRIA.</a:t>
            </a:r>
            <a:endParaRPr>
              <a:solidFill>
                <a:srgbClr val="000000"/>
              </a:solidFill>
              <a:latin typeface="Arial"/>
              <a:ea typeface="Arial"/>
              <a:cs typeface="Arial"/>
              <a:sym typeface="Arial"/>
            </a:endParaRPr>
          </a:p>
          <a:p>
            <a:pPr indent="0" lvl="0" marL="0" rtl="0" algn="ctr">
              <a:spcBef>
                <a:spcPts val="1200"/>
              </a:spcBef>
              <a:spcAft>
                <a:spcPts val="1200"/>
              </a:spcAft>
              <a:buNone/>
            </a:pPr>
            <a:r>
              <a:t/>
            </a:r>
            <a:endParaRPr>
              <a:solidFill>
                <a:schemeClr val="dk1"/>
              </a:solidFill>
              <a:latin typeface="Oswald Medium"/>
              <a:ea typeface="Oswald Medium"/>
              <a:cs typeface="Oswald Medium"/>
              <a:sym typeface="Oswald Medium"/>
            </a:endParaRPr>
          </a:p>
        </p:txBody>
      </p:sp>
      <p:pic>
        <p:nvPicPr>
          <p:cNvPr id="272" name="Google Shape;272;p42"/>
          <p:cNvPicPr preferRelativeResize="0"/>
          <p:nvPr/>
        </p:nvPicPr>
        <p:blipFill>
          <a:blip r:embed="rId3">
            <a:alphaModFix/>
          </a:blip>
          <a:stretch>
            <a:fillRect/>
          </a:stretch>
        </p:blipFill>
        <p:spPr>
          <a:xfrm>
            <a:off x="4018735" y="3697875"/>
            <a:ext cx="1106525" cy="11065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76" name="Shape 276"/>
        <p:cNvGrpSpPr/>
        <p:nvPr/>
      </p:nvGrpSpPr>
      <p:grpSpPr>
        <a:xfrm>
          <a:off x="0" y="0"/>
          <a:ext cx="0" cy="0"/>
          <a:chOff x="0" y="0"/>
          <a:chExt cx="0" cy="0"/>
        </a:xfrm>
      </p:grpSpPr>
      <p:sp>
        <p:nvSpPr>
          <p:cNvPr id="277" name="Google Shape;277;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ca" sz="3400">
                <a:solidFill>
                  <a:srgbClr val="0000FF"/>
                </a:solidFill>
                <a:latin typeface="Arial"/>
                <a:ea typeface="Arial"/>
                <a:cs typeface="Arial"/>
                <a:sym typeface="Arial"/>
              </a:rPr>
              <a:t>Grau en Teràpia ocupacional</a:t>
            </a:r>
            <a:endParaRPr b="1" sz="3400">
              <a:solidFill>
                <a:srgbClr val="0000FF"/>
              </a:solidFill>
              <a:latin typeface="Arial"/>
              <a:ea typeface="Arial"/>
              <a:cs typeface="Arial"/>
              <a:sym typeface="Arial"/>
            </a:endParaRPr>
          </a:p>
        </p:txBody>
      </p:sp>
      <p:sp>
        <p:nvSpPr>
          <p:cNvPr id="278" name="Google Shape;278;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ca">
                <a:solidFill>
                  <a:srgbClr val="000000"/>
                </a:solidFill>
                <a:latin typeface="Arial"/>
                <a:ea typeface="Arial"/>
                <a:cs typeface="Arial"/>
                <a:sym typeface="Arial"/>
              </a:rPr>
              <a:t>LA TERÀPIA OCUPACIONAL ÉS UNA PROFESSIÓ SANITÀRIA, L'OBJECTIU DE LA QUAL ÉS ACONSEGUIR QUE LES PERSONES AMB ALGUNA RESTRICCIÓ EN LA PARTICIPACIÓ DINS DEL SEU ENTORN, PUGUIN DESENVOLUPAR LES SEVES ACTIVITATS DE LA VIDA QUOTIDIANA DE FORMA INDEPENDENT I AUTÒNOMA.</a:t>
            </a:r>
            <a:endParaRPr>
              <a:solidFill>
                <a:srgbClr val="000000"/>
              </a:solidFill>
              <a:latin typeface="Arial"/>
              <a:ea typeface="Arial"/>
              <a:cs typeface="Arial"/>
              <a:sym typeface="Arial"/>
            </a:endParaRPr>
          </a:p>
          <a:p>
            <a:pPr indent="0" lvl="0" marL="0" rtl="0" algn="ctr">
              <a:spcBef>
                <a:spcPts val="1200"/>
              </a:spcBef>
              <a:spcAft>
                <a:spcPts val="1200"/>
              </a:spcAft>
              <a:buNone/>
            </a:pPr>
            <a:r>
              <a:rPr lang="ca">
                <a:solidFill>
                  <a:srgbClr val="000000"/>
                </a:solidFill>
                <a:latin typeface="Arial"/>
                <a:ea typeface="Arial"/>
                <a:cs typeface="Arial"/>
                <a:sym typeface="Arial"/>
              </a:rPr>
              <a:t>TAMBÉ TENIU LA POSSIBILITAT DE DEDICAR-VOS A LA RECERCA I/O LA DOCÈNCIA DE MANERA COMPLEMENTÀRIA.</a:t>
            </a:r>
            <a:endParaRPr>
              <a:solidFill>
                <a:srgbClr val="000000"/>
              </a:solidFill>
              <a:latin typeface="Arial"/>
              <a:ea typeface="Arial"/>
              <a:cs typeface="Arial"/>
              <a:sym typeface="Arial"/>
            </a:endParaRPr>
          </a:p>
        </p:txBody>
      </p:sp>
      <p:pic>
        <p:nvPicPr>
          <p:cNvPr id="279" name="Google Shape;279;p43"/>
          <p:cNvPicPr preferRelativeResize="0"/>
          <p:nvPr/>
        </p:nvPicPr>
        <p:blipFill>
          <a:blip r:embed="rId3">
            <a:alphaModFix/>
          </a:blip>
          <a:stretch>
            <a:fillRect/>
          </a:stretch>
        </p:blipFill>
        <p:spPr>
          <a:xfrm>
            <a:off x="1354725" y="3626575"/>
            <a:ext cx="1148451" cy="1148451"/>
          </a:xfrm>
          <a:prstGeom prst="rect">
            <a:avLst/>
          </a:prstGeom>
          <a:noFill/>
          <a:ln>
            <a:noFill/>
          </a:ln>
        </p:spPr>
      </p:pic>
      <p:pic>
        <p:nvPicPr>
          <p:cNvPr id="280" name="Google Shape;280;p43"/>
          <p:cNvPicPr preferRelativeResize="0"/>
          <p:nvPr/>
        </p:nvPicPr>
        <p:blipFill>
          <a:blip r:embed="rId4">
            <a:alphaModFix/>
          </a:blip>
          <a:stretch>
            <a:fillRect/>
          </a:stretch>
        </p:blipFill>
        <p:spPr>
          <a:xfrm>
            <a:off x="6424750" y="3575138"/>
            <a:ext cx="1251325" cy="12513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84" name="Shape 284"/>
        <p:cNvGrpSpPr/>
        <p:nvPr/>
      </p:nvGrpSpPr>
      <p:grpSpPr>
        <a:xfrm>
          <a:off x="0" y="0"/>
          <a:ext cx="0" cy="0"/>
          <a:chOff x="0" y="0"/>
          <a:chExt cx="0" cy="0"/>
        </a:xfrm>
      </p:grpSpPr>
      <p:sp>
        <p:nvSpPr>
          <p:cNvPr id="285" name="Google Shape;285;p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ca" sz="3400">
                <a:solidFill>
                  <a:srgbClr val="0000FF"/>
                </a:solidFill>
                <a:latin typeface="Arial"/>
                <a:ea typeface="Arial"/>
                <a:cs typeface="Arial"/>
                <a:sym typeface="Arial"/>
              </a:rPr>
              <a:t>Grau en Veterinària</a:t>
            </a:r>
            <a:endParaRPr b="1" sz="3400">
              <a:solidFill>
                <a:srgbClr val="0000FF"/>
              </a:solidFill>
              <a:latin typeface="Arial"/>
              <a:ea typeface="Arial"/>
              <a:cs typeface="Arial"/>
              <a:sym typeface="Arial"/>
            </a:endParaRPr>
          </a:p>
        </p:txBody>
      </p:sp>
      <p:sp>
        <p:nvSpPr>
          <p:cNvPr id="286" name="Google Shape;286;p4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852"/>
              <a:buNone/>
            </a:pPr>
            <a:r>
              <a:rPr lang="ca">
                <a:solidFill>
                  <a:srgbClr val="000000"/>
                </a:solidFill>
                <a:latin typeface="Arial"/>
                <a:ea typeface="Arial"/>
                <a:cs typeface="Arial"/>
                <a:sym typeface="Arial"/>
              </a:rPr>
              <a:t>ELS SECTORS PRINCIPALS D'OCUPACIÓ SÓN:</a:t>
            </a:r>
            <a:endParaRPr>
              <a:solidFill>
                <a:srgbClr val="000000"/>
              </a:solidFill>
              <a:latin typeface="Arial"/>
              <a:ea typeface="Arial"/>
              <a:cs typeface="Arial"/>
              <a:sym typeface="Arial"/>
            </a:endParaRPr>
          </a:p>
          <a:p>
            <a:pPr indent="-342900" lvl="0" marL="457200" rtl="0" algn="l">
              <a:lnSpc>
                <a:spcPct val="105000"/>
              </a:lnSpc>
              <a:spcBef>
                <a:spcPts val="1200"/>
              </a:spcBef>
              <a:spcAft>
                <a:spcPts val="0"/>
              </a:spcAft>
              <a:buClr>
                <a:srgbClr val="000000"/>
              </a:buClr>
              <a:buSzPts val="1800"/>
              <a:buFont typeface="Arial"/>
              <a:buChar char="-"/>
            </a:pPr>
            <a:r>
              <a:rPr lang="ca">
                <a:solidFill>
                  <a:srgbClr val="000000"/>
                </a:solidFill>
                <a:latin typeface="Arial"/>
                <a:ea typeface="Arial"/>
                <a:cs typeface="Arial"/>
                <a:sym typeface="Arial"/>
              </a:rPr>
              <a:t>CLÍNICA MEDICOQUIRÚRGICA D'ANIMALS DE COMPANYIA, DE GRANJA I EXÒTICS.</a:t>
            </a:r>
            <a:endParaRPr>
              <a:solidFill>
                <a:srgbClr val="000000"/>
              </a:solidFill>
              <a:latin typeface="Arial"/>
              <a:ea typeface="Arial"/>
              <a:cs typeface="Arial"/>
              <a:sym typeface="Arial"/>
            </a:endParaRPr>
          </a:p>
          <a:p>
            <a:pPr indent="-342900" lvl="0" marL="457200" rtl="0" algn="l">
              <a:lnSpc>
                <a:spcPct val="105000"/>
              </a:lnSpc>
              <a:spcBef>
                <a:spcPts val="0"/>
              </a:spcBef>
              <a:spcAft>
                <a:spcPts val="0"/>
              </a:spcAft>
              <a:buClr>
                <a:srgbClr val="000000"/>
              </a:buClr>
              <a:buSzPts val="1800"/>
              <a:buFont typeface="Arial"/>
              <a:buChar char="-"/>
            </a:pPr>
            <a:r>
              <a:rPr lang="ca">
                <a:solidFill>
                  <a:srgbClr val="000000"/>
                </a:solidFill>
                <a:latin typeface="Arial"/>
                <a:ea typeface="Arial"/>
                <a:cs typeface="Arial"/>
                <a:sym typeface="Arial"/>
              </a:rPr>
              <a:t>SANITAT I PRODUCCIÓ D'ANIMALS EN EXPLOTACIONS.</a:t>
            </a:r>
            <a:endParaRPr>
              <a:solidFill>
                <a:srgbClr val="000000"/>
              </a:solidFill>
              <a:latin typeface="Arial"/>
              <a:ea typeface="Arial"/>
              <a:cs typeface="Arial"/>
              <a:sym typeface="Arial"/>
            </a:endParaRPr>
          </a:p>
          <a:p>
            <a:pPr indent="-342900" lvl="0" marL="457200" rtl="0" algn="l">
              <a:lnSpc>
                <a:spcPct val="105000"/>
              </a:lnSpc>
              <a:spcBef>
                <a:spcPts val="0"/>
              </a:spcBef>
              <a:spcAft>
                <a:spcPts val="0"/>
              </a:spcAft>
              <a:buClr>
                <a:srgbClr val="000000"/>
              </a:buClr>
              <a:buSzPts val="1800"/>
              <a:buFont typeface="Arial"/>
              <a:buChar char="-"/>
            </a:pPr>
            <a:r>
              <a:rPr lang="ca">
                <a:solidFill>
                  <a:srgbClr val="000000"/>
                </a:solidFill>
                <a:latin typeface="Arial"/>
                <a:ea typeface="Arial"/>
                <a:cs typeface="Arial"/>
                <a:sym typeface="Arial"/>
              </a:rPr>
              <a:t>HIGIENE I INSPECCIÓ D'ALIMENTS D'ORIGEN ANIMAL.</a:t>
            </a:r>
            <a:endParaRPr>
              <a:solidFill>
                <a:srgbClr val="000000"/>
              </a:solidFill>
              <a:latin typeface="Arial"/>
              <a:ea typeface="Arial"/>
              <a:cs typeface="Arial"/>
              <a:sym typeface="Arial"/>
            </a:endParaRPr>
          </a:p>
          <a:p>
            <a:pPr indent="-342900" lvl="0" marL="457200" rtl="0" algn="l">
              <a:lnSpc>
                <a:spcPct val="105000"/>
              </a:lnSpc>
              <a:spcBef>
                <a:spcPts val="0"/>
              </a:spcBef>
              <a:spcAft>
                <a:spcPts val="0"/>
              </a:spcAft>
              <a:buClr>
                <a:srgbClr val="000000"/>
              </a:buClr>
              <a:buSzPts val="1800"/>
              <a:buFont typeface="Arial"/>
              <a:buChar char="-"/>
            </a:pPr>
            <a:r>
              <a:rPr lang="ca">
                <a:solidFill>
                  <a:srgbClr val="000000"/>
                </a:solidFill>
                <a:latin typeface="Arial"/>
                <a:ea typeface="Arial"/>
                <a:cs typeface="Arial"/>
                <a:sym typeface="Arial"/>
              </a:rPr>
              <a:t>CONTROL DE MALALTIES I CONSERVACIÓ D'ANIMALS SALVATGES I SILVESTRES EN ZOOLÒGICS I ESPAIS NATURALS.</a:t>
            </a:r>
            <a:endParaRPr>
              <a:solidFill>
                <a:srgbClr val="000000"/>
              </a:solidFill>
              <a:latin typeface="Arial"/>
              <a:ea typeface="Arial"/>
              <a:cs typeface="Arial"/>
              <a:sym typeface="Arial"/>
            </a:endParaRPr>
          </a:p>
          <a:p>
            <a:pPr indent="-342900" lvl="0" marL="457200" rtl="0" algn="l">
              <a:lnSpc>
                <a:spcPct val="105000"/>
              </a:lnSpc>
              <a:spcBef>
                <a:spcPts val="0"/>
              </a:spcBef>
              <a:spcAft>
                <a:spcPts val="0"/>
              </a:spcAft>
              <a:buClr>
                <a:srgbClr val="000000"/>
              </a:buClr>
              <a:buSzPts val="1800"/>
              <a:buFont typeface="Arial"/>
              <a:buChar char="-"/>
            </a:pPr>
            <a:r>
              <a:rPr lang="ca">
                <a:solidFill>
                  <a:srgbClr val="000000"/>
                </a:solidFill>
                <a:latin typeface="Arial"/>
                <a:ea typeface="Arial"/>
                <a:cs typeface="Arial"/>
                <a:sym typeface="Arial"/>
              </a:rPr>
              <a:t>PRODUCCIÓ D'ANIMALS DE LABORATORI I ESTABULARIS.</a:t>
            </a:r>
            <a:endParaRPr>
              <a:solidFill>
                <a:srgbClr val="000000"/>
              </a:solidFill>
              <a:latin typeface="Arial"/>
              <a:ea typeface="Arial"/>
              <a:cs typeface="Arial"/>
              <a:sym typeface="Arial"/>
            </a:endParaRPr>
          </a:p>
          <a:p>
            <a:pPr indent="-342900" lvl="0" marL="457200" rtl="0" algn="l">
              <a:lnSpc>
                <a:spcPct val="105000"/>
              </a:lnSpc>
              <a:spcBef>
                <a:spcPts val="0"/>
              </a:spcBef>
              <a:spcAft>
                <a:spcPts val="0"/>
              </a:spcAft>
              <a:buClr>
                <a:srgbClr val="000000"/>
              </a:buClr>
              <a:buSzPts val="1800"/>
              <a:buFont typeface="Arial"/>
              <a:buChar char="-"/>
            </a:pPr>
            <a:r>
              <a:rPr lang="ca">
                <a:solidFill>
                  <a:srgbClr val="000000"/>
                </a:solidFill>
                <a:latin typeface="Arial"/>
                <a:ea typeface="Arial"/>
                <a:cs typeface="Arial"/>
                <a:sym typeface="Arial"/>
              </a:rPr>
              <a:t>LABORATORIS D'ENGINYERIA GENÈTICA I DE BIOALIMENTACIÓ.</a:t>
            </a:r>
            <a:endParaRPr>
              <a:solidFill>
                <a:srgbClr val="000000"/>
              </a:solidFill>
              <a:latin typeface="Arial"/>
              <a:ea typeface="Arial"/>
              <a:cs typeface="Arial"/>
              <a:sym typeface="Arial"/>
            </a:endParaRPr>
          </a:p>
        </p:txBody>
      </p:sp>
      <p:pic>
        <p:nvPicPr>
          <p:cNvPr id="287" name="Google Shape;287;p44"/>
          <p:cNvPicPr preferRelativeResize="0"/>
          <p:nvPr/>
        </p:nvPicPr>
        <p:blipFill>
          <a:blip r:embed="rId3">
            <a:alphaModFix/>
          </a:blip>
          <a:stretch>
            <a:fillRect/>
          </a:stretch>
        </p:blipFill>
        <p:spPr>
          <a:xfrm>
            <a:off x="3990425" y="4057925"/>
            <a:ext cx="878749" cy="8787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91" name="Shape 291"/>
        <p:cNvGrpSpPr/>
        <p:nvPr/>
      </p:nvGrpSpPr>
      <p:grpSpPr>
        <a:xfrm>
          <a:off x="0" y="0"/>
          <a:ext cx="0" cy="0"/>
          <a:chOff x="0" y="0"/>
          <a:chExt cx="0" cy="0"/>
        </a:xfrm>
      </p:grpSpPr>
      <p:sp>
        <p:nvSpPr>
          <p:cNvPr id="292" name="Google Shape;292;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ca" sz="3400">
                <a:solidFill>
                  <a:srgbClr val="0000FF"/>
                </a:solidFill>
                <a:latin typeface="Arial"/>
                <a:ea typeface="Arial"/>
                <a:cs typeface="Arial"/>
                <a:sym typeface="Arial"/>
              </a:rPr>
              <a:t>Grau en Biologia</a:t>
            </a:r>
            <a:endParaRPr b="1" sz="3400">
              <a:solidFill>
                <a:srgbClr val="0000FF"/>
              </a:solidFill>
              <a:latin typeface="Arial"/>
              <a:ea typeface="Arial"/>
              <a:cs typeface="Arial"/>
              <a:sym typeface="Arial"/>
            </a:endParaRPr>
          </a:p>
        </p:txBody>
      </p:sp>
      <p:sp>
        <p:nvSpPr>
          <p:cNvPr id="293" name="Google Shape;293;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ca">
                <a:solidFill>
                  <a:srgbClr val="000000"/>
                </a:solidFill>
                <a:latin typeface="Arial"/>
                <a:ea typeface="Arial"/>
                <a:cs typeface="Arial"/>
                <a:sym typeface="Arial"/>
              </a:rPr>
              <a:t>POTS DEDICAR-TE A MOLTS ÀMBITS PROFESSIONALS: TÈCNIC DE MEDI AMBIENT, TÈCNIC DE SALUT, TÈCNIC DE LABORATORI, LABORATORI HOSPITALARI, INDÚSTRIA ALIMENTÀRIA, ETC. </a:t>
            </a:r>
            <a:endParaRPr>
              <a:solidFill>
                <a:srgbClr val="000000"/>
              </a:solidFill>
              <a:latin typeface="Arial"/>
              <a:ea typeface="Arial"/>
              <a:cs typeface="Arial"/>
              <a:sym typeface="Arial"/>
            </a:endParaRPr>
          </a:p>
          <a:p>
            <a:pPr indent="0" lvl="0" marL="0" rtl="0" algn="ctr">
              <a:spcBef>
                <a:spcPts val="1200"/>
              </a:spcBef>
              <a:spcAft>
                <a:spcPts val="1200"/>
              </a:spcAft>
              <a:buNone/>
            </a:pPr>
            <a:r>
              <a:rPr lang="ca">
                <a:solidFill>
                  <a:srgbClr val="000000"/>
                </a:solidFill>
                <a:latin typeface="Arial"/>
                <a:ea typeface="Arial"/>
                <a:cs typeface="Arial"/>
                <a:sym typeface="Arial"/>
              </a:rPr>
              <a:t>TAMBÉ TENIU LA POSSIBILITAT DE DEDICAR-VOS A LA RECERCA I/O LA DOCÈNCIA DE MANERA COMPLEMENTÀRIA.</a:t>
            </a:r>
            <a:endParaRPr>
              <a:solidFill>
                <a:srgbClr val="000000"/>
              </a:solidFill>
              <a:latin typeface="Arial"/>
              <a:ea typeface="Arial"/>
              <a:cs typeface="Arial"/>
              <a:sym typeface="Arial"/>
            </a:endParaRPr>
          </a:p>
        </p:txBody>
      </p:sp>
      <p:pic>
        <p:nvPicPr>
          <p:cNvPr id="294" name="Google Shape;294;p45"/>
          <p:cNvPicPr preferRelativeResize="0"/>
          <p:nvPr/>
        </p:nvPicPr>
        <p:blipFill>
          <a:blip r:embed="rId3">
            <a:alphaModFix/>
          </a:blip>
          <a:stretch>
            <a:fillRect/>
          </a:stretch>
        </p:blipFill>
        <p:spPr>
          <a:xfrm>
            <a:off x="3754624" y="3168726"/>
            <a:ext cx="1634749" cy="16347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98" name="Shape 298"/>
        <p:cNvGrpSpPr/>
        <p:nvPr/>
      </p:nvGrpSpPr>
      <p:grpSpPr>
        <a:xfrm>
          <a:off x="0" y="0"/>
          <a:ext cx="0" cy="0"/>
          <a:chOff x="0" y="0"/>
          <a:chExt cx="0" cy="0"/>
        </a:xfrm>
      </p:grpSpPr>
      <p:sp>
        <p:nvSpPr>
          <p:cNvPr id="299" name="Google Shape;299;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ca" sz="3400">
                <a:solidFill>
                  <a:srgbClr val="0000FF"/>
                </a:solidFill>
                <a:latin typeface="Arial"/>
                <a:ea typeface="Arial"/>
                <a:cs typeface="Arial"/>
                <a:sym typeface="Arial"/>
              </a:rPr>
              <a:t>Grau en Biologia Ambiental</a:t>
            </a:r>
            <a:endParaRPr b="1" sz="3400">
              <a:solidFill>
                <a:srgbClr val="0000FF"/>
              </a:solidFill>
              <a:latin typeface="Arial"/>
              <a:ea typeface="Arial"/>
              <a:cs typeface="Arial"/>
              <a:sym typeface="Arial"/>
            </a:endParaRPr>
          </a:p>
        </p:txBody>
      </p:sp>
      <p:sp>
        <p:nvSpPr>
          <p:cNvPr id="300" name="Google Shape;300;p4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ca">
                <a:solidFill>
                  <a:srgbClr val="000000"/>
                </a:solidFill>
                <a:latin typeface="Arial"/>
                <a:ea typeface="Arial"/>
                <a:cs typeface="Arial"/>
                <a:sym typeface="Arial"/>
              </a:rPr>
              <a:t>LA SORTIDA MÉS FREQÜENT ÉS: </a:t>
            </a:r>
            <a:endParaRPr>
              <a:solidFill>
                <a:srgbClr val="000000"/>
              </a:solidFill>
              <a:latin typeface="Arial"/>
              <a:ea typeface="Arial"/>
              <a:cs typeface="Arial"/>
              <a:sym typeface="Arial"/>
            </a:endParaRPr>
          </a:p>
          <a:p>
            <a:pPr indent="-342900" lvl="0" marL="457200" rtl="0" algn="l">
              <a:spcBef>
                <a:spcPts val="1200"/>
              </a:spcBef>
              <a:spcAft>
                <a:spcPts val="0"/>
              </a:spcAft>
              <a:buClr>
                <a:srgbClr val="000000"/>
              </a:buClr>
              <a:buSzPts val="1800"/>
              <a:buFont typeface="Arial"/>
              <a:buChar char="-"/>
            </a:pPr>
            <a:r>
              <a:rPr lang="ca">
                <a:solidFill>
                  <a:srgbClr val="000000"/>
                </a:solidFill>
                <a:latin typeface="Arial"/>
                <a:ea typeface="Arial"/>
                <a:cs typeface="Arial"/>
                <a:sym typeface="Arial"/>
              </a:rPr>
              <a:t>L'ANÀLISI I LA RESOLUCIÓ DE PROBLEMES RELACIONATS AMB ELS IMPACTES SOBRE LA BIODIVERSITAT I LA CONSERVACIÓ.</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ca">
                <a:solidFill>
                  <a:srgbClr val="000000"/>
                </a:solidFill>
                <a:latin typeface="Arial"/>
                <a:ea typeface="Arial"/>
                <a:cs typeface="Arial"/>
                <a:sym typeface="Arial"/>
              </a:rPr>
              <a:t>DOCUMENTACIÓ, INFORMACIÓ I EDUCACIÓ SOBRE EL MEDI NATURAL.</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ca">
                <a:solidFill>
                  <a:srgbClr val="000000"/>
                </a:solidFill>
                <a:latin typeface="Arial"/>
                <a:ea typeface="Arial"/>
                <a:cs typeface="Arial"/>
                <a:sym typeface="Arial"/>
              </a:rPr>
              <a:t>INVESTIGADORS SOBRE BIODIVERSITAT I ELS ECOSISTEMES.</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ca">
                <a:solidFill>
                  <a:srgbClr val="000000"/>
                </a:solidFill>
                <a:latin typeface="Arial"/>
                <a:ea typeface="Arial"/>
                <a:cs typeface="Arial"/>
                <a:sym typeface="Arial"/>
              </a:rPr>
              <a:t>DOCENTS DE DIFERENTS NIVELLS EDUCATIUS.</a:t>
            </a:r>
            <a:endParaRPr>
              <a:solidFill>
                <a:srgbClr val="000000"/>
              </a:solidFill>
              <a:latin typeface="Arial"/>
              <a:ea typeface="Arial"/>
              <a:cs typeface="Arial"/>
              <a:sym typeface="Arial"/>
            </a:endParaRPr>
          </a:p>
          <a:p>
            <a:pPr indent="0" lvl="0" marL="0" rtl="0" algn="l">
              <a:spcBef>
                <a:spcPts val="1200"/>
              </a:spcBef>
              <a:spcAft>
                <a:spcPts val="1200"/>
              </a:spcAft>
              <a:buNone/>
            </a:pPr>
            <a:r>
              <a:t/>
            </a:r>
            <a:endParaRPr>
              <a:solidFill>
                <a:schemeClr val="dk1"/>
              </a:solidFill>
              <a:latin typeface="Oswald Medium"/>
              <a:ea typeface="Oswald Medium"/>
              <a:cs typeface="Oswald Medium"/>
              <a:sym typeface="Oswald Medium"/>
            </a:endParaRPr>
          </a:p>
        </p:txBody>
      </p:sp>
      <p:pic>
        <p:nvPicPr>
          <p:cNvPr id="301" name="Google Shape;301;p46"/>
          <p:cNvPicPr preferRelativeResize="0"/>
          <p:nvPr/>
        </p:nvPicPr>
        <p:blipFill>
          <a:blip r:embed="rId3">
            <a:alphaModFix/>
          </a:blip>
          <a:stretch>
            <a:fillRect/>
          </a:stretch>
        </p:blipFill>
        <p:spPr>
          <a:xfrm>
            <a:off x="3894088" y="3562350"/>
            <a:ext cx="1355825" cy="13558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05" name="Shape 305"/>
        <p:cNvGrpSpPr/>
        <p:nvPr/>
      </p:nvGrpSpPr>
      <p:grpSpPr>
        <a:xfrm>
          <a:off x="0" y="0"/>
          <a:ext cx="0" cy="0"/>
          <a:chOff x="0" y="0"/>
          <a:chExt cx="0" cy="0"/>
        </a:xfrm>
      </p:grpSpPr>
      <p:sp>
        <p:nvSpPr>
          <p:cNvPr id="306" name="Google Shape;306;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ca" sz="3400">
                <a:solidFill>
                  <a:srgbClr val="0000FF"/>
                </a:solidFill>
                <a:latin typeface="Arial"/>
                <a:ea typeface="Arial"/>
                <a:cs typeface="Arial"/>
                <a:sym typeface="Arial"/>
              </a:rPr>
              <a:t>Grau en Biotecnologia</a:t>
            </a:r>
            <a:endParaRPr b="1" sz="3400">
              <a:solidFill>
                <a:srgbClr val="0000FF"/>
              </a:solidFill>
              <a:latin typeface="Arial"/>
              <a:ea typeface="Arial"/>
              <a:cs typeface="Arial"/>
              <a:sym typeface="Arial"/>
            </a:endParaRPr>
          </a:p>
        </p:txBody>
      </p:sp>
      <p:sp>
        <p:nvSpPr>
          <p:cNvPr id="307" name="Google Shape;307;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ca">
                <a:solidFill>
                  <a:srgbClr val="000000"/>
                </a:solidFill>
                <a:latin typeface="Arial"/>
                <a:ea typeface="Arial"/>
                <a:cs typeface="Arial"/>
                <a:sym typeface="Arial"/>
              </a:rPr>
              <a:t>LA BIOTECNOLOGIA ÉS L’APLICACIÓ DE LES CIÈNCIES I DE LES TECNOLOGIES ALS ORGANISMES VIUS I ALS SEUS COMPONENTS CEL·LULARS O MOLECULARS, AMB LA FINALITAT DE CONÈIXER-LOS MÉS I DE PRODUIR BÉNS I SERVEIS.</a:t>
            </a:r>
            <a:endParaRPr>
              <a:solidFill>
                <a:srgbClr val="000000"/>
              </a:solidFill>
              <a:latin typeface="Arial"/>
              <a:ea typeface="Arial"/>
              <a:cs typeface="Arial"/>
              <a:sym typeface="Arial"/>
            </a:endParaRPr>
          </a:p>
          <a:p>
            <a:pPr indent="0" lvl="0" marL="0" rtl="0" algn="ctr">
              <a:spcBef>
                <a:spcPts val="1200"/>
              </a:spcBef>
              <a:spcAft>
                <a:spcPts val="0"/>
              </a:spcAft>
              <a:buNone/>
            </a:pPr>
            <a:r>
              <a:rPr lang="ca">
                <a:solidFill>
                  <a:srgbClr val="000000"/>
                </a:solidFill>
                <a:latin typeface="Arial"/>
                <a:ea typeface="Arial"/>
                <a:cs typeface="Arial"/>
                <a:sym typeface="Arial"/>
              </a:rPr>
              <a:t>TAMBÉ TENIU LA POSSIBILITAT DE DEDICAR-VOS A LA RECERCA I/O LA DOCÈNCIA DE MANERA COMPLEMENTÀRIA.</a:t>
            </a:r>
            <a:endParaRPr>
              <a:solidFill>
                <a:srgbClr val="000000"/>
              </a:solidFill>
              <a:latin typeface="Arial"/>
              <a:ea typeface="Arial"/>
              <a:cs typeface="Arial"/>
              <a:sym typeface="Arial"/>
            </a:endParaRPr>
          </a:p>
          <a:p>
            <a:pPr indent="0" lvl="0" marL="0" rtl="0" algn="ctr">
              <a:spcBef>
                <a:spcPts val="1200"/>
              </a:spcBef>
              <a:spcAft>
                <a:spcPts val="1200"/>
              </a:spcAft>
              <a:buNone/>
            </a:pPr>
            <a:r>
              <a:t/>
            </a:r>
            <a:endParaRPr>
              <a:solidFill>
                <a:schemeClr val="dk1"/>
              </a:solidFill>
              <a:latin typeface="Oswald Medium"/>
              <a:ea typeface="Oswald Medium"/>
              <a:cs typeface="Oswald Medium"/>
              <a:sym typeface="Oswald Medium"/>
            </a:endParaRPr>
          </a:p>
        </p:txBody>
      </p:sp>
      <p:pic>
        <p:nvPicPr>
          <p:cNvPr id="308" name="Google Shape;308;p47"/>
          <p:cNvPicPr preferRelativeResize="0"/>
          <p:nvPr/>
        </p:nvPicPr>
        <p:blipFill>
          <a:blip r:embed="rId3">
            <a:alphaModFix/>
          </a:blip>
          <a:stretch>
            <a:fillRect/>
          </a:stretch>
        </p:blipFill>
        <p:spPr>
          <a:xfrm>
            <a:off x="3848913" y="3491588"/>
            <a:ext cx="1446175" cy="14461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12" name="Shape 312"/>
        <p:cNvGrpSpPr/>
        <p:nvPr/>
      </p:nvGrpSpPr>
      <p:grpSpPr>
        <a:xfrm>
          <a:off x="0" y="0"/>
          <a:ext cx="0" cy="0"/>
          <a:chOff x="0" y="0"/>
          <a:chExt cx="0" cy="0"/>
        </a:xfrm>
      </p:grpSpPr>
      <p:sp>
        <p:nvSpPr>
          <p:cNvPr id="313" name="Google Shape;313;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ca" sz="3400">
                <a:solidFill>
                  <a:srgbClr val="0000FF"/>
                </a:solidFill>
                <a:latin typeface="Arial"/>
                <a:ea typeface="Arial"/>
                <a:cs typeface="Arial"/>
                <a:sym typeface="Arial"/>
              </a:rPr>
              <a:t>Grau en Bioinformàtica</a:t>
            </a:r>
            <a:endParaRPr b="1" sz="3400">
              <a:solidFill>
                <a:srgbClr val="0000FF"/>
              </a:solidFill>
              <a:latin typeface="Arial"/>
              <a:ea typeface="Arial"/>
              <a:cs typeface="Arial"/>
              <a:sym typeface="Arial"/>
            </a:endParaRPr>
          </a:p>
        </p:txBody>
      </p:sp>
      <p:sp>
        <p:nvSpPr>
          <p:cNvPr id="314" name="Google Shape;314;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0"/>
              </a:spcAft>
              <a:buNone/>
            </a:pPr>
            <a:r>
              <a:rPr lang="ca" sz="1850">
                <a:solidFill>
                  <a:srgbClr val="000000"/>
                </a:solidFill>
                <a:latin typeface="Arial"/>
                <a:ea typeface="Arial"/>
                <a:cs typeface="Arial"/>
                <a:sym typeface="Arial"/>
              </a:rPr>
              <a:t>LA SORTIDA MÉS FREQÜENT ÉS:</a:t>
            </a:r>
            <a:endParaRPr sz="1850">
              <a:solidFill>
                <a:srgbClr val="000000"/>
              </a:solidFill>
              <a:latin typeface="Arial"/>
              <a:ea typeface="Arial"/>
              <a:cs typeface="Arial"/>
              <a:sym typeface="Arial"/>
            </a:endParaRPr>
          </a:p>
          <a:p>
            <a:pPr indent="-346075" lvl="0" marL="457200" rtl="0" algn="l">
              <a:lnSpc>
                <a:spcPct val="95000"/>
              </a:lnSpc>
              <a:spcBef>
                <a:spcPts val="1200"/>
              </a:spcBef>
              <a:spcAft>
                <a:spcPts val="0"/>
              </a:spcAft>
              <a:buClr>
                <a:srgbClr val="000000"/>
              </a:buClr>
              <a:buSzPts val="1850"/>
              <a:buFont typeface="Arial"/>
              <a:buChar char="-"/>
            </a:pPr>
            <a:r>
              <a:rPr lang="ca" sz="1850">
                <a:solidFill>
                  <a:srgbClr val="000000"/>
                </a:solidFill>
                <a:latin typeface="Arial"/>
                <a:ea typeface="Arial"/>
                <a:cs typeface="Arial"/>
                <a:sym typeface="Arial"/>
              </a:rPr>
              <a:t>PROCESSAT DE DADES D’ESTUDIS BIOLÒGICS, FARMACOLÒGICS O MÈDICS.</a:t>
            </a:r>
            <a:endParaRPr sz="1850">
              <a:solidFill>
                <a:srgbClr val="000000"/>
              </a:solidFill>
              <a:latin typeface="Arial"/>
              <a:ea typeface="Arial"/>
              <a:cs typeface="Arial"/>
              <a:sym typeface="Arial"/>
            </a:endParaRPr>
          </a:p>
          <a:p>
            <a:pPr indent="-346075" lvl="0" marL="457200" rtl="0" algn="l">
              <a:lnSpc>
                <a:spcPct val="95000"/>
              </a:lnSpc>
              <a:spcBef>
                <a:spcPts val="0"/>
              </a:spcBef>
              <a:spcAft>
                <a:spcPts val="0"/>
              </a:spcAft>
              <a:buClr>
                <a:srgbClr val="000000"/>
              </a:buClr>
              <a:buSzPts val="1850"/>
              <a:buFont typeface="Arial"/>
              <a:buChar char="-"/>
            </a:pPr>
            <a:r>
              <a:rPr lang="ca" sz="1850">
                <a:solidFill>
                  <a:srgbClr val="000000"/>
                </a:solidFill>
                <a:latin typeface="Arial"/>
                <a:ea typeface="Arial"/>
                <a:cs typeface="Arial"/>
                <a:sym typeface="Arial"/>
              </a:rPr>
              <a:t>PROGRAMACIÓ.</a:t>
            </a:r>
            <a:endParaRPr sz="1850">
              <a:solidFill>
                <a:srgbClr val="000000"/>
              </a:solidFill>
              <a:latin typeface="Arial"/>
              <a:ea typeface="Arial"/>
              <a:cs typeface="Arial"/>
              <a:sym typeface="Arial"/>
            </a:endParaRPr>
          </a:p>
          <a:p>
            <a:pPr indent="-346075" lvl="0" marL="457200" rtl="0" algn="l">
              <a:lnSpc>
                <a:spcPct val="95000"/>
              </a:lnSpc>
              <a:spcBef>
                <a:spcPts val="0"/>
              </a:spcBef>
              <a:spcAft>
                <a:spcPts val="0"/>
              </a:spcAft>
              <a:buClr>
                <a:srgbClr val="000000"/>
              </a:buClr>
              <a:buSzPts val="1850"/>
              <a:buFont typeface="Arial"/>
              <a:buChar char="-"/>
            </a:pPr>
            <a:r>
              <a:rPr lang="ca" sz="1850">
                <a:solidFill>
                  <a:srgbClr val="000000"/>
                </a:solidFill>
                <a:latin typeface="Arial"/>
                <a:ea typeface="Arial"/>
                <a:cs typeface="Arial"/>
                <a:sym typeface="Arial"/>
              </a:rPr>
              <a:t>ANÀLISI DE DADES.</a:t>
            </a:r>
            <a:endParaRPr sz="1850">
              <a:solidFill>
                <a:srgbClr val="000000"/>
              </a:solidFill>
              <a:latin typeface="Arial"/>
              <a:ea typeface="Arial"/>
              <a:cs typeface="Arial"/>
              <a:sym typeface="Arial"/>
            </a:endParaRPr>
          </a:p>
          <a:p>
            <a:pPr indent="-346075" lvl="0" marL="457200" rtl="0" algn="l">
              <a:lnSpc>
                <a:spcPct val="95000"/>
              </a:lnSpc>
              <a:spcBef>
                <a:spcPts val="0"/>
              </a:spcBef>
              <a:spcAft>
                <a:spcPts val="0"/>
              </a:spcAft>
              <a:buClr>
                <a:srgbClr val="000000"/>
              </a:buClr>
              <a:buSzPts val="1850"/>
              <a:buFont typeface="Arial"/>
              <a:buChar char="-"/>
            </a:pPr>
            <a:r>
              <a:rPr lang="ca" sz="1850">
                <a:solidFill>
                  <a:srgbClr val="000000"/>
                </a:solidFill>
                <a:latin typeface="Arial"/>
                <a:ea typeface="Arial"/>
                <a:cs typeface="Arial"/>
                <a:sym typeface="Arial"/>
              </a:rPr>
              <a:t>CONTROL DE QUALITAT.</a:t>
            </a:r>
            <a:endParaRPr sz="1850">
              <a:solidFill>
                <a:srgbClr val="000000"/>
              </a:solidFill>
              <a:latin typeface="Arial"/>
              <a:ea typeface="Arial"/>
              <a:cs typeface="Arial"/>
              <a:sym typeface="Arial"/>
            </a:endParaRPr>
          </a:p>
          <a:p>
            <a:pPr indent="-346075" lvl="0" marL="457200" rtl="0" algn="l">
              <a:lnSpc>
                <a:spcPct val="95000"/>
              </a:lnSpc>
              <a:spcBef>
                <a:spcPts val="0"/>
              </a:spcBef>
              <a:spcAft>
                <a:spcPts val="0"/>
              </a:spcAft>
              <a:buClr>
                <a:srgbClr val="000000"/>
              </a:buClr>
              <a:buSzPts val="1850"/>
              <a:buFont typeface="Arial"/>
              <a:buChar char="-"/>
            </a:pPr>
            <a:r>
              <a:rPr lang="ca" sz="1850">
                <a:solidFill>
                  <a:srgbClr val="000000"/>
                </a:solidFill>
                <a:latin typeface="Arial"/>
                <a:ea typeface="Arial"/>
                <a:cs typeface="Arial"/>
                <a:sym typeface="Arial"/>
              </a:rPr>
              <a:t>A DEPARTAMENTS D'R+D D'UNIVERSITATS I EMPRESES.</a:t>
            </a:r>
            <a:endParaRPr sz="1850">
              <a:solidFill>
                <a:srgbClr val="000000"/>
              </a:solidFill>
              <a:latin typeface="Arial"/>
              <a:ea typeface="Arial"/>
              <a:cs typeface="Arial"/>
              <a:sym typeface="Arial"/>
            </a:endParaRPr>
          </a:p>
          <a:p>
            <a:pPr indent="-346075" lvl="0" marL="457200" rtl="0" algn="l">
              <a:lnSpc>
                <a:spcPct val="95000"/>
              </a:lnSpc>
              <a:spcBef>
                <a:spcPts val="0"/>
              </a:spcBef>
              <a:spcAft>
                <a:spcPts val="0"/>
              </a:spcAft>
              <a:buClr>
                <a:srgbClr val="000000"/>
              </a:buClr>
              <a:buSzPts val="1850"/>
              <a:buFont typeface="Arial"/>
              <a:buChar char="-"/>
            </a:pPr>
            <a:r>
              <a:rPr lang="ca" sz="1850">
                <a:solidFill>
                  <a:srgbClr val="000000"/>
                </a:solidFill>
                <a:latin typeface="Arial"/>
                <a:ea typeface="Arial"/>
                <a:cs typeface="Arial"/>
                <a:sym typeface="Arial"/>
              </a:rPr>
              <a:t>DOCÈNCIA.</a:t>
            </a:r>
            <a:endParaRPr sz="1850">
              <a:solidFill>
                <a:srgbClr val="000000"/>
              </a:solidFill>
              <a:latin typeface="Arial"/>
              <a:ea typeface="Arial"/>
              <a:cs typeface="Arial"/>
              <a:sym typeface="Arial"/>
            </a:endParaRPr>
          </a:p>
          <a:p>
            <a:pPr indent="0" lvl="0" marL="457200" rtl="0" algn="l">
              <a:lnSpc>
                <a:spcPct val="95000"/>
              </a:lnSpc>
              <a:spcBef>
                <a:spcPts val="1200"/>
              </a:spcBef>
              <a:spcAft>
                <a:spcPts val="1200"/>
              </a:spcAft>
              <a:buNone/>
            </a:pPr>
            <a:r>
              <a:t/>
            </a:r>
            <a:endParaRPr sz="1850">
              <a:solidFill>
                <a:schemeClr val="dk1"/>
              </a:solidFill>
              <a:latin typeface="Oswald Medium"/>
              <a:ea typeface="Oswald Medium"/>
              <a:cs typeface="Oswald Medium"/>
              <a:sym typeface="Oswald Medium"/>
            </a:endParaRPr>
          </a:p>
        </p:txBody>
      </p:sp>
      <p:pic>
        <p:nvPicPr>
          <p:cNvPr id="315" name="Google Shape;315;p48"/>
          <p:cNvPicPr preferRelativeResize="0"/>
          <p:nvPr/>
        </p:nvPicPr>
        <p:blipFill>
          <a:blip r:embed="rId3">
            <a:alphaModFix/>
          </a:blip>
          <a:stretch>
            <a:fillRect/>
          </a:stretch>
        </p:blipFill>
        <p:spPr>
          <a:xfrm>
            <a:off x="3999688" y="3576125"/>
            <a:ext cx="1144625" cy="11446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19" name="Shape 319"/>
        <p:cNvGrpSpPr/>
        <p:nvPr/>
      </p:nvGrpSpPr>
      <p:grpSpPr>
        <a:xfrm>
          <a:off x="0" y="0"/>
          <a:ext cx="0" cy="0"/>
          <a:chOff x="0" y="0"/>
          <a:chExt cx="0" cy="0"/>
        </a:xfrm>
      </p:grpSpPr>
      <p:sp>
        <p:nvSpPr>
          <p:cNvPr id="320" name="Google Shape;320;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ca" sz="3400">
                <a:solidFill>
                  <a:srgbClr val="0000FF"/>
                </a:solidFill>
                <a:latin typeface="Arial"/>
                <a:ea typeface="Arial"/>
                <a:cs typeface="Arial"/>
                <a:sym typeface="Arial"/>
              </a:rPr>
              <a:t>Grau en Bioquímica</a:t>
            </a:r>
            <a:endParaRPr b="1" sz="3400">
              <a:solidFill>
                <a:srgbClr val="0000FF"/>
              </a:solidFill>
              <a:latin typeface="Arial"/>
              <a:ea typeface="Arial"/>
              <a:cs typeface="Arial"/>
              <a:sym typeface="Arial"/>
            </a:endParaRPr>
          </a:p>
        </p:txBody>
      </p:sp>
      <p:sp>
        <p:nvSpPr>
          <p:cNvPr id="321" name="Google Shape;321;p4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47500" lnSpcReduction="10000"/>
          </a:bodyPr>
          <a:lstStyle/>
          <a:p>
            <a:pPr indent="0" lvl="0" marL="0" rtl="0" algn="l">
              <a:spcBef>
                <a:spcPts val="0"/>
              </a:spcBef>
              <a:spcAft>
                <a:spcPts val="0"/>
              </a:spcAft>
              <a:buNone/>
            </a:pPr>
            <a:r>
              <a:rPr lang="ca" sz="3750">
                <a:solidFill>
                  <a:srgbClr val="000000"/>
                </a:solidFill>
                <a:latin typeface="Arial"/>
                <a:ea typeface="Arial"/>
                <a:cs typeface="Arial"/>
                <a:sym typeface="Arial"/>
              </a:rPr>
              <a:t>LA SORTIDA MÉS FREQÜENT ÉS:</a:t>
            </a:r>
            <a:endParaRPr sz="3750">
              <a:solidFill>
                <a:srgbClr val="000000"/>
              </a:solidFill>
              <a:latin typeface="Arial"/>
              <a:ea typeface="Arial"/>
              <a:cs typeface="Arial"/>
              <a:sym typeface="Arial"/>
            </a:endParaRPr>
          </a:p>
          <a:p>
            <a:pPr indent="-341709" lvl="0" marL="457200" rtl="0" algn="l">
              <a:spcBef>
                <a:spcPts val="1200"/>
              </a:spcBef>
              <a:spcAft>
                <a:spcPts val="0"/>
              </a:spcAft>
              <a:buClr>
                <a:srgbClr val="000000"/>
              </a:buClr>
              <a:buSzPct val="100000"/>
              <a:buFont typeface="Arial"/>
              <a:buChar char="-"/>
            </a:pPr>
            <a:r>
              <a:rPr lang="ca" sz="3750">
                <a:solidFill>
                  <a:srgbClr val="000000"/>
                </a:solidFill>
                <a:latin typeface="Arial"/>
                <a:ea typeface="Arial"/>
                <a:cs typeface="Arial"/>
                <a:sym typeface="Arial"/>
              </a:rPr>
              <a:t>RECERCA APLICADA A LA INDÚSTRIA QUÍMICA, FARMACÈUTICA, ALIMENTÀRIA I BIOTECNOLÒGICA.</a:t>
            </a:r>
            <a:endParaRPr sz="3750">
              <a:solidFill>
                <a:srgbClr val="000000"/>
              </a:solidFill>
              <a:latin typeface="Arial"/>
              <a:ea typeface="Arial"/>
              <a:cs typeface="Arial"/>
              <a:sym typeface="Arial"/>
            </a:endParaRPr>
          </a:p>
          <a:p>
            <a:pPr indent="-341709" lvl="0" marL="457200" rtl="0" algn="l">
              <a:spcBef>
                <a:spcPts val="0"/>
              </a:spcBef>
              <a:spcAft>
                <a:spcPts val="0"/>
              </a:spcAft>
              <a:buClr>
                <a:srgbClr val="000000"/>
              </a:buClr>
              <a:buSzPct val="100000"/>
              <a:buFont typeface="Arial"/>
              <a:buChar char="-"/>
            </a:pPr>
            <a:r>
              <a:rPr lang="ca" sz="3750">
                <a:solidFill>
                  <a:srgbClr val="000000"/>
                </a:solidFill>
                <a:latin typeface="Arial"/>
                <a:ea typeface="Arial"/>
                <a:cs typeface="Arial"/>
                <a:sym typeface="Arial"/>
              </a:rPr>
              <a:t>LABORATORIS HOSPITALARIS.</a:t>
            </a:r>
            <a:endParaRPr sz="3750">
              <a:solidFill>
                <a:srgbClr val="000000"/>
              </a:solidFill>
              <a:latin typeface="Arial"/>
              <a:ea typeface="Arial"/>
              <a:cs typeface="Arial"/>
              <a:sym typeface="Arial"/>
            </a:endParaRPr>
          </a:p>
          <a:p>
            <a:pPr indent="-341709" lvl="0" marL="457200" rtl="0" algn="l">
              <a:spcBef>
                <a:spcPts val="0"/>
              </a:spcBef>
              <a:spcAft>
                <a:spcPts val="0"/>
              </a:spcAft>
              <a:buClr>
                <a:srgbClr val="000000"/>
              </a:buClr>
              <a:buSzPct val="100000"/>
              <a:buFont typeface="Arial"/>
              <a:buChar char="-"/>
            </a:pPr>
            <a:r>
              <a:rPr lang="ca" sz="3750">
                <a:solidFill>
                  <a:srgbClr val="000000"/>
                </a:solidFill>
                <a:latin typeface="Arial"/>
                <a:ea typeface="Arial"/>
                <a:cs typeface="Arial"/>
                <a:sym typeface="Arial"/>
              </a:rPr>
              <a:t>LABORATORIS D'ANÀLISI I DE DIAGNÒSTIC.</a:t>
            </a:r>
            <a:endParaRPr sz="3750">
              <a:solidFill>
                <a:srgbClr val="000000"/>
              </a:solidFill>
              <a:latin typeface="Arial"/>
              <a:ea typeface="Arial"/>
              <a:cs typeface="Arial"/>
              <a:sym typeface="Arial"/>
            </a:endParaRPr>
          </a:p>
          <a:p>
            <a:pPr indent="-341709" lvl="0" marL="457200" rtl="0" algn="l">
              <a:spcBef>
                <a:spcPts val="0"/>
              </a:spcBef>
              <a:spcAft>
                <a:spcPts val="0"/>
              </a:spcAft>
              <a:buClr>
                <a:srgbClr val="000000"/>
              </a:buClr>
              <a:buSzPct val="100000"/>
              <a:buFont typeface="Arial"/>
              <a:buChar char="-"/>
            </a:pPr>
            <a:r>
              <a:rPr lang="ca" sz="3750">
                <a:solidFill>
                  <a:srgbClr val="000000"/>
                </a:solidFill>
                <a:latin typeface="Arial"/>
                <a:ea typeface="Arial"/>
                <a:cs typeface="Arial"/>
                <a:sym typeface="Arial"/>
              </a:rPr>
              <a:t>EMPRESES DE SERVEIS, MATERIALS I EQUIPAMENTS CIENTÍFICS.</a:t>
            </a:r>
            <a:endParaRPr sz="3750">
              <a:solidFill>
                <a:srgbClr val="000000"/>
              </a:solidFill>
              <a:latin typeface="Arial"/>
              <a:ea typeface="Arial"/>
              <a:cs typeface="Arial"/>
              <a:sym typeface="Arial"/>
            </a:endParaRPr>
          </a:p>
          <a:p>
            <a:pPr indent="-341709" lvl="0" marL="457200" rtl="0" algn="l">
              <a:spcBef>
                <a:spcPts val="0"/>
              </a:spcBef>
              <a:spcAft>
                <a:spcPts val="0"/>
              </a:spcAft>
              <a:buClr>
                <a:srgbClr val="000000"/>
              </a:buClr>
              <a:buSzPct val="100000"/>
              <a:buFont typeface="Arial"/>
              <a:buChar char="-"/>
            </a:pPr>
            <a:r>
              <a:rPr lang="ca" sz="3750">
                <a:solidFill>
                  <a:srgbClr val="000000"/>
                </a:solidFill>
                <a:latin typeface="Arial"/>
                <a:ea typeface="Arial"/>
                <a:cs typeface="Arial"/>
                <a:sym typeface="Arial"/>
              </a:rPr>
              <a:t>EMPRESES DE COMUNICACIÓ I DIVULGACIÓ CIENTÍFICA.</a:t>
            </a:r>
            <a:endParaRPr sz="3750">
              <a:solidFill>
                <a:srgbClr val="000000"/>
              </a:solidFill>
              <a:latin typeface="Arial"/>
              <a:ea typeface="Arial"/>
              <a:cs typeface="Arial"/>
              <a:sym typeface="Arial"/>
            </a:endParaRPr>
          </a:p>
          <a:p>
            <a:pPr indent="-341709" lvl="0" marL="457200" rtl="0" algn="l">
              <a:spcBef>
                <a:spcPts val="0"/>
              </a:spcBef>
              <a:spcAft>
                <a:spcPts val="0"/>
              </a:spcAft>
              <a:buClr>
                <a:srgbClr val="000000"/>
              </a:buClr>
              <a:buSzPct val="100000"/>
              <a:buFont typeface="Arial"/>
              <a:buChar char="-"/>
            </a:pPr>
            <a:r>
              <a:rPr lang="ca" sz="3750">
                <a:solidFill>
                  <a:srgbClr val="000000"/>
                </a:solidFill>
                <a:latin typeface="Arial"/>
                <a:ea typeface="Arial"/>
                <a:cs typeface="Arial"/>
                <a:sym typeface="Arial"/>
              </a:rPr>
              <a:t>EDUCACIÓ SECUNDÀRIA I UNIVERSITÀRIA.</a:t>
            </a:r>
            <a:endParaRPr sz="3750">
              <a:solidFill>
                <a:srgbClr val="000000"/>
              </a:solidFill>
              <a:latin typeface="Arial"/>
              <a:ea typeface="Arial"/>
              <a:cs typeface="Arial"/>
              <a:sym typeface="Arial"/>
            </a:endParaRPr>
          </a:p>
          <a:p>
            <a:pPr indent="0" lvl="0" marL="0" rtl="0" algn="ctr">
              <a:spcBef>
                <a:spcPts val="1200"/>
              </a:spcBef>
              <a:spcAft>
                <a:spcPts val="0"/>
              </a:spcAft>
              <a:buNone/>
            </a:pPr>
            <a:r>
              <a:t/>
            </a:r>
            <a:endParaRPr>
              <a:solidFill>
                <a:schemeClr val="dk1"/>
              </a:solidFill>
              <a:latin typeface="Oswald Medium"/>
              <a:ea typeface="Oswald Medium"/>
              <a:cs typeface="Oswald Medium"/>
              <a:sym typeface="Oswald Medium"/>
            </a:endParaRPr>
          </a:p>
          <a:p>
            <a:pPr indent="0" lvl="0" marL="0" rtl="0" algn="ctr">
              <a:spcBef>
                <a:spcPts val="1200"/>
              </a:spcBef>
              <a:spcAft>
                <a:spcPts val="1200"/>
              </a:spcAft>
              <a:buNone/>
            </a:pPr>
            <a:r>
              <a:t/>
            </a:r>
            <a:endParaRPr>
              <a:solidFill>
                <a:schemeClr val="dk1"/>
              </a:solidFill>
              <a:latin typeface="Oswald Medium"/>
              <a:ea typeface="Oswald Medium"/>
              <a:cs typeface="Oswald Medium"/>
              <a:sym typeface="Oswald Medium"/>
            </a:endParaRPr>
          </a:p>
        </p:txBody>
      </p:sp>
      <p:pic>
        <p:nvPicPr>
          <p:cNvPr id="322" name="Google Shape;322;p49"/>
          <p:cNvPicPr preferRelativeResize="0"/>
          <p:nvPr/>
        </p:nvPicPr>
        <p:blipFill>
          <a:blip r:embed="rId3">
            <a:alphaModFix/>
          </a:blip>
          <a:stretch>
            <a:fillRect/>
          </a:stretch>
        </p:blipFill>
        <p:spPr>
          <a:xfrm>
            <a:off x="4057650" y="3848924"/>
            <a:ext cx="931525" cy="9315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26" name="Shape 326"/>
        <p:cNvGrpSpPr/>
        <p:nvPr/>
      </p:nvGrpSpPr>
      <p:grpSpPr>
        <a:xfrm>
          <a:off x="0" y="0"/>
          <a:ext cx="0" cy="0"/>
          <a:chOff x="0" y="0"/>
          <a:chExt cx="0" cy="0"/>
        </a:xfrm>
      </p:grpSpPr>
      <p:sp>
        <p:nvSpPr>
          <p:cNvPr id="327" name="Google Shape;327;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ca" sz="3400">
                <a:solidFill>
                  <a:srgbClr val="0000FF"/>
                </a:solidFill>
                <a:latin typeface="Arial"/>
                <a:ea typeface="Arial"/>
                <a:cs typeface="Arial"/>
                <a:sym typeface="Arial"/>
              </a:rPr>
              <a:t>Grau en Microbiologia</a:t>
            </a:r>
            <a:endParaRPr b="1" sz="3400">
              <a:solidFill>
                <a:srgbClr val="0000FF"/>
              </a:solidFill>
              <a:latin typeface="Arial"/>
              <a:ea typeface="Arial"/>
              <a:cs typeface="Arial"/>
              <a:sym typeface="Arial"/>
            </a:endParaRPr>
          </a:p>
        </p:txBody>
      </p:sp>
      <p:sp>
        <p:nvSpPr>
          <p:cNvPr id="328" name="Google Shape;328;p5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ca">
                <a:solidFill>
                  <a:srgbClr val="000000"/>
                </a:solidFill>
                <a:latin typeface="Arial"/>
                <a:ea typeface="Arial"/>
                <a:cs typeface="Arial"/>
                <a:sym typeface="Arial"/>
              </a:rPr>
              <a:t>LA SORTIDA MÉS FREQÜENT ÉS:</a:t>
            </a:r>
            <a:endParaRPr>
              <a:solidFill>
                <a:srgbClr val="000000"/>
              </a:solidFill>
              <a:latin typeface="Arial"/>
              <a:ea typeface="Arial"/>
              <a:cs typeface="Arial"/>
              <a:sym typeface="Arial"/>
            </a:endParaRPr>
          </a:p>
          <a:p>
            <a:pPr indent="-342900" lvl="0" marL="457200" rtl="0" algn="l">
              <a:spcBef>
                <a:spcPts val="1200"/>
              </a:spcBef>
              <a:spcAft>
                <a:spcPts val="0"/>
              </a:spcAft>
              <a:buClr>
                <a:srgbClr val="000000"/>
              </a:buClr>
              <a:buSzPts val="1800"/>
              <a:buFont typeface="Arial"/>
              <a:buChar char="-"/>
            </a:pPr>
            <a:r>
              <a:rPr lang="ca">
                <a:solidFill>
                  <a:srgbClr val="000000"/>
                </a:solidFill>
                <a:latin typeface="Arial"/>
                <a:ea typeface="Arial"/>
                <a:cs typeface="Arial"/>
                <a:sym typeface="Arial"/>
              </a:rPr>
              <a:t>LABORATORIS DE DE DIAGNÒSTIC MICROBIOLÒGIC.</a:t>
            </a:r>
            <a:endParaRPr>
              <a:solidFill>
                <a:srgbClr val="000000"/>
              </a:solidFill>
              <a:latin typeface="Arial"/>
              <a:ea typeface="Arial"/>
              <a:cs typeface="Arial"/>
              <a:sym typeface="Arial"/>
            </a:endParaRPr>
          </a:p>
          <a:p>
            <a:pPr indent="-342900" lvl="0" marL="457200" rtl="0" algn="l">
              <a:spcBef>
                <a:spcPts val="0"/>
              </a:spcBef>
              <a:spcAft>
                <a:spcPts val="0"/>
              </a:spcAft>
              <a:buClr>
                <a:srgbClr val="000000"/>
              </a:buClr>
              <a:buSzPts val="1800"/>
              <a:buFont typeface="Arial"/>
              <a:buChar char="-"/>
            </a:pPr>
            <a:r>
              <a:rPr lang="ca">
                <a:solidFill>
                  <a:srgbClr val="000000"/>
                </a:solidFill>
                <a:latin typeface="Arial"/>
                <a:ea typeface="Arial"/>
                <a:cs typeface="Arial"/>
                <a:sym typeface="Arial"/>
              </a:rPr>
              <a:t>CONTROL DE QUALITAT MICROBIOLÒGICA A LA INDÚSTRIA QUÍMICA, ALIMENTÀRIA, COSMÈTICA I FARMACOLÒGICA.</a:t>
            </a:r>
            <a:endParaRPr>
              <a:solidFill>
                <a:srgbClr val="000000"/>
              </a:solidFill>
              <a:latin typeface="Arial"/>
              <a:ea typeface="Arial"/>
              <a:cs typeface="Arial"/>
              <a:sym typeface="Arial"/>
            </a:endParaRPr>
          </a:p>
          <a:p>
            <a:pPr indent="0" lvl="0" marL="0" rtl="0" algn="l">
              <a:spcBef>
                <a:spcPts val="1200"/>
              </a:spcBef>
              <a:spcAft>
                <a:spcPts val="1200"/>
              </a:spcAft>
              <a:buNone/>
            </a:pPr>
            <a:r>
              <a:rPr lang="ca">
                <a:solidFill>
                  <a:srgbClr val="000000"/>
                </a:solidFill>
                <a:latin typeface="Arial"/>
                <a:ea typeface="Arial"/>
                <a:cs typeface="Arial"/>
                <a:sym typeface="Arial"/>
              </a:rPr>
              <a:t>TAMBÉ TENIU LA POSSIBILITAT DE DEDICAR-VOS A LA RECERCA I/O LA DOCÈNCIA DE MANERA COMPLEMENTÀRIA.</a:t>
            </a:r>
            <a:endParaRPr>
              <a:solidFill>
                <a:srgbClr val="000000"/>
              </a:solidFill>
              <a:latin typeface="Arial"/>
              <a:ea typeface="Arial"/>
              <a:cs typeface="Arial"/>
              <a:sym typeface="Arial"/>
            </a:endParaRPr>
          </a:p>
        </p:txBody>
      </p:sp>
      <p:pic>
        <p:nvPicPr>
          <p:cNvPr id="329" name="Google Shape;329;p50"/>
          <p:cNvPicPr preferRelativeResize="0"/>
          <p:nvPr/>
        </p:nvPicPr>
        <p:blipFill>
          <a:blip r:embed="rId3">
            <a:alphaModFix/>
          </a:blip>
          <a:stretch>
            <a:fillRect/>
          </a:stretch>
        </p:blipFill>
        <p:spPr>
          <a:xfrm flipH="1" rot="10800000">
            <a:off x="3968175" y="3508174"/>
            <a:ext cx="1207651" cy="12076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5" name="Shape 85"/>
        <p:cNvGrpSpPr/>
        <p:nvPr/>
      </p:nvGrpSpPr>
      <p:grpSpPr>
        <a:xfrm>
          <a:off x="0" y="0"/>
          <a:ext cx="0" cy="0"/>
          <a:chOff x="0" y="0"/>
          <a:chExt cx="0" cy="0"/>
        </a:xfrm>
      </p:grpSpPr>
      <p:sp>
        <p:nvSpPr>
          <p:cNvPr id="86" name="Google Shape;86;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ca" sz="3700">
                <a:solidFill>
                  <a:srgbClr val="0000FF"/>
                </a:solidFill>
                <a:latin typeface="Arial"/>
                <a:ea typeface="Arial"/>
                <a:cs typeface="Arial"/>
                <a:sym typeface="Arial"/>
              </a:rPr>
              <a:t>Cures auxiliars d’infermeria</a:t>
            </a:r>
            <a:endParaRPr b="1" sz="3700">
              <a:solidFill>
                <a:srgbClr val="0000FF"/>
              </a:solidFill>
              <a:latin typeface="Arial"/>
              <a:ea typeface="Arial"/>
              <a:cs typeface="Arial"/>
              <a:sym typeface="Arial"/>
            </a:endParaRPr>
          </a:p>
        </p:txBody>
      </p:sp>
      <p:sp>
        <p:nvSpPr>
          <p:cNvPr id="87" name="Google Shape;87;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solidFill>
                <a:srgbClr val="000000"/>
              </a:solidFill>
              <a:latin typeface="Oswald Medium"/>
              <a:ea typeface="Oswald Medium"/>
              <a:cs typeface="Oswald Medium"/>
              <a:sym typeface="Oswald Medium"/>
            </a:endParaRPr>
          </a:p>
          <a:p>
            <a:pPr indent="0" lvl="0" marL="0" rtl="0" algn="ctr">
              <a:spcBef>
                <a:spcPts val="1200"/>
              </a:spcBef>
              <a:spcAft>
                <a:spcPts val="0"/>
              </a:spcAft>
              <a:buNone/>
            </a:pPr>
            <a:r>
              <a:rPr lang="ca">
                <a:solidFill>
                  <a:srgbClr val="000000"/>
                </a:solidFill>
                <a:latin typeface="Arial"/>
                <a:ea typeface="Arial"/>
                <a:cs typeface="Arial"/>
                <a:sym typeface="Arial"/>
              </a:rPr>
              <a:t>AQUESTS ESTUDIS POSTOBLIGATORIS CAPACITEN PER FER CURES AUXILIARS D'INFERMERIA, CONTROLAR LES CONDICIONS SANITÀRIES DE L'ENTORN I DEL MATERIAL O L'INSTRUMENTAL SANITARI I PORTAR A TERME TASQUES RELACIONADES AMB L'INSTRUMENTAL D'EQUIPS DE SALUT BUCODENTAL.</a:t>
            </a:r>
            <a:endParaRPr>
              <a:solidFill>
                <a:srgbClr val="000000"/>
              </a:solidFill>
              <a:latin typeface="Arial"/>
              <a:ea typeface="Arial"/>
              <a:cs typeface="Arial"/>
              <a:sym typeface="Arial"/>
            </a:endParaRPr>
          </a:p>
          <a:p>
            <a:pPr indent="0" lvl="0" marL="0" rtl="0" algn="ctr">
              <a:spcBef>
                <a:spcPts val="1200"/>
              </a:spcBef>
              <a:spcAft>
                <a:spcPts val="1200"/>
              </a:spcAft>
              <a:buNone/>
            </a:pPr>
            <a:r>
              <a:t/>
            </a:r>
            <a:endParaRPr>
              <a:solidFill>
                <a:schemeClr val="dk1"/>
              </a:solidFill>
              <a:latin typeface="Oswald Medium"/>
              <a:ea typeface="Oswald Medium"/>
              <a:cs typeface="Oswald Medium"/>
              <a:sym typeface="Oswald Medium"/>
            </a:endParaRPr>
          </a:p>
        </p:txBody>
      </p:sp>
      <p:pic>
        <p:nvPicPr>
          <p:cNvPr id="88" name="Google Shape;88;p16"/>
          <p:cNvPicPr preferRelativeResize="0"/>
          <p:nvPr/>
        </p:nvPicPr>
        <p:blipFill>
          <a:blip r:embed="rId3">
            <a:alphaModFix/>
          </a:blip>
          <a:stretch>
            <a:fillRect/>
          </a:stretch>
        </p:blipFill>
        <p:spPr>
          <a:xfrm>
            <a:off x="3808925" y="3171000"/>
            <a:ext cx="1648100" cy="1648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2" name="Shape 92"/>
        <p:cNvGrpSpPr/>
        <p:nvPr/>
      </p:nvGrpSpPr>
      <p:grpSpPr>
        <a:xfrm>
          <a:off x="0" y="0"/>
          <a:ext cx="0" cy="0"/>
          <a:chOff x="0" y="0"/>
          <a:chExt cx="0" cy="0"/>
        </a:xfrm>
      </p:grpSpPr>
      <p:sp>
        <p:nvSpPr>
          <p:cNvPr id="93" name="Google Shape;93;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ca" sz="3700">
                <a:solidFill>
                  <a:srgbClr val="0000FF"/>
                </a:solidFill>
                <a:latin typeface="Arial"/>
                <a:ea typeface="Arial"/>
                <a:cs typeface="Arial"/>
                <a:sym typeface="Arial"/>
              </a:rPr>
              <a:t>Emergències sanitàries</a:t>
            </a:r>
            <a:endParaRPr b="1" sz="3700">
              <a:solidFill>
                <a:srgbClr val="0000FF"/>
              </a:solidFill>
              <a:latin typeface="Arial"/>
              <a:ea typeface="Arial"/>
              <a:cs typeface="Arial"/>
              <a:sym typeface="Arial"/>
            </a:endParaRPr>
          </a:p>
        </p:txBody>
      </p:sp>
      <p:sp>
        <p:nvSpPr>
          <p:cNvPr id="94" name="Google Shape;94;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solidFill>
                <a:schemeClr val="lt1"/>
              </a:solidFill>
              <a:latin typeface="Arial"/>
              <a:ea typeface="Arial"/>
              <a:cs typeface="Arial"/>
              <a:sym typeface="Arial"/>
            </a:endParaRPr>
          </a:p>
          <a:p>
            <a:pPr indent="0" lvl="0" marL="0" rtl="0" algn="ctr">
              <a:spcBef>
                <a:spcPts val="1200"/>
              </a:spcBef>
              <a:spcAft>
                <a:spcPts val="0"/>
              </a:spcAft>
              <a:buNone/>
            </a:pPr>
            <a:r>
              <a:rPr lang="ca">
                <a:solidFill>
                  <a:schemeClr val="lt1"/>
                </a:solidFill>
                <a:latin typeface="Arial"/>
                <a:ea typeface="Arial"/>
                <a:cs typeface="Arial"/>
                <a:sym typeface="Arial"/>
              </a:rPr>
              <a:t>AQUESTS ESTUDIS POSTOBLIGATORIS CAPACITEN PER TRASLLADAR PACIENTS, PRESTAR ATENCIÓ BÀSICA SANITÀRIA I PSICOLÒGICA EN L’ENTORN PREHOSPITALARI, PORTAR A TERME TELEASSISTÈNCIA SANITÀRIA I COL·LABORAR EN L’ORGANITZACIÓ I EL DESENVOLUPAMENT DE PLANS D’EMERGÈNCIA, DISPOSITIUS DE RISCOS PREVISIBLES I DE LA LOGÍSTICA SANITÀRIA DAVANT D’UNA EMERGÈNCIA INDIVIDUAL O COL·LECTIVA.</a:t>
            </a:r>
            <a:endParaRPr>
              <a:solidFill>
                <a:schemeClr val="lt1"/>
              </a:solidFill>
              <a:latin typeface="Arial"/>
              <a:ea typeface="Arial"/>
              <a:cs typeface="Arial"/>
              <a:sym typeface="Arial"/>
            </a:endParaRPr>
          </a:p>
          <a:p>
            <a:pPr indent="0" lvl="0" marL="0" rtl="0" algn="ctr">
              <a:spcBef>
                <a:spcPts val="1200"/>
              </a:spcBef>
              <a:spcAft>
                <a:spcPts val="1200"/>
              </a:spcAft>
              <a:buNone/>
            </a:pPr>
            <a:r>
              <a:t/>
            </a:r>
            <a:endParaRPr>
              <a:solidFill>
                <a:schemeClr val="dk1"/>
              </a:solidFill>
              <a:latin typeface="Oswald Medium"/>
              <a:ea typeface="Oswald Medium"/>
              <a:cs typeface="Oswald Medium"/>
              <a:sym typeface="Oswald Medium"/>
            </a:endParaRPr>
          </a:p>
        </p:txBody>
      </p:sp>
      <p:pic>
        <p:nvPicPr>
          <p:cNvPr id="95" name="Google Shape;95;p17"/>
          <p:cNvPicPr preferRelativeResize="0"/>
          <p:nvPr/>
        </p:nvPicPr>
        <p:blipFill>
          <a:blip r:embed="rId3">
            <a:alphaModFix/>
          </a:blip>
          <a:stretch>
            <a:fillRect/>
          </a:stretch>
        </p:blipFill>
        <p:spPr>
          <a:xfrm>
            <a:off x="5562863" y="3392525"/>
            <a:ext cx="1750975" cy="1750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9" name="Shape 99"/>
        <p:cNvGrpSpPr/>
        <p:nvPr/>
      </p:nvGrpSpPr>
      <p:grpSpPr>
        <a:xfrm>
          <a:off x="0" y="0"/>
          <a:ext cx="0" cy="0"/>
          <a:chOff x="0" y="0"/>
          <a:chExt cx="0" cy="0"/>
        </a:xfrm>
      </p:grpSpPr>
      <p:sp>
        <p:nvSpPr>
          <p:cNvPr id="100" name="Google Shape;10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ca" sz="3700">
                <a:solidFill>
                  <a:srgbClr val="0000FF"/>
                </a:solidFill>
                <a:latin typeface="Arial"/>
                <a:ea typeface="Arial"/>
                <a:cs typeface="Arial"/>
                <a:sym typeface="Arial"/>
              </a:rPr>
              <a:t>Farmàcia i parafarmàcia</a:t>
            </a:r>
            <a:endParaRPr b="1" sz="3700">
              <a:solidFill>
                <a:srgbClr val="0000FF"/>
              </a:solidFill>
              <a:latin typeface="Arial"/>
              <a:ea typeface="Arial"/>
              <a:cs typeface="Arial"/>
              <a:sym typeface="Arial"/>
            </a:endParaRPr>
          </a:p>
        </p:txBody>
      </p:sp>
      <p:sp>
        <p:nvSpPr>
          <p:cNvPr id="101" name="Google Shape;101;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solidFill>
                <a:schemeClr val="lt1"/>
              </a:solidFill>
              <a:latin typeface="Arial"/>
              <a:ea typeface="Arial"/>
              <a:cs typeface="Arial"/>
              <a:sym typeface="Arial"/>
            </a:endParaRPr>
          </a:p>
          <a:p>
            <a:pPr indent="0" lvl="0" marL="0" rtl="0" algn="ctr">
              <a:spcBef>
                <a:spcPts val="1200"/>
              </a:spcBef>
              <a:spcAft>
                <a:spcPts val="0"/>
              </a:spcAft>
              <a:buNone/>
            </a:pPr>
            <a:r>
              <a:rPr lang="ca">
                <a:solidFill>
                  <a:schemeClr val="lt1"/>
                </a:solidFill>
                <a:latin typeface="Arial"/>
                <a:ea typeface="Arial"/>
                <a:cs typeface="Arial"/>
                <a:sym typeface="Arial"/>
              </a:rPr>
              <a:t>AQUESTS ESTUDIS POSTOBLIGATORIS CAPACITEN PER AJUDAR A ELABORAR I DISTRIBUIR PRODUCTES FARMACÈUTICS I AFINS; VENDRE PRODUCTES PARAFARMACÈUTICS I PORTAR A TERME TASQUES ADMINISTRATIVES I DE CONTROL DE MAGATZEM.</a:t>
            </a:r>
            <a:endParaRPr>
              <a:solidFill>
                <a:schemeClr val="lt1"/>
              </a:solidFill>
              <a:latin typeface="Arial"/>
              <a:ea typeface="Arial"/>
              <a:cs typeface="Arial"/>
              <a:sym typeface="Arial"/>
            </a:endParaRPr>
          </a:p>
          <a:p>
            <a:pPr indent="0" lvl="0" marL="0" rtl="0" algn="ctr">
              <a:spcBef>
                <a:spcPts val="1200"/>
              </a:spcBef>
              <a:spcAft>
                <a:spcPts val="1200"/>
              </a:spcAft>
              <a:buNone/>
            </a:pPr>
            <a:r>
              <a:t/>
            </a:r>
            <a:endParaRPr>
              <a:solidFill>
                <a:schemeClr val="dk1"/>
              </a:solidFill>
              <a:latin typeface="Oswald Medium"/>
              <a:ea typeface="Oswald Medium"/>
              <a:cs typeface="Oswald Medium"/>
              <a:sym typeface="Oswald Medium"/>
            </a:endParaRPr>
          </a:p>
        </p:txBody>
      </p:sp>
      <p:pic>
        <p:nvPicPr>
          <p:cNvPr id="102" name="Google Shape;102;p18"/>
          <p:cNvPicPr preferRelativeResize="0"/>
          <p:nvPr/>
        </p:nvPicPr>
        <p:blipFill>
          <a:blip r:embed="rId3">
            <a:alphaModFix/>
          </a:blip>
          <a:stretch>
            <a:fillRect/>
          </a:stretch>
        </p:blipFill>
        <p:spPr>
          <a:xfrm>
            <a:off x="3556098" y="3050450"/>
            <a:ext cx="1724550" cy="1724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6" name="Shape 106"/>
        <p:cNvGrpSpPr/>
        <p:nvPr/>
      </p:nvGrpSpPr>
      <p:grpSpPr>
        <a:xfrm>
          <a:off x="0" y="0"/>
          <a:ext cx="0" cy="0"/>
          <a:chOff x="0" y="0"/>
          <a:chExt cx="0" cy="0"/>
        </a:xfrm>
      </p:grpSpPr>
      <p:sp>
        <p:nvSpPr>
          <p:cNvPr id="107" name="Google Shape;107;p19"/>
          <p:cNvSpPr txBox="1"/>
          <p:nvPr>
            <p:ph type="ctrTitle"/>
          </p:nvPr>
        </p:nvSpPr>
        <p:spPr>
          <a:xfrm>
            <a:off x="671258" y="711575"/>
            <a:ext cx="7801500" cy="173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ca" sz="4020">
                <a:solidFill>
                  <a:schemeClr val="lt1"/>
                </a:solidFill>
                <a:latin typeface="Arial"/>
                <a:ea typeface="Arial"/>
                <a:cs typeface="Arial"/>
                <a:sym typeface="Arial"/>
              </a:rPr>
              <a:t>CICLES FORMATIUS DE LA FAMÍLIA PROFESSIONAL SANITÀRIA</a:t>
            </a:r>
            <a:endParaRPr sz="4020">
              <a:solidFill>
                <a:schemeClr val="lt1"/>
              </a:solidFill>
              <a:latin typeface="Arial"/>
              <a:ea typeface="Arial"/>
              <a:cs typeface="Arial"/>
              <a:sym typeface="Arial"/>
            </a:endParaRPr>
          </a:p>
        </p:txBody>
      </p:sp>
      <p:sp>
        <p:nvSpPr>
          <p:cNvPr id="108" name="Google Shape;108;p19"/>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fontScale="92500"/>
          </a:bodyPr>
          <a:lstStyle/>
          <a:p>
            <a:pPr indent="0" lvl="0" marL="0" rtl="0" algn="ctr">
              <a:spcBef>
                <a:spcPts val="0"/>
              </a:spcBef>
              <a:spcAft>
                <a:spcPts val="0"/>
              </a:spcAft>
              <a:buNone/>
            </a:pPr>
            <a:r>
              <a:rPr b="1" lang="ca" sz="3000">
                <a:solidFill>
                  <a:srgbClr val="0000FF"/>
                </a:solidFill>
                <a:latin typeface="Arial"/>
                <a:ea typeface="Arial"/>
                <a:cs typeface="Arial"/>
                <a:sym typeface="Arial"/>
              </a:rPr>
              <a:t>CICLES FORMATIUS DE GRAU SUPERIOR</a:t>
            </a:r>
            <a:endParaRPr b="1" sz="3000">
              <a:solidFill>
                <a:srgbClr val="0000FF"/>
              </a:solidFill>
              <a:latin typeface="Arial"/>
              <a:ea typeface="Arial"/>
              <a:cs typeface="Arial"/>
              <a:sym typeface="Arial"/>
            </a:endParaRPr>
          </a:p>
        </p:txBody>
      </p:sp>
      <p:pic>
        <p:nvPicPr>
          <p:cNvPr id="109" name="Google Shape;109;p19"/>
          <p:cNvPicPr preferRelativeResize="0"/>
          <p:nvPr/>
        </p:nvPicPr>
        <p:blipFill>
          <a:blip r:embed="rId3">
            <a:alphaModFix/>
          </a:blip>
          <a:stretch>
            <a:fillRect/>
          </a:stretch>
        </p:blipFill>
        <p:spPr>
          <a:xfrm>
            <a:off x="223150" y="3908675"/>
            <a:ext cx="952325" cy="952325"/>
          </a:xfrm>
          <a:prstGeom prst="rect">
            <a:avLst/>
          </a:prstGeom>
          <a:noFill/>
          <a:ln>
            <a:noFill/>
          </a:ln>
        </p:spPr>
      </p:pic>
      <p:pic>
        <p:nvPicPr>
          <p:cNvPr id="110" name="Google Shape;110;p19"/>
          <p:cNvPicPr preferRelativeResize="0"/>
          <p:nvPr/>
        </p:nvPicPr>
        <p:blipFill>
          <a:blip r:embed="rId4">
            <a:alphaModFix/>
          </a:blip>
          <a:stretch>
            <a:fillRect/>
          </a:stretch>
        </p:blipFill>
        <p:spPr>
          <a:xfrm>
            <a:off x="7840975" y="3908675"/>
            <a:ext cx="893524" cy="8935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14" name="Shape 114"/>
        <p:cNvGrpSpPr/>
        <p:nvPr/>
      </p:nvGrpSpPr>
      <p:grpSpPr>
        <a:xfrm>
          <a:off x="0" y="0"/>
          <a:ext cx="0" cy="0"/>
          <a:chOff x="0" y="0"/>
          <a:chExt cx="0" cy="0"/>
        </a:xfrm>
      </p:grpSpPr>
      <p:sp>
        <p:nvSpPr>
          <p:cNvPr id="115" name="Google Shape;115;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ca" sz="3700">
                <a:solidFill>
                  <a:srgbClr val="0000FF"/>
                </a:solidFill>
                <a:latin typeface="Arial"/>
                <a:ea typeface="Arial"/>
                <a:cs typeface="Arial"/>
                <a:sym typeface="Arial"/>
              </a:rPr>
              <a:t>Anatomia patològica i citodiagnòstic</a:t>
            </a:r>
            <a:endParaRPr b="1" sz="3700">
              <a:solidFill>
                <a:srgbClr val="0000FF"/>
              </a:solidFill>
              <a:latin typeface="Arial"/>
              <a:ea typeface="Arial"/>
              <a:cs typeface="Arial"/>
              <a:sym typeface="Arial"/>
            </a:endParaRPr>
          </a:p>
        </p:txBody>
      </p:sp>
      <p:sp>
        <p:nvSpPr>
          <p:cNvPr id="116" name="Google Shape;116;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solidFill>
                <a:schemeClr val="dk1"/>
              </a:solidFill>
              <a:latin typeface="Oswald Medium"/>
              <a:ea typeface="Oswald Medium"/>
              <a:cs typeface="Oswald Medium"/>
              <a:sym typeface="Oswald Medium"/>
            </a:endParaRPr>
          </a:p>
          <a:p>
            <a:pPr indent="0" lvl="0" marL="0" rtl="0" algn="l">
              <a:spcBef>
                <a:spcPts val="1200"/>
              </a:spcBef>
              <a:spcAft>
                <a:spcPts val="0"/>
              </a:spcAft>
              <a:buNone/>
            </a:pPr>
            <a:r>
              <a:rPr lang="ca">
                <a:solidFill>
                  <a:schemeClr val="lt1"/>
                </a:solidFill>
                <a:latin typeface="Arial"/>
                <a:ea typeface="Arial"/>
                <a:cs typeface="Arial"/>
                <a:sym typeface="Arial"/>
              </a:rPr>
              <a:t>US PREPARA PER TREBALLAR A LABORATORI DIAGNÒSTIC PER:</a:t>
            </a:r>
            <a:endParaRPr>
              <a:solidFill>
                <a:schemeClr val="lt1"/>
              </a:solidFill>
              <a:latin typeface="Arial"/>
              <a:ea typeface="Arial"/>
              <a:cs typeface="Arial"/>
              <a:sym typeface="Arial"/>
            </a:endParaRPr>
          </a:p>
          <a:p>
            <a:pPr indent="-342900" lvl="0" marL="457200" rtl="0" algn="l">
              <a:spcBef>
                <a:spcPts val="1200"/>
              </a:spcBef>
              <a:spcAft>
                <a:spcPts val="0"/>
              </a:spcAft>
              <a:buClr>
                <a:schemeClr val="lt1"/>
              </a:buClr>
              <a:buSzPts val="1800"/>
              <a:buFont typeface="Arial"/>
              <a:buChar char="-"/>
            </a:pPr>
            <a:r>
              <a:rPr lang="ca">
                <a:solidFill>
                  <a:schemeClr val="lt1"/>
                </a:solidFill>
                <a:latin typeface="Arial"/>
                <a:ea typeface="Arial"/>
                <a:cs typeface="Arial"/>
                <a:sym typeface="Arial"/>
              </a:rPr>
              <a:t>ESTUDIAR CÈL.LULES I TEIXITS</a:t>
            </a:r>
            <a:endParaRPr>
              <a:solidFill>
                <a:schemeClr val="lt1"/>
              </a:solidFill>
              <a:latin typeface="Arial"/>
              <a:ea typeface="Arial"/>
              <a:cs typeface="Arial"/>
              <a:sym typeface="Arial"/>
            </a:endParaRPr>
          </a:p>
          <a:p>
            <a:pPr indent="-342900" lvl="0" marL="457200" rtl="0" algn="l">
              <a:spcBef>
                <a:spcPts val="0"/>
              </a:spcBef>
              <a:spcAft>
                <a:spcPts val="0"/>
              </a:spcAft>
              <a:buClr>
                <a:schemeClr val="lt1"/>
              </a:buClr>
              <a:buSzPts val="1800"/>
              <a:buFont typeface="Arial"/>
              <a:buChar char="-"/>
            </a:pPr>
            <a:r>
              <a:rPr lang="ca">
                <a:solidFill>
                  <a:schemeClr val="lt1"/>
                </a:solidFill>
                <a:latin typeface="Arial"/>
                <a:ea typeface="Arial"/>
                <a:cs typeface="Arial"/>
                <a:sym typeface="Arial"/>
              </a:rPr>
              <a:t>ESTUDIAR RESTES D’ANATOMIA FORENSE PER DONAR SUPORT A CASOS DE MEDICINA FORENSE. </a:t>
            </a:r>
            <a:endParaRPr>
              <a:solidFill>
                <a:schemeClr val="lt1"/>
              </a:solidFill>
              <a:latin typeface="Arial"/>
              <a:ea typeface="Arial"/>
              <a:cs typeface="Arial"/>
              <a:sym typeface="Arial"/>
            </a:endParaRPr>
          </a:p>
        </p:txBody>
      </p:sp>
      <p:pic>
        <p:nvPicPr>
          <p:cNvPr id="117" name="Google Shape;117;p20"/>
          <p:cNvPicPr preferRelativeResize="0"/>
          <p:nvPr/>
        </p:nvPicPr>
        <p:blipFill>
          <a:blip r:embed="rId3">
            <a:alphaModFix/>
          </a:blip>
          <a:stretch>
            <a:fillRect/>
          </a:stretch>
        </p:blipFill>
        <p:spPr>
          <a:xfrm>
            <a:off x="3309275" y="3156325"/>
            <a:ext cx="1765650" cy="1765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1" name="Shape 121"/>
        <p:cNvGrpSpPr/>
        <p:nvPr/>
      </p:nvGrpSpPr>
      <p:grpSpPr>
        <a:xfrm>
          <a:off x="0" y="0"/>
          <a:ext cx="0" cy="0"/>
          <a:chOff x="0" y="0"/>
          <a:chExt cx="0" cy="0"/>
        </a:xfrm>
      </p:grpSpPr>
      <p:sp>
        <p:nvSpPr>
          <p:cNvPr id="122" name="Google Shape;122;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ca" sz="3700">
                <a:solidFill>
                  <a:srgbClr val="0000FF"/>
                </a:solidFill>
                <a:latin typeface="Arial"/>
                <a:ea typeface="Arial"/>
                <a:cs typeface="Arial"/>
                <a:sym typeface="Arial"/>
              </a:rPr>
              <a:t>Audiologia Protètica</a:t>
            </a:r>
            <a:endParaRPr b="1" sz="3700">
              <a:solidFill>
                <a:srgbClr val="0000FF"/>
              </a:solidFill>
              <a:latin typeface="Arial"/>
              <a:ea typeface="Arial"/>
              <a:cs typeface="Arial"/>
              <a:sym typeface="Arial"/>
            </a:endParaRPr>
          </a:p>
        </p:txBody>
      </p:sp>
      <p:sp>
        <p:nvSpPr>
          <p:cNvPr id="123" name="Google Shape;123;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solidFill>
                <a:schemeClr val="dk1"/>
              </a:solidFill>
              <a:latin typeface="Oswald Medium"/>
              <a:ea typeface="Oswald Medium"/>
              <a:cs typeface="Oswald Medium"/>
              <a:sym typeface="Oswald Medium"/>
            </a:endParaRPr>
          </a:p>
          <a:p>
            <a:pPr indent="0" lvl="0" marL="0" rtl="0" algn="ctr">
              <a:spcBef>
                <a:spcPts val="1200"/>
              </a:spcBef>
              <a:spcAft>
                <a:spcPts val="0"/>
              </a:spcAft>
              <a:buNone/>
            </a:pPr>
            <a:r>
              <a:rPr lang="ca">
                <a:solidFill>
                  <a:schemeClr val="lt1"/>
                </a:solidFill>
                <a:latin typeface="Arial"/>
                <a:ea typeface="Arial"/>
                <a:cs typeface="Arial"/>
                <a:sym typeface="Arial"/>
              </a:rPr>
              <a:t>US PREPARA PER TREBALLAR EN LA CREACIÓ, REPARACIÓ I ADAPTACIÓ DE PRÒTESIS AUDITIVES.</a:t>
            </a:r>
            <a:endParaRPr>
              <a:solidFill>
                <a:schemeClr val="lt1"/>
              </a:solidFill>
              <a:latin typeface="Arial"/>
              <a:ea typeface="Arial"/>
              <a:cs typeface="Arial"/>
              <a:sym typeface="Arial"/>
            </a:endParaRPr>
          </a:p>
          <a:p>
            <a:pPr indent="0" lvl="0" marL="0" rtl="0" algn="ctr">
              <a:spcBef>
                <a:spcPts val="1200"/>
              </a:spcBef>
              <a:spcAft>
                <a:spcPts val="1200"/>
              </a:spcAft>
              <a:buNone/>
            </a:pPr>
            <a:r>
              <a:rPr lang="ca">
                <a:solidFill>
                  <a:schemeClr val="dk1"/>
                </a:solidFill>
                <a:latin typeface="Oswald Medium"/>
                <a:ea typeface="Oswald Medium"/>
                <a:cs typeface="Oswald Medium"/>
                <a:sym typeface="Oswald Medium"/>
              </a:rPr>
              <a:t> </a:t>
            </a:r>
            <a:endParaRPr>
              <a:solidFill>
                <a:schemeClr val="dk1"/>
              </a:solidFill>
              <a:latin typeface="Oswald Medium"/>
              <a:ea typeface="Oswald Medium"/>
              <a:cs typeface="Oswald Medium"/>
              <a:sym typeface="Oswald Medium"/>
            </a:endParaRPr>
          </a:p>
        </p:txBody>
      </p:sp>
      <p:pic>
        <p:nvPicPr>
          <p:cNvPr id="124" name="Google Shape;124;p21"/>
          <p:cNvPicPr preferRelativeResize="0"/>
          <p:nvPr/>
        </p:nvPicPr>
        <p:blipFill>
          <a:blip r:embed="rId3">
            <a:alphaModFix/>
          </a:blip>
          <a:stretch>
            <a:fillRect/>
          </a:stretch>
        </p:blipFill>
        <p:spPr>
          <a:xfrm>
            <a:off x="3438874" y="2634425"/>
            <a:ext cx="2266250" cy="2149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