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58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2" name="Imatge 4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3" name="Imatge 4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5" name="Imatge 8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6" name="Imatge 8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0" y="4664160"/>
            <a:ext cx="9148680" cy="360"/>
          </a:xfrm>
          <a:prstGeom prst="rtTriangle">
            <a:avLst/>
          </a:prstGeom>
          <a:gradFill>
            <a:gsLst>
              <a:gs pos="0">
                <a:srgbClr val="007897"/>
              </a:gs>
              <a:gs pos="50000">
                <a:srgbClr val="4ABBE0"/>
              </a:gs>
              <a:gs pos="100000">
                <a:srgbClr val="007897"/>
              </a:gs>
            </a:gsLst>
            <a:lin ang="30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1693800" y="4952880"/>
            <a:ext cx="7437240" cy="479160"/>
          </a:xfrm>
          <a:custGeom>
            <a:avLst/>
            <a:gdLst/>
            <a:ahLst/>
            <a:cxnLst/>
            <a:rect l="l" t="t" r="r" b="b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9FCBDC">
              <a:alpha val="40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46080" y="5235480"/>
            <a:ext cx="9086760" cy="77940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6"/>
          <p:cNvPicPr/>
          <p:nvPr/>
        </p:nvPicPr>
        <p:blipFill>
          <a:blip r:embed="rId14"/>
          <a:stretch/>
        </p:blipFill>
        <p:spPr>
          <a:xfrm>
            <a:off x="3240" y="4992840"/>
            <a:ext cx="9134280" cy="1865160"/>
          </a:xfrm>
          <a:prstGeom prst="rect">
            <a:avLst/>
          </a:prstGeom>
          <a:ln w="9360">
            <a:noFill/>
          </a:ln>
        </p:spPr>
      </p:pic>
      <p:sp>
        <p:nvSpPr>
          <p:cNvPr id="4" name="CustomShape 4"/>
          <p:cNvSpPr/>
          <p:nvPr/>
        </p:nvSpPr>
        <p:spPr>
          <a:xfrm>
            <a:off x="9360" y="5000760"/>
            <a:ext cx="36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8"/>
          <p:cNvPicPr/>
          <p:nvPr/>
        </p:nvPicPr>
        <p:blipFill>
          <a:blip r:embed="rId15"/>
          <a:stretch/>
        </p:blipFill>
        <p:spPr>
          <a:xfrm>
            <a:off x="-3240" y="4986360"/>
            <a:ext cx="9140760" cy="807840"/>
          </a:xfrm>
          <a:prstGeom prst="rect">
            <a:avLst/>
          </a:prstGeom>
          <a:ln w="9360">
            <a:noFill/>
          </a:ln>
        </p:spPr>
      </p:pic>
      <p:sp>
        <p:nvSpPr>
          <p:cNvPr id="6" name="CustomShape 5"/>
          <p:cNvSpPr/>
          <p:nvPr/>
        </p:nvSpPr>
        <p:spPr>
          <a:xfrm>
            <a:off x="6727680" y="6408720"/>
            <a:ext cx="1917360" cy="363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6"/>
          <p:cNvSpPr/>
          <p:nvPr/>
        </p:nvSpPr>
        <p:spPr>
          <a:xfrm>
            <a:off x="4379760" y="6408720"/>
            <a:ext cx="2349360" cy="363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spc="-1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S" sz="3200" spc="-1">
                <a:latin typeface="Arial"/>
              </a:rPr>
              <a:t>Feu clic per editar el format del text de l'esquema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s-ES" sz="2800" spc="-1">
                <a:latin typeface="Arial"/>
              </a:rPr>
              <a:t>Segon nivell d'esquema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S" sz="2400" spc="-1">
                <a:latin typeface="Arial"/>
              </a:rPr>
              <a:t>Tercer nivell d'esquema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s-ES" sz="2000" spc="-1">
                <a:latin typeface="Arial"/>
              </a:rPr>
              <a:t>Quart nivell d'esquema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S" sz="2000" spc="-1">
                <a:latin typeface="Arial"/>
              </a:rPr>
              <a:t>Cinquè nivell d'esquema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S" sz="2000" spc="-1">
                <a:latin typeface="Arial"/>
              </a:rPr>
              <a:t>Sisè nivell d'esquema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S" sz="2000" spc="-1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500040" y="5945040"/>
            <a:ext cx="4938480" cy="91908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40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485640" y="5938920"/>
            <a:ext cx="3689280" cy="93168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" name="Picture 4"/>
          <p:cNvPicPr/>
          <p:nvPr/>
        </p:nvPicPr>
        <p:blipFill>
          <a:blip r:embed="rId14"/>
          <a:stretch/>
        </p:blipFill>
        <p:spPr>
          <a:xfrm>
            <a:off x="-12600" y="5784840"/>
            <a:ext cx="3408120" cy="1085760"/>
          </a:xfrm>
          <a:prstGeom prst="rect">
            <a:avLst/>
          </a:prstGeom>
          <a:ln w="9360">
            <a:noFill/>
          </a:ln>
        </p:spPr>
      </p:pic>
      <p:sp>
        <p:nvSpPr>
          <p:cNvPr id="47" name="CustomShape 3"/>
          <p:cNvSpPr/>
          <p:nvPr/>
        </p:nvSpPr>
        <p:spPr>
          <a:xfrm>
            <a:off x="277920" y="6421320"/>
            <a:ext cx="1693800" cy="353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" name="Picture 6"/>
          <p:cNvPicPr/>
          <p:nvPr/>
        </p:nvPicPr>
        <p:blipFill>
          <a:blip r:embed="rId15"/>
          <a:stretch/>
        </p:blipFill>
        <p:spPr>
          <a:xfrm>
            <a:off x="-19080" y="5772240"/>
            <a:ext cx="3419280" cy="1107720"/>
          </a:xfrm>
          <a:prstGeom prst="rect">
            <a:avLst/>
          </a:prstGeom>
          <a:ln w="9360">
            <a:noFill/>
          </a:ln>
        </p:spPr>
      </p:pic>
      <p:sp>
        <p:nvSpPr>
          <p:cNvPr id="49" name="CustomShape 4"/>
          <p:cNvSpPr/>
          <p:nvPr/>
        </p:nvSpPr>
        <p:spPr>
          <a:xfrm>
            <a:off x="6727680" y="6405480"/>
            <a:ext cx="1917360" cy="36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5"/>
          <p:cNvSpPr/>
          <p:nvPr/>
        </p:nvSpPr>
        <p:spPr>
          <a:xfrm>
            <a:off x="4379760" y="6405480"/>
            <a:ext cx="2349360" cy="36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spc="-1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S" sz="3200" spc="-1">
                <a:latin typeface="Arial"/>
              </a:rPr>
              <a:t>Feu clic per editar el format del text de l'esquema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s-ES" sz="2800" spc="-1">
                <a:latin typeface="Arial"/>
              </a:rPr>
              <a:t>Segon nivell d'esquema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S" sz="2400" spc="-1">
                <a:latin typeface="Arial"/>
              </a:rPr>
              <a:t>Tercer nivell d'esquema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s-ES" sz="2000" spc="-1">
                <a:latin typeface="Arial"/>
              </a:rPr>
              <a:t>Quart nivell d'esquema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S" sz="2000" spc="-1">
                <a:latin typeface="Arial"/>
              </a:rPr>
              <a:t>Cinquè nivell d'esquema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S" sz="2000" spc="-1">
                <a:latin typeface="Arial"/>
              </a:rPr>
              <a:t>Sisè nivell d'esquema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S" sz="2000" spc="-1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/>
          <p:cNvPicPr/>
          <p:nvPr/>
        </p:nvPicPr>
        <p:blipFill>
          <a:blip r:embed="rId2"/>
          <a:stretch/>
        </p:blipFill>
        <p:spPr>
          <a:xfrm>
            <a:off x="682560" y="420840"/>
            <a:ext cx="8046720" cy="3163680"/>
          </a:xfrm>
          <a:prstGeom prst="rect">
            <a:avLst/>
          </a:prstGeom>
          <a:ln w="9360"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682560" y="420840"/>
            <a:ext cx="8046720" cy="316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685800" y="3611520"/>
            <a:ext cx="7770600" cy="142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6800" rIns="45720" bIns="46800"/>
          <a:lstStyle/>
          <a:p>
            <a:pPr algn="r">
              <a:lnSpc>
                <a:spcPct val="100000"/>
              </a:lnSpc>
            </a:pPr>
            <a:r>
              <a:rPr lang="es-ES" sz="270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Del 10 al 15 de març de 2019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90" name="Picture 5"/>
          <p:cNvPicPr/>
          <p:nvPr/>
        </p:nvPicPr>
        <p:blipFill>
          <a:blip r:embed="rId3"/>
          <a:stretch/>
        </p:blipFill>
        <p:spPr>
          <a:xfrm>
            <a:off x="-133200" y="5438880"/>
            <a:ext cx="9275400" cy="1417320"/>
          </a:xfrm>
          <a:prstGeom prst="rect">
            <a:avLst/>
          </a:prstGeom>
          <a:ln w="9360">
            <a:noFill/>
          </a:ln>
        </p:spPr>
      </p:pic>
      <p:pic>
        <p:nvPicPr>
          <p:cNvPr id="91" name="Picture 6"/>
          <p:cNvPicPr/>
          <p:nvPr/>
        </p:nvPicPr>
        <p:blipFill>
          <a:blip r:embed="rId4"/>
          <a:stretch/>
        </p:blipFill>
        <p:spPr>
          <a:xfrm>
            <a:off x="0" y="0"/>
            <a:ext cx="2741400" cy="2912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500040" y="927000"/>
            <a:ext cx="8123040" cy="4346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0360" indent="-253800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09:00 - 10:30  </a:t>
            </a: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General English Class </a:t>
            </a:r>
            <a:endParaRPr/>
          </a:p>
          <a:p>
            <a:pPr marL="360360" indent="-253800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10:30 - 11:00  </a:t>
            </a: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Break</a:t>
            </a:r>
            <a:endParaRPr/>
          </a:p>
          <a:p>
            <a:pPr marL="360360" indent="-253800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11:00 – 12:30  </a:t>
            </a: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English Class enfocat a la Cultura Irlandesa, Escriptors, Història, Literatura, Música, Tradicions i Cinema </a:t>
            </a:r>
            <a:endParaRPr/>
          </a:p>
          <a:p>
            <a:pPr marL="360360" indent="-253800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12:30 – 13:30  </a:t>
            </a: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Dinar pícnic</a:t>
            </a:r>
            <a:endParaRPr/>
          </a:p>
          <a:p>
            <a:pPr marL="360360" indent="-253800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13:30 - 17:00  </a:t>
            </a: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Tour d'orientació per Dublín amb monitors de l’escola </a:t>
            </a:r>
            <a:endParaRPr/>
          </a:p>
          <a:p>
            <a:pPr marL="360360" indent="-253800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18:00 - 19:30  </a:t>
            </a: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Sopar amb família</a:t>
            </a:r>
            <a:endParaRPr/>
          </a:p>
          <a:p>
            <a:pPr marL="360360" indent="-253800">
              <a:lnSpc>
                <a:spcPct val="100000"/>
              </a:lnSpc>
            </a:pPr>
            <a:endParaRPr/>
          </a:p>
          <a:p>
            <a:pPr marL="360360" indent="-253800">
              <a:lnSpc>
                <a:spcPct val="100000"/>
              </a:lnSpc>
            </a:pPr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701640" y="260280"/>
            <a:ext cx="6208560" cy="515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800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Dia 2: dilluns 11 de març</a:t>
            </a:r>
            <a:r>
              <a:rPr lang="es-ES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1</a:t>
            </a:r>
            <a:endParaRPr/>
          </a:p>
        </p:txBody>
      </p:sp>
      <p:pic>
        <p:nvPicPr>
          <p:cNvPr id="120" name="Picture 2"/>
          <p:cNvPicPr/>
          <p:nvPr/>
        </p:nvPicPr>
        <p:blipFill>
          <a:blip r:embed="rId2"/>
          <a:stretch/>
        </p:blipFill>
        <p:spPr>
          <a:xfrm>
            <a:off x="4996080" y="3885120"/>
            <a:ext cx="3763080" cy="250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395280" y="927000"/>
            <a:ext cx="8227800" cy="452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0360" indent="-253800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09:00 - 10:30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General English Class</a:t>
            </a:r>
            <a:endParaRPr/>
          </a:p>
          <a:p>
            <a:pPr marL="360360" indent="-253800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10:30 - 11:00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Break</a:t>
            </a:r>
            <a:endParaRPr/>
          </a:p>
          <a:p>
            <a:pPr marL="360360" indent="-253800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11:00 - 12:30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English Class enfocat a la Cultura Irlandesa, Escriptors, Història, Literatura, Música, Tradicions i Cinema</a:t>
            </a:r>
            <a:endParaRPr/>
          </a:p>
          <a:p>
            <a:pPr marL="360360" indent="-253800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12:30 - 13:30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Dinar pícnic</a:t>
            </a:r>
            <a:endParaRPr/>
          </a:p>
          <a:p>
            <a:pPr marL="360360" indent="-253800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14:00 – Opció A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Greystones Cliffwalk</a:t>
            </a:r>
            <a:endParaRPr/>
          </a:p>
          <a:p>
            <a:pPr marL="105480">
              <a:lnSpc>
                <a:spcPct val="150000"/>
              </a:lnSpc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                Opció B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Oscar Wilde’s house</a:t>
            </a:r>
            <a:endParaRPr/>
          </a:p>
          <a:p>
            <a:pPr marL="360360" indent="-253800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18:00 - 19:30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Sopar amb família</a:t>
            </a:r>
            <a:endParaRPr/>
          </a:p>
          <a:p>
            <a:pPr marL="360360" indent="-253800">
              <a:lnSpc>
                <a:spcPct val="100000"/>
              </a:lnSpc>
            </a:pP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701640" y="260280"/>
            <a:ext cx="6208560" cy="515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800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Dia 3: dimarts 12 de març</a:t>
            </a:r>
            <a:r>
              <a:rPr lang="es-ES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1</a:t>
            </a:r>
            <a:endParaRPr/>
          </a:p>
        </p:txBody>
      </p:sp>
      <p:pic>
        <p:nvPicPr>
          <p:cNvPr id="123" name="Picture 2"/>
          <p:cNvPicPr/>
          <p:nvPr/>
        </p:nvPicPr>
        <p:blipFill>
          <a:blip r:embed="rId2"/>
          <a:stretch/>
        </p:blipFill>
        <p:spPr>
          <a:xfrm>
            <a:off x="5652000" y="4149000"/>
            <a:ext cx="3256920" cy="244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68360" y="981000"/>
            <a:ext cx="8227800" cy="405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0360" indent="-253800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09:00 - 10:30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General English Class</a:t>
            </a:r>
            <a:endParaRPr/>
          </a:p>
          <a:p>
            <a:pPr marL="360360" indent="-253800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10:30 - 11:00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Break</a:t>
            </a:r>
            <a:endParaRPr/>
          </a:p>
          <a:p>
            <a:pPr marL="360360" indent="-253800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11:00 - 12:30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English Class enfocat a la Cultura Irlandesa, Escriptors, Història, Literatura, Música, Tradicions i Cinema</a:t>
            </a:r>
            <a:endParaRPr/>
          </a:p>
          <a:p>
            <a:pPr marL="360360" indent="-253800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12:30 - 13:30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Dinar pícnic</a:t>
            </a:r>
            <a:endParaRPr/>
          </a:p>
          <a:p>
            <a:pPr marL="360360" indent="-253800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14:00- 18:00 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Visita al </a:t>
            </a: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Trinity College &amp; Book of Kells</a:t>
            </a:r>
            <a:endParaRPr/>
          </a:p>
          <a:p>
            <a:pPr marL="360360" indent="-253800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17:30 - 19:30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  Sopar amb família</a:t>
            </a: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701640" y="260280"/>
            <a:ext cx="6208560" cy="515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800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Dia 4: dimecres 13 de març</a:t>
            </a:r>
            <a:endParaRPr/>
          </a:p>
        </p:txBody>
      </p:sp>
      <p:pic>
        <p:nvPicPr>
          <p:cNvPr id="126" name="Picture 3"/>
          <p:cNvPicPr/>
          <p:nvPr/>
        </p:nvPicPr>
        <p:blipFill>
          <a:blip r:embed="rId2"/>
          <a:stretch/>
        </p:blipFill>
        <p:spPr>
          <a:xfrm>
            <a:off x="4574880" y="4653000"/>
            <a:ext cx="4435200" cy="2039760"/>
          </a:xfrm>
          <a:prstGeom prst="rect">
            <a:avLst/>
          </a:prstGeom>
          <a:ln w="9360">
            <a:noFill/>
          </a:ln>
        </p:spPr>
      </p:pic>
      <p:pic>
        <p:nvPicPr>
          <p:cNvPr id="127" name="Picture 4"/>
          <p:cNvPicPr/>
          <p:nvPr/>
        </p:nvPicPr>
        <p:blipFill>
          <a:blip r:embed="rId3"/>
          <a:stretch/>
        </p:blipFill>
        <p:spPr>
          <a:xfrm>
            <a:off x="701640" y="4941000"/>
            <a:ext cx="2997000" cy="853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500040" y="1000080"/>
            <a:ext cx="8227800" cy="5322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0360" indent="-253800" algn="just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09:00 - 10:30 </a:t>
            </a:r>
            <a:r>
              <a:rPr lang="es-E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General English </a:t>
            </a:r>
            <a:r>
              <a:rPr lang="es-E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Class</a:t>
            </a:r>
            <a:endParaRPr dirty="0"/>
          </a:p>
          <a:p>
            <a:pPr marL="360360" indent="-253800" algn="just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10:30 - 11:00 </a:t>
            </a:r>
            <a:r>
              <a:rPr lang="es-E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Break</a:t>
            </a:r>
            <a:endParaRPr dirty="0"/>
          </a:p>
          <a:p>
            <a:pPr marL="360360" indent="-253800" algn="just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11:00 – 12:30 </a:t>
            </a:r>
            <a:r>
              <a:rPr lang="es-E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English </a:t>
            </a:r>
            <a:r>
              <a:rPr lang="es-E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Class</a:t>
            </a:r>
            <a:r>
              <a:rPr lang="es-E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 </a:t>
            </a:r>
            <a:r>
              <a:rPr lang="es-E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enfocat</a:t>
            </a:r>
            <a:r>
              <a:rPr lang="es-E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 a la Cultura Irlandesa, </a:t>
            </a:r>
            <a:r>
              <a:rPr lang="es-E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Escriptors</a:t>
            </a:r>
            <a:r>
              <a:rPr lang="es-E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, </a:t>
            </a:r>
            <a:r>
              <a:rPr lang="es-E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Història</a:t>
            </a:r>
            <a:r>
              <a:rPr lang="es-E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, Literatura, Música, </a:t>
            </a:r>
            <a:r>
              <a:rPr lang="es-E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Tradicions</a:t>
            </a:r>
            <a:r>
              <a:rPr lang="es-E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 i Cinema</a:t>
            </a:r>
            <a:endParaRPr dirty="0"/>
          </a:p>
          <a:p>
            <a:pPr marL="360360" indent="-253800" algn="just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12:30 - 13:30 </a:t>
            </a:r>
            <a:r>
              <a:rPr lang="es-E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Dinar </a:t>
            </a:r>
            <a:r>
              <a:rPr lang="es-E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pícnic</a:t>
            </a:r>
            <a:endParaRPr dirty="0"/>
          </a:p>
          <a:p>
            <a:pPr marL="360360" indent="-253800" algn="just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15:30 </a:t>
            </a: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- 18:30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Visita a la </a:t>
            </a:r>
            <a:r>
              <a:rPr lang="es-E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fàbrica</a:t>
            </a:r>
            <a:r>
              <a:rPr lang="es-E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 de Guinness 		 </a:t>
            </a:r>
            <a:endParaRPr dirty="0"/>
          </a:p>
          <a:p>
            <a:pPr marL="360360" indent="-253800" algn="just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18:30 - 19:30</a:t>
            </a:r>
            <a:r>
              <a:rPr lang="es-E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  Sopar </a:t>
            </a:r>
            <a:r>
              <a:rPr lang="es-E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amb</a:t>
            </a:r>
            <a:r>
              <a:rPr lang="es-E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 </a:t>
            </a:r>
            <a:r>
              <a:rPr lang="es-E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família</a:t>
            </a:r>
            <a:endParaRPr dirty="0"/>
          </a:p>
          <a:p>
            <a:pPr marL="360360" indent="-253800">
              <a:lnSpc>
                <a:spcPct val="100000"/>
              </a:lnSpc>
            </a:pPr>
            <a:endParaRPr dirty="0"/>
          </a:p>
        </p:txBody>
      </p:sp>
      <p:sp>
        <p:nvSpPr>
          <p:cNvPr id="129" name="CustomShape 2"/>
          <p:cNvSpPr/>
          <p:nvPr/>
        </p:nvSpPr>
        <p:spPr>
          <a:xfrm>
            <a:off x="701640" y="260280"/>
            <a:ext cx="6208560" cy="515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800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Dia 5: dijous 14 de març</a:t>
            </a:r>
            <a:r>
              <a:rPr lang="es-ES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1</a:t>
            </a:r>
            <a:endParaRPr/>
          </a:p>
        </p:txBody>
      </p:sp>
      <p:pic>
        <p:nvPicPr>
          <p:cNvPr id="130" name="Picture 5"/>
          <p:cNvPicPr/>
          <p:nvPr/>
        </p:nvPicPr>
        <p:blipFill>
          <a:blip r:embed="rId2"/>
          <a:stretch/>
        </p:blipFill>
        <p:spPr>
          <a:xfrm>
            <a:off x="5324760" y="4293000"/>
            <a:ext cx="3403080" cy="226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68360" y="981000"/>
            <a:ext cx="8227800" cy="4916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0360" indent="-253800" algn="just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08:45 –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Arribada a l’escola per deixar les maletes</a:t>
            </a:r>
            <a:endParaRPr/>
          </a:p>
          <a:p>
            <a:pPr marL="360360" indent="-253800" algn="just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09:00 – 10:30 -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 General English Class </a:t>
            </a:r>
            <a:endParaRPr/>
          </a:p>
          <a:p>
            <a:pPr marL="360360" indent="-253800" algn="just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10:30 – 11:00 -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Break</a:t>
            </a:r>
            <a:endParaRPr/>
          </a:p>
          <a:p>
            <a:pPr marL="360360" indent="-253800" algn="just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11:00 – 12:30 -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English Class i entrega dels certificats</a:t>
            </a:r>
            <a:endParaRPr/>
          </a:p>
          <a:p>
            <a:pPr marL="360360" indent="-253800" algn="just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12:30 – 13:30 -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Dinar</a:t>
            </a:r>
            <a:endParaRPr/>
          </a:p>
          <a:p>
            <a:pPr marL="360360" indent="-253800" algn="just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13:30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 - Sortida amb autocar privat cap a l’aeroport de Dublín</a:t>
            </a:r>
            <a:endParaRPr/>
          </a:p>
          <a:p>
            <a:pPr marL="360360" indent="-253800" algn="just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14:50 –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Arribada a l’aeroport i fer check-in</a:t>
            </a:r>
            <a:endParaRPr/>
          </a:p>
          <a:p>
            <a:pPr marL="360360" indent="-253800" algn="just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16:50 –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Sortida vol Aer Lingus cap a l’aeroport de Barcelona</a:t>
            </a:r>
            <a:endParaRPr/>
          </a:p>
          <a:p>
            <a:pPr marL="360360" indent="-253800" algn="just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20:15 -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Arribada a l’aeroport de Barcelona</a:t>
            </a:r>
            <a:endParaRPr/>
          </a:p>
          <a:p>
            <a:pPr marL="360360" indent="-253800" algn="just">
              <a:lnSpc>
                <a:spcPct val="15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21:30 aprox.– </a:t>
            </a: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Arribada a Parets del Vallès</a:t>
            </a:r>
            <a:endParaRPr/>
          </a:p>
          <a:p>
            <a:pPr marL="360360" indent="-253800">
              <a:lnSpc>
                <a:spcPct val="100000"/>
              </a:lnSpc>
            </a:pPr>
            <a:endParaRPr/>
          </a:p>
        </p:txBody>
      </p:sp>
      <p:sp>
        <p:nvSpPr>
          <p:cNvPr id="132" name="CustomShape 2"/>
          <p:cNvSpPr/>
          <p:nvPr/>
        </p:nvSpPr>
        <p:spPr>
          <a:xfrm>
            <a:off x="701640" y="260280"/>
            <a:ext cx="6208560" cy="515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800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Dia 6: divendres 15 de març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"/>
          <p:cNvPicPr/>
          <p:nvPr/>
        </p:nvPicPr>
        <p:blipFill>
          <a:blip r:embed="rId2"/>
          <a:stretch/>
        </p:blipFill>
        <p:spPr>
          <a:xfrm>
            <a:off x="4114800" y="4148280"/>
            <a:ext cx="4665600" cy="1941480"/>
          </a:xfrm>
          <a:prstGeom prst="rect">
            <a:avLst/>
          </a:prstGeom>
          <a:ln w="9360"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457200" y="1481040"/>
            <a:ext cx="8227800" cy="452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Trasllats en autocar Parets-Aeroport-Parets</a:t>
            </a:r>
            <a:endParaRPr/>
          </a:p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Vol d’anada i tornada a Dublín</a:t>
            </a:r>
            <a:endParaRPr/>
          </a:p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Trasllats Aeroport- Escola-Aeroport</a:t>
            </a:r>
            <a:endParaRPr/>
          </a:p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Transport de Bray a Dublín</a:t>
            </a:r>
            <a:endParaRPr/>
          </a:p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Estada de 6 dies (5 nits) en pensió completa</a:t>
            </a:r>
            <a:endParaRPr/>
          </a:p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Assegurança de viatge</a:t>
            </a:r>
            <a:endParaRPr/>
          </a:p>
        </p:txBody>
      </p:sp>
      <p:pic>
        <p:nvPicPr>
          <p:cNvPr id="135" name="Picture 4"/>
          <p:cNvPicPr/>
          <p:nvPr/>
        </p:nvPicPr>
        <p:blipFill>
          <a:blip r:embed="rId3"/>
          <a:stretch/>
        </p:blipFill>
        <p:spPr>
          <a:xfrm>
            <a:off x="195120" y="268200"/>
            <a:ext cx="8491320" cy="1152360"/>
          </a:xfrm>
          <a:prstGeom prst="rect">
            <a:avLst/>
          </a:prstGeom>
          <a:ln w="9360">
            <a:noFill/>
          </a:ln>
        </p:spPr>
      </p:pic>
      <p:sp>
        <p:nvSpPr>
          <p:cNvPr id="136" name="CustomShape 2"/>
          <p:cNvSpPr/>
          <p:nvPr/>
        </p:nvSpPr>
        <p:spPr>
          <a:xfrm>
            <a:off x="195120" y="268200"/>
            <a:ext cx="8491320" cy="115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187640" y="764640"/>
            <a:ext cx="6839280" cy="321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Visita a:</a:t>
            </a:r>
            <a:endParaRPr/>
          </a:p>
          <a:p>
            <a:pPr marL="615960" lvl="1" indent="-22680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Trinity College</a:t>
            </a:r>
            <a:endParaRPr/>
          </a:p>
          <a:p>
            <a:pPr marL="615960" lvl="1" indent="-22680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Tour guiat Dublín</a:t>
            </a:r>
            <a:endParaRPr/>
          </a:p>
          <a:p>
            <a:pPr marL="615960" lvl="1" indent="-22680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Guinness Storehouse</a:t>
            </a:r>
            <a:endParaRPr/>
          </a:p>
          <a:p>
            <a:pPr marL="615960" lvl="1" indent="-22680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lang="es-E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Greystones Cliffwalk o Oscar Wilde’s house o proposta escola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615960" indent="-226800">
              <a:lnSpc>
                <a:spcPct val="100000"/>
              </a:lnSpc>
            </a:pPr>
            <a:endParaRPr/>
          </a:p>
        </p:txBody>
      </p:sp>
      <p:pic>
        <p:nvPicPr>
          <p:cNvPr id="138" name="Picture 3"/>
          <p:cNvPicPr/>
          <p:nvPr/>
        </p:nvPicPr>
        <p:blipFill>
          <a:blip r:embed="rId2"/>
          <a:stretch/>
        </p:blipFill>
        <p:spPr>
          <a:xfrm>
            <a:off x="850320" y="3889440"/>
            <a:ext cx="6613200" cy="950760"/>
          </a:xfrm>
          <a:prstGeom prst="rect">
            <a:avLst/>
          </a:prstGeom>
          <a:ln w="9360"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850320" y="3889440"/>
            <a:ext cx="6613200" cy="950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3"/>
          <p:cNvSpPr/>
          <p:nvPr/>
        </p:nvSpPr>
        <p:spPr>
          <a:xfrm>
            <a:off x="850320" y="4686120"/>
            <a:ext cx="7796160" cy="717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El dinar del primer dia  (trajecte avió)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/>
          <p:cNvPicPr/>
          <p:nvPr/>
        </p:nvPicPr>
        <p:blipFill>
          <a:blip r:embed="rId2"/>
          <a:stretch/>
        </p:blipFill>
        <p:spPr>
          <a:xfrm>
            <a:off x="682560" y="1749600"/>
            <a:ext cx="8083440" cy="1834920"/>
          </a:xfrm>
          <a:prstGeom prst="rect">
            <a:avLst/>
          </a:prstGeom>
          <a:ln w="9360"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682560" y="1749600"/>
            <a:ext cx="8083440" cy="183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2"/>
          <p:cNvSpPr/>
          <p:nvPr/>
        </p:nvSpPr>
        <p:spPr>
          <a:xfrm>
            <a:off x="685800" y="3611520"/>
            <a:ext cx="7770600" cy="1198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57200" y="1481040"/>
            <a:ext cx="6256080" cy="452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Passaport o DNI + autorització</a:t>
            </a:r>
            <a:endParaRPr/>
          </a:p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Targeta sanitària europea</a:t>
            </a:r>
            <a:endParaRPr/>
          </a:p>
          <a:p>
            <a:pPr marL="360360" indent="-253800">
              <a:lnSpc>
                <a:spcPct val="100000"/>
              </a:lnSpc>
            </a:pPr>
            <a:endParaRPr/>
          </a:p>
        </p:txBody>
      </p:sp>
      <p:pic>
        <p:nvPicPr>
          <p:cNvPr id="145" name="Picture 3"/>
          <p:cNvPicPr/>
          <p:nvPr/>
        </p:nvPicPr>
        <p:blipFill>
          <a:blip r:embed="rId2"/>
          <a:stretch/>
        </p:blipFill>
        <p:spPr>
          <a:xfrm>
            <a:off x="195120" y="268200"/>
            <a:ext cx="8491320" cy="1152360"/>
          </a:xfrm>
          <a:prstGeom prst="rect">
            <a:avLst/>
          </a:prstGeom>
          <a:ln w="9360"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195120" y="268200"/>
            <a:ext cx="8491320" cy="115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7" name="Picture 5"/>
          <p:cNvPicPr/>
          <p:nvPr/>
        </p:nvPicPr>
        <p:blipFill>
          <a:blip r:embed="rId3"/>
          <a:stretch/>
        </p:blipFill>
        <p:spPr>
          <a:xfrm>
            <a:off x="3714840" y="3506760"/>
            <a:ext cx="2998440" cy="2171520"/>
          </a:xfrm>
          <a:prstGeom prst="rect">
            <a:avLst/>
          </a:prstGeom>
          <a:ln w="9360">
            <a:noFill/>
          </a:ln>
        </p:spPr>
      </p:pic>
      <p:pic>
        <p:nvPicPr>
          <p:cNvPr id="148" name="Picture 6"/>
          <p:cNvPicPr/>
          <p:nvPr/>
        </p:nvPicPr>
        <p:blipFill>
          <a:blip r:embed="rId4"/>
          <a:stretch/>
        </p:blipFill>
        <p:spPr>
          <a:xfrm>
            <a:off x="6715080" y="0"/>
            <a:ext cx="2427120" cy="3504960"/>
          </a:xfrm>
          <a:prstGeom prst="rect">
            <a:avLst/>
          </a:prstGeom>
          <a:ln w="9360">
            <a:noFill/>
          </a:ln>
        </p:spPr>
      </p:pic>
      <p:sp>
        <p:nvSpPr>
          <p:cNvPr id="149" name="CustomShape 3"/>
          <p:cNvSpPr/>
          <p:nvPr/>
        </p:nvSpPr>
        <p:spPr>
          <a:xfrm>
            <a:off x="2339640" y="2851200"/>
            <a:ext cx="3161520" cy="40248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Portar sempre a sobre</a:t>
            </a:r>
            <a:endParaRPr/>
          </a:p>
        </p:txBody>
      </p:sp>
      <p:pic>
        <p:nvPicPr>
          <p:cNvPr id="150" name="Picture 2"/>
          <p:cNvPicPr/>
          <p:nvPr/>
        </p:nvPicPr>
        <p:blipFill>
          <a:blip r:embed="rId5"/>
          <a:stretch/>
        </p:blipFill>
        <p:spPr>
          <a:xfrm rot="576600">
            <a:off x="970200" y="3516480"/>
            <a:ext cx="2402640" cy="152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324000" y="1628640"/>
            <a:ext cx="8062920" cy="359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Màxim 10 quilograms</a:t>
            </a:r>
            <a:endParaRPr/>
          </a:p>
          <a:p>
            <a:pPr marL="360360" indent="-253800">
              <a:lnSpc>
                <a:spcPct val="100000"/>
              </a:lnSpc>
            </a:pPr>
            <a:endParaRPr/>
          </a:p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Recomanem motxilla</a:t>
            </a:r>
            <a:endParaRPr/>
          </a:p>
          <a:p>
            <a:pPr marL="360360" indent="-253800">
              <a:lnSpc>
                <a:spcPct val="100000"/>
              </a:lnSpc>
            </a:pPr>
            <a:endParaRPr/>
          </a:p>
        </p:txBody>
      </p:sp>
      <p:pic>
        <p:nvPicPr>
          <p:cNvPr id="152" name="Picture 3"/>
          <p:cNvPicPr/>
          <p:nvPr/>
        </p:nvPicPr>
        <p:blipFill>
          <a:blip r:embed="rId2"/>
          <a:stretch/>
        </p:blipFill>
        <p:spPr>
          <a:xfrm>
            <a:off x="195120" y="268200"/>
            <a:ext cx="8491320" cy="1152360"/>
          </a:xfrm>
          <a:prstGeom prst="rect">
            <a:avLst/>
          </a:prstGeom>
          <a:ln w="9360">
            <a:noFill/>
          </a:ln>
        </p:spPr>
      </p:pic>
      <p:sp>
        <p:nvSpPr>
          <p:cNvPr id="153" name="CustomShape 2"/>
          <p:cNvSpPr/>
          <p:nvPr/>
        </p:nvSpPr>
        <p:spPr>
          <a:xfrm>
            <a:off x="195120" y="268200"/>
            <a:ext cx="8491320" cy="115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Picture 6"/>
          <p:cNvPicPr/>
          <p:nvPr/>
        </p:nvPicPr>
        <p:blipFill>
          <a:blip r:embed="rId3"/>
          <a:stretch/>
        </p:blipFill>
        <p:spPr>
          <a:xfrm>
            <a:off x="5580000" y="3429000"/>
            <a:ext cx="2085840" cy="2134800"/>
          </a:xfrm>
          <a:prstGeom prst="rect">
            <a:avLst/>
          </a:prstGeom>
          <a:ln w="9360">
            <a:noFill/>
          </a:ln>
        </p:spPr>
      </p:pic>
      <p:pic>
        <p:nvPicPr>
          <p:cNvPr id="155" name="Picture 2"/>
          <p:cNvPicPr/>
          <p:nvPr/>
        </p:nvPicPr>
        <p:blipFill>
          <a:blip r:embed="rId4"/>
          <a:srcRect l="18755" r="19256"/>
          <a:stretch/>
        </p:blipFill>
        <p:spPr>
          <a:xfrm>
            <a:off x="3132000" y="3097080"/>
            <a:ext cx="1510200" cy="243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57200" y="1481040"/>
            <a:ext cx="8227800" cy="452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43 alumnes</a:t>
            </a:r>
            <a:endParaRPr/>
          </a:p>
          <a:p>
            <a:pPr marL="360360" indent="-253800">
              <a:lnSpc>
                <a:spcPct val="100000"/>
              </a:lnSpc>
            </a:pPr>
            <a:endParaRPr/>
          </a:p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3 acompanyants:</a:t>
            </a:r>
            <a:endParaRPr/>
          </a:p>
          <a:p>
            <a:pPr marL="615960" lvl="1" indent="-22680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lang="es-E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Marta Fonollosa</a:t>
            </a:r>
            <a:endParaRPr/>
          </a:p>
          <a:p>
            <a:pPr marL="615960" lvl="1" indent="-22680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lang="es-E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Judith Huesca</a:t>
            </a:r>
            <a:endParaRPr/>
          </a:p>
          <a:p>
            <a:pPr marL="615960" lvl="1" indent="-22680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lang="es-E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Roser Pujadas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Els viatgers</a:t>
            </a:r>
            <a:endParaRPr/>
          </a:p>
        </p:txBody>
      </p:sp>
      <p:pic>
        <p:nvPicPr>
          <p:cNvPr id="94" name="Picture 3"/>
          <p:cNvPicPr/>
          <p:nvPr/>
        </p:nvPicPr>
        <p:blipFill>
          <a:blip r:embed="rId2"/>
          <a:stretch/>
        </p:blipFill>
        <p:spPr>
          <a:xfrm>
            <a:off x="4356000" y="3789360"/>
            <a:ext cx="4284360" cy="2874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57200" y="1481040"/>
            <a:ext cx="8227800" cy="452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Fins a 20kg inclòs</a:t>
            </a:r>
            <a:endParaRPr/>
          </a:p>
        </p:txBody>
      </p:sp>
      <p:pic>
        <p:nvPicPr>
          <p:cNvPr id="157" name="Picture 3"/>
          <p:cNvPicPr/>
          <p:nvPr/>
        </p:nvPicPr>
        <p:blipFill>
          <a:blip r:embed="rId2"/>
          <a:stretch/>
        </p:blipFill>
        <p:spPr>
          <a:xfrm>
            <a:off x="195120" y="268200"/>
            <a:ext cx="8491320" cy="1152360"/>
          </a:xfrm>
          <a:prstGeom prst="rect">
            <a:avLst/>
          </a:prstGeom>
          <a:ln w="9360"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195120" y="268200"/>
            <a:ext cx="8491320" cy="115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9" name="Picture 5"/>
          <p:cNvPicPr/>
          <p:nvPr/>
        </p:nvPicPr>
        <p:blipFill>
          <a:blip r:embed="rId3"/>
          <a:stretch/>
        </p:blipFill>
        <p:spPr>
          <a:xfrm>
            <a:off x="4572000" y="2133720"/>
            <a:ext cx="4674960" cy="3858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57200" y="1481040"/>
            <a:ext cx="8227800" cy="452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Roba pràctica (temps variable)</a:t>
            </a:r>
            <a:endParaRPr/>
          </a:p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Anorac</a:t>
            </a:r>
            <a:endParaRPr/>
          </a:p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Capelina, impermeable, paraigua...</a:t>
            </a:r>
            <a:endParaRPr/>
          </a:p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Calçat còmode (dos parells)</a:t>
            </a:r>
            <a:endParaRPr/>
          </a:p>
          <a:p>
            <a:pPr marL="360360" indent="-253800">
              <a:lnSpc>
                <a:spcPct val="100000"/>
              </a:lnSpc>
            </a:pPr>
            <a:endParaRPr/>
          </a:p>
          <a:p>
            <a:pPr marL="360360" indent="-253800">
              <a:lnSpc>
                <a:spcPct val="100000"/>
              </a:lnSpc>
            </a:pPr>
            <a:r>
              <a:rPr lang="es-ES" sz="3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Alguna cosa més?</a:t>
            </a:r>
            <a:endParaRPr/>
          </a:p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" charset="2"/>
              <a:buChar char=""/>
            </a:pPr>
            <a:r>
              <a:rPr lang="es-E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Assecador de cabell</a:t>
            </a:r>
            <a:endParaRPr/>
          </a:p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" charset="2"/>
              <a:buChar char=""/>
            </a:pPr>
            <a:r>
              <a:rPr lang="es-E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Llibreta i bolígrafs</a:t>
            </a:r>
            <a:endParaRPr/>
          </a:p>
          <a:p>
            <a:pPr marL="360360" indent="-253800">
              <a:lnSpc>
                <a:spcPct val="100000"/>
              </a:lnSpc>
            </a:pPr>
            <a:endParaRPr/>
          </a:p>
        </p:txBody>
      </p:sp>
      <p:pic>
        <p:nvPicPr>
          <p:cNvPr id="161" name="Picture 3"/>
          <p:cNvPicPr/>
          <p:nvPr/>
        </p:nvPicPr>
        <p:blipFill>
          <a:blip r:embed="rId2"/>
          <a:stretch/>
        </p:blipFill>
        <p:spPr>
          <a:xfrm>
            <a:off x="195120" y="268200"/>
            <a:ext cx="8491320" cy="1152360"/>
          </a:xfrm>
          <a:prstGeom prst="rect">
            <a:avLst/>
          </a:prstGeom>
          <a:ln w="9360">
            <a:noFill/>
          </a:ln>
        </p:spPr>
      </p:pic>
      <p:sp>
        <p:nvSpPr>
          <p:cNvPr id="162" name="CustomShape 2"/>
          <p:cNvSpPr/>
          <p:nvPr/>
        </p:nvSpPr>
        <p:spPr>
          <a:xfrm>
            <a:off x="195120" y="268200"/>
            <a:ext cx="8491320" cy="115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3" name="Picture 5"/>
          <p:cNvPicPr/>
          <p:nvPr/>
        </p:nvPicPr>
        <p:blipFill>
          <a:blip r:embed="rId3"/>
          <a:stretch/>
        </p:blipFill>
        <p:spPr>
          <a:xfrm>
            <a:off x="5940000" y="3141000"/>
            <a:ext cx="2485440" cy="2483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57200" y="1481040"/>
            <a:ext cx="8227800" cy="452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Medicaments (equipatge de mà)</a:t>
            </a:r>
            <a:endParaRPr/>
          </a:p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Dinar del primer dia</a:t>
            </a:r>
            <a:endParaRPr/>
          </a:p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No beguda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60360" indent="-253800">
              <a:lnSpc>
                <a:spcPct val="100000"/>
              </a:lnSpc>
            </a:pPr>
            <a:endParaRPr/>
          </a:p>
        </p:txBody>
      </p:sp>
      <p:pic>
        <p:nvPicPr>
          <p:cNvPr id="165" name="Picture 3"/>
          <p:cNvPicPr/>
          <p:nvPr/>
        </p:nvPicPr>
        <p:blipFill>
          <a:blip r:embed="rId2"/>
          <a:stretch/>
        </p:blipFill>
        <p:spPr>
          <a:xfrm>
            <a:off x="225360" y="268200"/>
            <a:ext cx="8461080" cy="1152360"/>
          </a:xfrm>
          <a:prstGeom prst="rect">
            <a:avLst/>
          </a:prstGeom>
          <a:ln w="9360">
            <a:noFill/>
          </a:ln>
        </p:spPr>
      </p:pic>
      <p:sp>
        <p:nvSpPr>
          <p:cNvPr id="166" name="CustomShape 2"/>
          <p:cNvSpPr/>
          <p:nvPr/>
        </p:nvSpPr>
        <p:spPr>
          <a:xfrm>
            <a:off x="225360" y="268200"/>
            <a:ext cx="8461080" cy="115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7" name="Picture 5"/>
          <p:cNvPicPr/>
          <p:nvPr/>
        </p:nvPicPr>
        <p:blipFill>
          <a:blip r:embed="rId3"/>
          <a:stretch/>
        </p:blipFill>
        <p:spPr>
          <a:xfrm>
            <a:off x="4572000" y="3061440"/>
            <a:ext cx="3733920" cy="2943720"/>
          </a:xfrm>
          <a:prstGeom prst="rect">
            <a:avLst/>
          </a:prstGeom>
          <a:ln w="9360">
            <a:noFill/>
          </a:ln>
        </p:spPr>
      </p:pic>
      <p:pic>
        <p:nvPicPr>
          <p:cNvPr id="168" name="Picture 2"/>
          <p:cNvPicPr/>
          <p:nvPr/>
        </p:nvPicPr>
        <p:blipFill>
          <a:blip r:embed="rId4"/>
          <a:srcRect b="7726"/>
          <a:stretch/>
        </p:blipFill>
        <p:spPr>
          <a:xfrm>
            <a:off x="1835640" y="3575880"/>
            <a:ext cx="1941480" cy="191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57200" y="1481040"/>
            <a:ext cx="8227800" cy="452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Adaptador elèctric</a:t>
            </a: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1" name="Picture 3"/>
          <p:cNvPicPr/>
          <p:nvPr/>
        </p:nvPicPr>
        <p:blipFill>
          <a:blip r:embed="rId2"/>
          <a:stretch/>
        </p:blipFill>
        <p:spPr>
          <a:xfrm>
            <a:off x="4619520" y="3772080"/>
            <a:ext cx="4522680" cy="3084480"/>
          </a:xfrm>
          <a:prstGeom prst="rect">
            <a:avLst/>
          </a:prstGeom>
          <a:ln w="9360">
            <a:noFill/>
          </a:ln>
        </p:spPr>
      </p:pic>
      <p:pic>
        <p:nvPicPr>
          <p:cNvPr id="172" name="Picture 4"/>
          <p:cNvPicPr/>
          <p:nvPr/>
        </p:nvPicPr>
        <p:blipFill>
          <a:blip r:embed="rId3"/>
          <a:stretch/>
        </p:blipFill>
        <p:spPr>
          <a:xfrm>
            <a:off x="2214720" y="2928960"/>
            <a:ext cx="4173480" cy="1069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57200" y="1481040"/>
            <a:ext cx="8227800" cy="452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Cal:</a:t>
            </a:r>
            <a:endParaRPr/>
          </a:p>
          <a:p>
            <a:pPr marL="615960" lvl="1" indent="-22680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lang="es-E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portar sempre la documentació a sobre</a:t>
            </a:r>
            <a:endParaRPr/>
          </a:p>
          <a:p>
            <a:pPr marL="615960" lvl="1" indent="-22680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lang="es-E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els diners repartits</a:t>
            </a:r>
            <a:endParaRPr/>
          </a:p>
          <a:p>
            <a:pPr marL="615960" lvl="1" indent="-22680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lang="es-E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vigilar les </a:t>
            </a:r>
            <a:r>
              <a:rPr lang="es-ES" sz="2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pertinences</a:t>
            </a:r>
            <a:endParaRPr/>
          </a:p>
        </p:txBody>
      </p:sp>
      <p:pic>
        <p:nvPicPr>
          <p:cNvPr id="174" name="Picture 3"/>
          <p:cNvPicPr/>
          <p:nvPr/>
        </p:nvPicPr>
        <p:blipFill>
          <a:blip r:embed="rId2"/>
          <a:stretch/>
        </p:blipFill>
        <p:spPr>
          <a:xfrm>
            <a:off x="195120" y="268200"/>
            <a:ext cx="8491320" cy="1152360"/>
          </a:xfrm>
          <a:prstGeom prst="rect">
            <a:avLst/>
          </a:prstGeom>
          <a:ln w="9360">
            <a:noFill/>
          </a:ln>
        </p:spPr>
      </p:pic>
      <p:sp>
        <p:nvSpPr>
          <p:cNvPr id="175" name="CustomShape 2"/>
          <p:cNvSpPr/>
          <p:nvPr/>
        </p:nvSpPr>
        <p:spPr>
          <a:xfrm>
            <a:off x="195120" y="268200"/>
            <a:ext cx="8491320" cy="115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6" name="Picture 5"/>
          <p:cNvPicPr/>
          <p:nvPr/>
        </p:nvPicPr>
        <p:blipFill>
          <a:blip r:embed="rId3"/>
          <a:stretch/>
        </p:blipFill>
        <p:spPr>
          <a:xfrm>
            <a:off x="5148360" y="3048120"/>
            <a:ext cx="3808080" cy="3808080"/>
          </a:xfrm>
          <a:prstGeom prst="rect">
            <a:avLst/>
          </a:prstGeom>
          <a:ln w="9360">
            <a:noFill/>
          </a:ln>
        </p:spPr>
      </p:pic>
      <p:pic>
        <p:nvPicPr>
          <p:cNvPr id="177" name="Picture 6"/>
          <p:cNvPicPr/>
          <p:nvPr/>
        </p:nvPicPr>
        <p:blipFill>
          <a:blip r:embed="rId4"/>
          <a:stretch/>
        </p:blipFill>
        <p:spPr>
          <a:xfrm>
            <a:off x="1071720" y="3643200"/>
            <a:ext cx="3238200" cy="1942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57200" y="1481040"/>
            <a:ext cx="8227800" cy="452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0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142200" cy="6084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26240" y="1697040"/>
            <a:ext cx="8227800" cy="1946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0360" indent="-253800" algn="just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07:00 Trobada davant de l’institut i control de la documentació (DNI, autorització mossos i targeta sanitària europea)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marL="360360" indent="-253800" algn="just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07:30 Sortida de l’autocar</a:t>
            </a:r>
            <a:endParaRPr/>
          </a:p>
          <a:p>
            <a:pPr marL="360360" indent="-253800">
              <a:lnSpc>
                <a:spcPct val="100000"/>
              </a:lnSpc>
            </a:pPr>
            <a:endParaRPr/>
          </a:p>
        </p:txBody>
      </p:sp>
      <p:pic>
        <p:nvPicPr>
          <p:cNvPr id="96" name="Picture 5"/>
          <p:cNvPicPr/>
          <p:nvPr/>
        </p:nvPicPr>
        <p:blipFill>
          <a:blip r:embed="rId2"/>
          <a:stretch/>
        </p:blipFill>
        <p:spPr>
          <a:xfrm>
            <a:off x="4967280" y="3645000"/>
            <a:ext cx="3639960" cy="2754000"/>
          </a:xfrm>
          <a:prstGeom prst="rect">
            <a:avLst/>
          </a:prstGeom>
          <a:ln w="9360"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2627640" y="523080"/>
            <a:ext cx="5743440" cy="63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Diumenge, 10 març</a:t>
            </a:r>
            <a:endParaRPr/>
          </a:p>
        </p:txBody>
      </p:sp>
      <p:sp>
        <p:nvSpPr>
          <p:cNvPr id="98" name="CustomShape 3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Sortida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974880" y="404640"/>
            <a:ext cx="7667280" cy="314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3600" indent="-250560">
              <a:lnSpc>
                <a:spcPct val="100000"/>
              </a:lnSpc>
            </a:pPr>
            <a:endParaRPr/>
          </a:p>
          <a:p>
            <a:pPr marL="363600" indent="-25056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08:15 Arribada a l’aeroport de El Prat </a:t>
            </a:r>
            <a:endParaRPr/>
          </a:p>
          <a:p>
            <a:pPr marL="363600" indent="-25056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Facturar equipatge (maleta 20kg)</a:t>
            </a:r>
            <a:endParaRPr/>
          </a:p>
          <a:p>
            <a:pPr marL="363600" indent="-25056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10:25 Sortida del vol amb Aer Lingus</a:t>
            </a:r>
            <a:endParaRPr/>
          </a:p>
          <a:p>
            <a:pPr marL="363600" indent="-250560">
              <a:lnSpc>
                <a:spcPct val="100000"/>
              </a:lnSpc>
            </a:pPr>
            <a:endParaRPr/>
          </a:p>
        </p:txBody>
      </p:sp>
      <p:pic>
        <p:nvPicPr>
          <p:cNvPr id="100" name="Picture 2"/>
          <p:cNvPicPr/>
          <p:nvPr/>
        </p:nvPicPr>
        <p:blipFill>
          <a:blip r:embed="rId2"/>
          <a:stretch/>
        </p:blipFill>
        <p:spPr>
          <a:xfrm>
            <a:off x="2843640" y="2277000"/>
            <a:ext cx="5573880" cy="395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68360" y="981000"/>
            <a:ext cx="8227800" cy="452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12:20 Arribada a l’aeroport de Dublín </a:t>
            </a:r>
            <a:endParaRPr/>
          </a:p>
          <a:p>
            <a:pPr marL="360360" indent="-253800">
              <a:lnSpc>
                <a:spcPct val="100000"/>
              </a:lnSpc>
            </a:pPr>
            <a:endParaRPr/>
          </a:p>
          <a:p>
            <a:pPr marL="360360" indent="-253800">
              <a:lnSpc>
                <a:spcPct val="100000"/>
              </a:lnSpc>
              <a:buClr>
                <a:srgbClr val="2DA2BF"/>
              </a:buClr>
              <a:buFont typeface="Wingdings 3" charset="2"/>
              <a:buChar char=""/>
            </a:pPr>
            <a:r>
              <a:rPr lang="es-E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Trasllat amb autocar privat fins a l’escola</a:t>
            </a:r>
            <a:endParaRPr/>
          </a:p>
        </p:txBody>
      </p:sp>
      <p:pic>
        <p:nvPicPr>
          <p:cNvPr id="102" name="Picture 3"/>
          <p:cNvPicPr/>
          <p:nvPr/>
        </p:nvPicPr>
        <p:blipFill>
          <a:blip r:embed="rId2"/>
          <a:stretch/>
        </p:blipFill>
        <p:spPr>
          <a:xfrm>
            <a:off x="3492360" y="2708280"/>
            <a:ext cx="4998960" cy="3757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1340640"/>
            <a:ext cx="8000640" cy="3660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endParaRPr/>
          </a:p>
          <a:p>
            <a:pPr marL="281160" indent="-279360" algn="just">
              <a:lnSpc>
                <a:spcPct val="100000"/>
              </a:lnSpc>
              <a:buClr>
                <a:srgbClr val="2DA2BF"/>
              </a:buClr>
              <a:buFont typeface="Arial"/>
              <a:buChar char="•"/>
            </a:pP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Situada a </a:t>
            </a: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Bray</a:t>
            </a: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 (nord del comtat de Wicklow)</a:t>
            </a:r>
            <a:endParaRPr/>
          </a:p>
          <a:p>
            <a:pPr marL="281160" indent="-279360" algn="just">
              <a:lnSpc>
                <a:spcPct val="100000"/>
              </a:lnSpc>
              <a:buClr>
                <a:srgbClr val="2DA2BF"/>
              </a:buClr>
              <a:buFont typeface="Arial"/>
              <a:buChar char="•"/>
            </a:pP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A 40 minuts en tren del centre de Dublín</a:t>
            </a:r>
            <a:endParaRPr/>
          </a:p>
          <a:p>
            <a:pPr marL="281160" indent="-279360" algn="just">
              <a:lnSpc>
                <a:spcPct val="100000"/>
              </a:lnSpc>
              <a:buClr>
                <a:srgbClr val="2DA2BF"/>
              </a:buClr>
              <a:buFont typeface="Arial"/>
              <a:buChar char="•"/>
            </a:pP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Les famílies estan totes a distàncies caminant de l’escola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104" name="Picture 3"/>
          <p:cNvPicPr/>
          <p:nvPr/>
        </p:nvPicPr>
        <p:blipFill>
          <a:blip r:embed="rId2"/>
          <a:stretch/>
        </p:blipFill>
        <p:spPr>
          <a:xfrm>
            <a:off x="195120" y="268200"/>
            <a:ext cx="4376520" cy="1152360"/>
          </a:xfrm>
          <a:prstGeom prst="rect">
            <a:avLst/>
          </a:prstGeom>
          <a:ln w="9360"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195120" y="268200"/>
            <a:ext cx="4376520" cy="115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6" name="Picture 2"/>
          <p:cNvPicPr/>
          <p:nvPr/>
        </p:nvPicPr>
        <p:blipFill>
          <a:blip r:embed="rId3"/>
          <a:stretch/>
        </p:blipFill>
        <p:spPr>
          <a:xfrm>
            <a:off x="6450480" y="188640"/>
            <a:ext cx="1871280" cy="1871280"/>
          </a:xfrm>
          <a:prstGeom prst="rect">
            <a:avLst/>
          </a:prstGeom>
          <a:ln>
            <a:noFill/>
          </a:ln>
        </p:spPr>
      </p:pic>
      <p:pic>
        <p:nvPicPr>
          <p:cNvPr id="107" name="Imagen 7"/>
          <p:cNvPicPr/>
          <p:nvPr/>
        </p:nvPicPr>
        <p:blipFill>
          <a:blip r:embed="rId4"/>
          <a:stretch/>
        </p:blipFill>
        <p:spPr>
          <a:xfrm>
            <a:off x="2714040" y="2819160"/>
            <a:ext cx="6054840" cy="3390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57200" y="1340640"/>
            <a:ext cx="8000640" cy="3660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281160" indent="-279360" algn="just">
              <a:lnSpc>
                <a:spcPct val="100000"/>
              </a:lnSpc>
              <a:buClr>
                <a:srgbClr val="2DA2BF"/>
              </a:buClr>
              <a:buFont typeface="Arial"/>
              <a:buChar char="•"/>
            </a:pPr>
            <a:r>
              <a:rPr lang="es-E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20 </a:t>
            </a:r>
            <a:r>
              <a:rPr lang="es-ES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classes</a:t>
            </a:r>
            <a:r>
              <a:rPr lang="es-E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 </a:t>
            </a:r>
            <a:r>
              <a:rPr lang="es-ES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d’anglès</a:t>
            </a:r>
            <a:r>
              <a:rPr lang="es-E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 de 45 </a:t>
            </a:r>
            <a:r>
              <a:rPr lang="es-ES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minuts</a:t>
            </a:r>
            <a:r>
              <a:rPr lang="es-E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 </a:t>
            </a:r>
            <a:r>
              <a:rPr lang="es-E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a la </a:t>
            </a:r>
            <a:r>
              <a:rPr lang="es-E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setmana</a:t>
            </a:r>
            <a:endParaRPr dirty="0"/>
          </a:p>
          <a:p>
            <a:pPr marL="281160" indent="-279360" algn="just">
              <a:lnSpc>
                <a:spcPct val="100000"/>
              </a:lnSpc>
              <a:buClr>
                <a:srgbClr val="2DA2BF"/>
              </a:buClr>
              <a:buFont typeface="Arial"/>
              <a:buChar char="•"/>
            </a:pPr>
            <a:r>
              <a:rPr lang="es-E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Grups</a:t>
            </a:r>
            <a:r>
              <a:rPr lang="es-E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 </a:t>
            </a:r>
            <a:r>
              <a:rPr lang="es-E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tancats</a:t>
            </a:r>
            <a:endParaRPr dirty="0"/>
          </a:p>
          <a:p>
            <a:pPr marL="281160" indent="-279360" algn="just">
              <a:lnSpc>
                <a:spcPct val="100000"/>
              </a:lnSpc>
              <a:buClr>
                <a:srgbClr val="2DA2BF"/>
              </a:buClr>
              <a:buFont typeface="Arial"/>
              <a:buChar char="•"/>
            </a:pPr>
            <a:r>
              <a:rPr lang="es-E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Test de </a:t>
            </a:r>
            <a:r>
              <a:rPr lang="es-E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nivell</a:t>
            </a:r>
            <a:r>
              <a:rPr lang="es-E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 per agrupar </a:t>
            </a:r>
            <a:r>
              <a:rPr lang="es-E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els</a:t>
            </a:r>
            <a:r>
              <a:rPr lang="es-E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 </a:t>
            </a:r>
            <a:r>
              <a:rPr lang="es-E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alumnes</a:t>
            </a:r>
            <a:r>
              <a:rPr lang="es-E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 </a:t>
            </a:r>
            <a:endParaRPr dirty="0"/>
          </a:p>
          <a:p>
            <a:pPr marL="281160" indent="-279360" algn="just">
              <a:lnSpc>
                <a:spcPct val="100000"/>
              </a:lnSpc>
              <a:buClr>
                <a:srgbClr val="2DA2BF"/>
              </a:buClr>
              <a:buFont typeface="Arial"/>
              <a:buChar char="•"/>
            </a:pPr>
            <a:r>
              <a:rPr lang="es-E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Tot</a:t>
            </a:r>
            <a:r>
              <a:rPr lang="es-E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 el material per al </a:t>
            </a:r>
            <a:r>
              <a:rPr lang="es-E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curs</a:t>
            </a:r>
            <a:r>
              <a:rPr lang="es-E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 </a:t>
            </a:r>
            <a:endParaRPr dirty="0"/>
          </a:p>
          <a:p>
            <a:pPr marL="281160" indent="-279360" algn="just">
              <a:lnSpc>
                <a:spcPct val="100000"/>
              </a:lnSpc>
              <a:buClr>
                <a:srgbClr val="2DA2BF"/>
              </a:buClr>
              <a:buFont typeface="Arial"/>
              <a:buChar char="•"/>
            </a:pPr>
            <a:r>
              <a:rPr lang="es-E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Diploma </a:t>
            </a:r>
            <a:r>
              <a:rPr lang="es-E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d’acreditació</a:t>
            </a:r>
            <a:r>
              <a:rPr lang="es-E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 del </a:t>
            </a:r>
            <a:r>
              <a:rPr lang="es-E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curs</a:t>
            </a:r>
            <a:endParaRPr/>
          </a:p>
          <a:p>
            <a:pPr marL="1800" algn="just">
              <a:lnSpc>
                <a:spcPct val="100000"/>
              </a:lnSpc>
              <a:buClr>
                <a:srgbClr val="2DA2BF"/>
              </a:buClr>
            </a:pP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marL="281160" indent="-279360">
              <a:lnSpc>
                <a:spcPct val="100000"/>
              </a:lnSpc>
            </a:pPr>
            <a:endParaRPr dirty="0"/>
          </a:p>
        </p:txBody>
      </p:sp>
      <p:pic>
        <p:nvPicPr>
          <p:cNvPr id="109" name="Picture 3"/>
          <p:cNvPicPr/>
          <p:nvPr/>
        </p:nvPicPr>
        <p:blipFill>
          <a:blip r:embed="rId2"/>
          <a:stretch/>
        </p:blipFill>
        <p:spPr>
          <a:xfrm>
            <a:off x="195120" y="268200"/>
            <a:ext cx="4376520" cy="115236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195120" y="268200"/>
            <a:ext cx="4376520" cy="115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1" name="Picture 2"/>
          <p:cNvPicPr/>
          <p:nvPr/>
        </p:nvPicPr>
        <p:blipFill>
          <a:blip r:embed="rId3"/>
          <a:stretch/>
        </p:blipFill>
        <p:spPr>
          <a:xfrm>
            <a:off x="6450480" y="188640"/>
            <a:ext cx="1871280" cy="1871280"/>
          </a:xfrm>
          <a:prstGeom prst="rect">
            <a:avLst/>
          </a:prstGeom>
          <a:ln>
            <a:noFill/>
          </a:ln>
        </p:spPr>
      </p:pic>
      <p:pic>
        <p:nvPicPr>
          <p:cNvPr id="112" name="Picture 4"/>
          <p:cNvPicPr/>
          <p:nvPr/>
        </p:nvPicPr>
        <p:blipFill>
          <a:blip r:embed="rId4"/>
          <a:stretch/>
        </p:blipFill>
        <p:spPr>
          <a:xfrm>
            <a:off x="3816000" y="3456000"/>
            <a:ext cx="4469400" cy="251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28760" y="285840"/>
            <a:ext cx="8227800" cy="452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5040" indent="-249120" algn="just">
              <a:lnSpc>
                <a:spcPct val="100000"/>
              </a:lnSpc>
            </a:pPr>
            <a:r>
              <a:rPr lang="es-ES" sz="1800" b="1" strike="noStrike" spc="-1">
                <a:solidFill>
                  <a:srgbClr val="00AAD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Les famílies </a:t>
            </a:r>
            <a:endParaRPr/>
          </a:p>
          <a:p>
            <a:pPr marL="365040" indent="-249120" algn="just">
              <a:lnSpc>
                <a:spcPct val="100000"/>
              </a:lnSpc>
              <a:buClr>
                <a:srgbClr val="2DA2BF"/>
              </a:buClr>
              <a:buFont typeface="Wingdings" charset="2"/>
              <a:buChar char=""/>
            </a:pP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Són escollides molt acuradament. Els alumnes coneixeran </a:t>
            </a: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una nova cultura </a:t>
            </a: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i l'estil de vida </a:t>
            </a: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Irlandès</a:t>
            </a: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. </a:t>
            </a:r>
            <a:endParaRPr/>
          </a:p>
          <a:p>
            <a:pPr marL="365040" indent="-249120" algn="just">
              <a:lnSpc>
                <a:spcPct val="100000"/>
              </a:lnSpc>
            </a:pPr>
            <a:endParaRPr/>
          </a:p>
          <a:p>
            <a:pPr marL="365040" indent="-249120" algn="just">
              <a:lnSpc>
                <a:spcPct val="100000"/>
              </a:lnSpc>
              <a:buClr>
                <a:srgbClr val="2DA2BF"/>
              </a:buClr>
              <a:buFont typeface="Wingdings" charset="2"/>
              <a:buChar char=""/>
            </a:pP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Totes les famílies passen un </a:t>
            </a: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control exhaustiu </a:t>
            </a: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abans de ser escollides (de l’agència, l’escola, certificat d’antecedents penals...). </a:t>
            </a:r>
            <a:endParaRPr/>
          </a:p>
          <a:p>
            <a:pPr marL="365040" indent="-249120" algn="just">
              <a:lnSpc>
                <a:spcPct val="100000"/>
              </a:lnSpc>
            </a:pPr>
            <a:endParaRPr/>
          </a:p>
          <a:p>
            <a:pPr marL="365040" indent="-249120" algn="just">
              <a:lnSpc>
                <a:spcPct val="100000"/>
              </a:lnSpc>
              <a:buClr>
                <a:srgbClr val="2DA2BF"/>
              </a:buClr>
              <a:buFont typeface="Wingdings" charset="2"/>
              <a:buChar char=""/>
            </a:pP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Habitació compartida en règim de PC </a:t>
            </a: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(esmorzar, pícnic per dinar i sopar amb la família)</a:t>
            </a:r>
            <a:endParaRPr/>
          </a:p>
          <a:p>
            <a:pPr marL="365040" indent="-249120" algn="just">
              <a:lnSpc>
                <a:spcPct val="100000"/>
              </a:lnSpc>
            </a:pPr>
            <a:endParaRPr/>
          </a:p>
          <a:p>
            <a:pPr marL="365040" indent="-249120" algn="just">
              <a:lnSpc>
                <a:spcPct val="100000"/>
              </a:lnSpc>
              <a:buClr>
                <a:srgbClr val="2DA2BF"/>
              </a:buClr>
              <a:buFont typeface="Wingdings" charset="2"/>
              <a:buChar char=""/>
            </a:pP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Cada família té les seves pròpies normes a casa, per tant, es demana el </a:t>
            </a: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màxim respecte </a:t>
            </a: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a aquestes normes.</a:t>
            </a:r>
            <a:endParaRPr/>
          </a:p>
          <a:p>
            <a:pPr marL="365040" indent="-249120">
              <a:lnSpc>
                <a:spcPct val="100000"/>
              </a:lnSpc>
            </a:pPr>
            <a:endParaRPr/>
          </a:p>
        </p:txBody>
      </p:sp>
      <p:pic>
        <p:nvPicPr>
          <p:cNvPr id="114" name="Picture 2"/>
          <p:cNvPicPr/>
          <p:nvPr/>
        </p:nvPicPr>
        <p:blipFill>
          <a:blip r:embed="rId2"/>
          <a:stretch/>
        </p:blipFill>
        <p:spPr>
          <a:xfrm>
            <a:off x="5157720" y="4149720"/>
            <a:ext cx="3055680" cy="2036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395280" y="836640"/>
            <a:ext cx="8227800" cy="452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3600" indent="-250560">
              <a:lnSpc>
                <a:spcPct val="100000"/>
              </a:lnSpc>
            </a:pPr>
            <a:endParaRPr/>
          </a:p>
          <a:p>
            <a:pPr marL="363600" indent="-250560" algn="just">
              <a:lnSpc>
                <a:spcPct val="150000"/>
              </a:lnSpc>
              <a:buClr>
                <a:srgbClr val="2DA2BF"/>
              </a:buClr>
              <a:buFont typeface="Arial"/>
              <a:buChar char="•"/>
            </a:pP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Arribada a l'escola per deixar les maletes </a:t>
            </a:r>
            <a:endParaRPr/>
          </a:p>
          <a:p>
            <a:pPr marL="363600" indent="-250560" algn="just">
              <a:lnSpc>
                <a:spcPct val="150000"/>
              </a:lnSpc>
              <a:buClr>
                <a:srgbClr val="2DA2BF"/>
              </a:buClr>
              <a:buFont typeface="Arial"/>
              <a:buChar char="•"/>
            </a:pP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Presa de contacte amb l'escola</a:t>
            </a:r>
            <a:endParaRPr/>
          </a:p>
          <a:p>
            <a:pPr marL="363600" indent="-250560" algn="just">
              <a:lnSpc>
                <a:spcPct val="150000"/>
              </a:lnSpc>
              <a:buClr>
                <a:srgbClr val="2DA2BF"/>
              </a:buClr>
              <a:buFont typeface="Arial"/>
              <a:buChar char="•"/>
            </a:pP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Trasllat fins a les famílies</a:t>
            </a:r>
            <a:endParaRPr/>
          </a:p>
          <a:p>
            <a:pPr marL="363600" indent="-250560" algn="just">
              <a:lnSpc>
                <a:spcPct val="150000"/>
              </a:lnSpc>
              <a:buClr>
                <a:srgbClr val="2DA2BF"/>
              </a:buClr>
              <a:buFont typeface="Arial"/>
              <a:buChar char="•"/>
            </a:pP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Microsoft YaHei"/>
              </a:rPr>
              <a:t>Sopar amb la família</a:t>
            </a:r>
            <a:endParaRPr/>
          </a:p>
          <a:p>
            <a:pPr marL="111240" algn="just">
              <a:lnSpc>
                <a:spcPct val="150000"/>
              </a:lnSpc>
            </a:pPr>
            <a:endParaRPr/>
          </a:p>
          <a:p>
            <a:pPr marL="363600" indent="-250560">
              <a:lnSpc>
                <a:spcPct val="100000"/>
              </a:lnSpc>
            </a:pPr>
            <a:endParaRPr/>
          </a:p>
        </p:txBody>
      </p:sp>
      <p:pic>
        <p:nvPicPr>
          <p:cNvPr id="116" name="Picture 5"/>
          <p:cNvPicPr/>
          <p:nvPr/>
        </p:nvPicPr>
        <p:blipFill>
          <a:blip r:embed="rId2"/>
          <a:stretch/>
        </p:blipFill>
        <p:spPr>
          <a:xfrm>
            <a:off x="4376300" y="2276872"/>
            <a:ext cx="4220468" cy="4054984"/>
          </a:xfrm>
          <a:prstGeom prst="rect">
            <a:avLst/>
          </a:prstGeom>
          <a:ln w="9360"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701640" y="403200"/>
            <a:ext cx="6208560" cy="515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800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Dia 1: diumenge 10 de març </a:t>
            </a:r>
            <a:r>
              <a:rPr lang="es-ES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580</Words>
  <Application>Microsoft Office PowerPoint</Application>
  <PresentationFormat>Presentación en pantalla (4:3)</PresentationFormat>
  <Paragraphs>120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Microsoft YaHei</vt:lpstr>
      <vt:lpstr>Arial</vt:lpstr>
      <vt:lpstr>DejaVu Sans</vt:lpstr>
      <vt:lpstr>Lucida Sans Unicode</vt:lpstr>
      <vt:lpstr>StarSymbol</vt:lpstr>
      <vt:lpstr>Tahoma</vt:lpstr>
      <vt:lpstr>Verdana</vt:lpstr>
      <vt:lpstr>Wingdings</vt:lpstr>
      <vt:lpstr>Wingdings 3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VIATGE FI DE CURS 4 ESO  I T À L I A</dc:title>
  <dc:creator>PC</dc:creator>
  <cp:lastModifiedBy>nox2profes</cp:lastModifiedBy>
  <cp:revision>118</cp:revision>
  <cp:lastPrinted>1601-01-01T00:00:00Z</cp:lastPrinted>
  <dcterms:created xsi:type="dcterms:W3CDTF">2011-03-17T11:17:44Z</dcterms:created>
  <dcterms:modified xsi:type="dcterms:W3CDTF">2019-02-19T17:30:08Z</dcterms:modified>
  <dc:language>ca-ES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