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7"/>
      <p:bold r:id="rId18"/>
      <p:italic r:id="rId19"/>
      <p:boldItalic r:id="rId20"/>
    </p:embeddedFont>
    <p:embeddedFont>
      <p:font typeface="Raleway" panose="020B0503030101060003" pitchFamily="34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27"/>
    <a:srgbClr val="FFF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/>
    <p:restoredTop sz="93675"/>
  </p:normalViewPr>
  <p:slideViewPr>
    <p:cSldViewPr snapToGrid="0">
      <p:cViewPr varScale="1">
        <p:scale>
          <a:sx n="135" d="100"/>
          <a:sy n="135" d="100"/>
        </p:scale>
        <p:origin x="168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ecb547d18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ecb547d18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ecb547d18_1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ecb547d18_1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ecb547d18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ecb547d18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ecb547d18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ecb547d18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78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ecb547d1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ecb547d1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cb547d1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cb547d1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ecb547d1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ecb547d1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cb547d18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ecb547d18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ecb547d18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ecb547d18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cb547d1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cb547d1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ecb547d1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ecb547d1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ecb547d18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ecb547d18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miami.c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5752681" y="1199894"/>
            <a:ext cx="26838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PRIMERA EDICIÓ</a:t>
            </a:r>
            <a:endParaRPr dirty="0">
              <a:solidFill>
                <a:srgbClr val="FFF6A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F31888-4F46-CA41-B923-A1E44542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439" y="-188663"/>
            <a:ext cx="4539239" cy="6419782"/>
          </a:xfrm>
          <a:prstGeom prst="rect">
            <a:avLst/>
          </a:prstGeom>
        </p:spPr>
      </p:pic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5630131" y="4326765"/>
            <a:ext cx="57996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INSTITUT MIAMI 2020-2021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663957" y="47939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C000"/>
                </a:solidFill>
              </a:rPr>
              <a:t>Premis Anna Savall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1060125" y="875575"/>
            <a:ext cx="1927200" cy="12852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6A2"/>
              </a:solidFill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1262925" y="1076125"/>
            <a:ext cx="152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Triar una de les dues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categories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6781800" y="3001575"/>
            <a:ext cx="1927200" cy="12852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6A2"/>
              </a:solidFill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5726425" y="771325"/>
            <a:ext cx="1927200" cy="12852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6A2"/>
              </a:solidFill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5961875" y="895675"/>
            <a:ext cx="152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Llegir les bases de la categoria (web)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1060125" y="3001575"/>
            <a:ext cx="1927200" cy="12852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6A2"/>
              </a:solidFill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1309150" y="3125925"/>
            <a:ext cx="152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Crear una obra artística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(individual )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4016563" y="3001575"/>
            <a:ext cx="1927200" cy="12852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6A2"/>
              </a:solidFill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4219375" y="3202125"/>
            <a:ext cx="152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Entregar-la dins el termini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(Via A/e)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7053388" y="3202113"/>
            <a:ext cx="1521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Esperar a la Diada de Sant Jordi 2021</a:t>
            </a:r>
            <a:endParaRPr b="1" dirty="0">
              <a:solidFill>
                <a:srgbClr val="210B2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216725" y="4152725"/>
            <a:ext cx="1614000" cy="3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SOLIDARITAT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389675" y="665225"/>
            <a:ext cx="855000" cy="88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549100" y="483125"/>
            <a:ext cx="594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173175" y="4211850"/>
            <a:ext cx="1614000" cy="3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Del 23/03 al 21/04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5034400" y="651325"/>
            <a:ext cx="855000" cy="88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5193825" y="469225"/>
            <a:ext cx="594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2804450" y="1035738"/>
            <a:ext cx="1614000" cy="309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NARRATIVA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2805702" y="1498225"/>
            <a:ext cx="1614000" cy="3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FOTOGRAFIA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389675" y="2656750"/>
            <a:ext cx="855000" cy="88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549100" y="2398450"/>
            <a:ext cx="594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3439950" y="2656750"/>
            <a:ext cx="855000" cy="88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3599375" y="2398450"/>
            <a:ext cx="594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6262525" y="2595400"/>
            <a:ext cx="855000" cy="88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6421950" y="2337100"/>
            <a:ext cx="5943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1216725" y="4521450"/>
            <a:ext cx="1614000" cy="3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L. CATALANA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1060125" y="4768100"/>
            <a:ext cx="7868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alumne/a es pot presentar a les dues categories, però no pot repetir-ne la mateixa.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ctrTitle"/>
          </p:nvPr>
        </p:nvSpPr>
        <p:spPr>
          <a:xfrm>
            <a:off x="2682810" y="592518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DEMOSTRA L’ARTISTA QUE PORTES DINS.</a:t>
            </a:r>
            <a:endParaRPr dirty="0">
              <a:solidFill>
                <a:srgbClr val="FFF6A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6A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ANIMA’T!</a:t>
            </a:r>
            <a:endParaRPr dirty="0">
              <a:solidFill>
                <a:srgbClr val="FFF6A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7BB000-90C8-0248-8731-6E3E5E26A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9988" y="-207518"/>
            <a:ext cx="4539239" cy="64197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2331975" y="571925"/>
            <a:ext cx="6661800" cy="9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FFF6A2"/>
                </a:solidFill>
                <a:latin typeface="Raleway"/>
                <a:ea typeface="Raleway"/>
                <a:cs typeface="Raleway"/>
                <a:sym typeface="Raleway"/>
              </a:rPr>
              <a:t>Més informació:</a:t>
            </a:r>
            <a:endParaRPr sz="4800" b="1" dirty="0">
              <a:solidFill>
                <a:srgbClr val="FFF6A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   </a:t>
            </a:r>
            <a:endParaRPr sz="48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2451200" y="1712325"/>
            <a:ext cx="6477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Web del centre</a:t>
            </a:r>
            <a:r>
              <a:rPr lang="ca" sz="24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ca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www.institutmiami.cat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Twitter</a:t>
            </a:r>
            <a:r>
              <a:rPr lang="ca" sz="24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ca" sz="2400" dirty="0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@InstitutMiami</a:t>
            </a:r>
            <a:endParaRPr sz="2400" dirty="0">
              <a:solidFill>
                <a:srgbClr val="4A86E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Instagram</a:t>
            </a:r>
            <a:r>
              <a:rPr lang="ca" sz="24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ca" sz="2400" dirty="0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@InstitutMiami</a:t>
            </a:r>
            <a:endParaRPr sz="2400" dirty="0">
              <a:solidFill>
                <a:srgbClr val="4A86E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Poseu-vos en contacte amb la coordinadora dels premis a través de:</a:t>
            </a:r>
            <a:endParaRPr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premisannasavall@institutmiami.cat</a:t>
            </a:r>
            <a:endParaRPr sz="2400" dirty="0">
              <a:solidFill>
                <a:srgbClr val="4A86E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89;p15">
            <a:extLst>
              <a:ext uri="{FF2B5EF4-FFF2-40B4-BE49-F238E27FC236}">
                <a16:creationId xmlns:a16="http://schemas.microsoft.com/office/drawing/2014/main" id="{FBCEA825-1A29-964A-AEE1-96025CA89380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FDA779E7-D593-A541-A7C6-7ADF8D1A2D44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QUE FLUEIXI LA IMAGINACIÓ...</a:t>
            </a:r>
            <a:endParaRPr dirty="0">
              <a:solidFill>
                <a:srgbClr val="FFF6A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6A2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SzPts val="4800"/>
            </a:pPr>
            <a:r>
              <a:rPr lang="ca" dirty="0">
                <a:solidFill>
                  <a:srgbClr val="FFF6A2"/>
                </a:solidFill>
              </a:rPr>
              <a:t>#SOLIDARITAT</a:t>
            </a:r>
            <a:endParaRPr dirty="0">
              <a:solidFill>
                <a:srgbClr val="FFF6A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FC5CC3-62E3-8A4D-8A3F-B304F628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3999" y="-216945"/>
            <a:ext cx="4219299" cy="59672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5752681" y="1199894"/>
            <a:ext cx="26838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PRIMERA EDICIÓ</a:t>
            </a:r>
            <a:endParaRPr dirty="0">
              <a:solidFill>
                <a:srgbClr val="FFF6A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F31888-4F46-CA41-B923-A1E44542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439" y="-188663"/>
            <a:ext cx="4539239" cy="6419782"/>
          </a:xfrm>
          <a:prstGeom prst="rect">
            <a:avLst/>
          </a:prstGeom>
        </p:spPr>
      </p:pic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5630131" y="4326765"/>
            <a:ext cx="57996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INSTITUT MIAMI 2020-2021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663957" y="47939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C000"/>
                </a:solidFill>
              </a:rPr>
              <a:t>Premis Anna Savall</a:t>
            </a:r>
            <a:endParaRPr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Què són?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FFFFFF"/>
                </a:solidFill>
              </a:rPr>
              <a:t>Els Premis Anna Savall són un </a:t>
            </a:r>
            <a:r>
              <a:rPr lang="ca" sz="2400" b="1" dirty="0">
                <a:solidFill>
                  <a:srgbClr val="FFFFFF"/>
                </a:solidFill>
              </a:rPr>
              <a:t>concurs artístic</a:t>
            </a:r>
            <a:r>
              <a:rPr lang="ca" sz="2400" dirty="0">
                <a:solidFill>
                  <a:srgbClr val="FFFFFF"/>
                </a:solidFill>
              </a:rPr>
              <a:t> adreçat a tot l’alumnat de l’institut de Miami. 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 dirty="0">
                <a:solidFill>
                  <a:srgbClr val="FFFFFF"/>
                </a:solidFill>
              </a:rPr>
              <a:t>Llengua catalana.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2400" dirty="0">
                <a:solidFill>
                  <a:srgbClr val="FFFFFF"/>
                </a:solidFill>
              </a:rPr>
              <a:t>Tenen una temàtica cada any: </a:t>
            </a:r>
            <a:r>
              <a:rPr lang="ca" sz="2400" b="1" dirty="0">
                <a:solidFill>
                  <a:srgbClr val="FFFFFF"/>
                </a:solidFill>
              </a:rPr>
              <a:t>SOLIDARITAT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CATEGORIES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497575" y="1600910"/>
            <a:ext cx="5046300" cy="769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497575" y="2880154"/>
            <a:ext cx="5046300" cy="769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3123200" y="1754035"/>
            <a:ext cx="3593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NARRATIVA</a:t>
            </a:r>
            <a:endParaRPr sz="24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123200" y="3004366"/>
            <a:ext cx="3593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FOTOGRAFIA</a:t>
            </a:r>
            <a:endParaRPr sz="24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254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CATEGORIA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4870925" y="508350"/>
            <a:ext cx="3794700" cy="769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4971725" y="632550"/>
            <a:ext cx="3593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NARRATIVA</a:t>
            </a: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251068" y="1933625"/>
            <a:ext cx="3059700" cy="86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Relat curt</a:t>
            </a:r>
            <a:endParaRPr sz="1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251068" y="2886625"/>
            <a:ext cx="3059700" cy="309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(Dos fulls màxim.)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251068" y="3357050"/>
            <a:ext cx="3059700" cy="3096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dirty="0">
                <a:solidFill>
                  <a:srgbClr val="210B27"/>
                </a:solidFill>
                <a:latin typeface="Lato"/>
                <a:ea typeface="Lato"/>
                <a:cs typeface="Lato"/>
                <a:sym typeface="Lato"/>
              </a:rPr>
              <a:t>SOLIDARITAT</a:t>
            </a:r>
            <a:endParaRPr sz="12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4" name="Google Shape;114;p16"/>
          <p:cNvCxnSpPr/>
          <p:nvPr/>
        </p:nvCxnSpPr>
        <p:spPr>
          <a:xfrm>
            <a:off x="5115393" y="1905450"/>
            <a:ext cx="0" cy="13911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6"/>
          <p:cNvSpPr txBox="1"/>
          <p:nvPr/>
        </p:nvSpPr>
        <p:spPr>
          <a:xfrm rot="-5400000">
            <a:off x="4240081" y="2343600"/>
            <a:ext cx="1341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INDIVIDUAL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86800" y="3701175"/>
            <a:ext cx="2414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#llenguacatalana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#original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#inèdit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#solidaritat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552625" y="4753625"/>
            <a:ext cx="55068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Podreu trobar les bases del concurs a: www.institutmiami.cat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89;p15">
            <a:extLst>
              <a:ext uri="{FF2B5EF4-FFF2-40B4-BE49-F238E27FC236}">
                <a16:creationId xmlns:a16="http://schemas.microsoft.com/office/drawing/2014/main" id="{D215EF5A-2F34-8E48-86CE-058FEC2E7A92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18" name="Google Shape;90;p15">
            <a:extLst>
              <a:ext uri="{FF2B5EF4-FFF2-40B4-BE49-F238E27FC236}">
                <a16:creationId xmlns:a16="http://schemas.microsoft.com/office/drawing/2014/main" id="{A6414423-7A8A-3E46-A0B2-95931CD5CCDB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155;p18">
            <a:extLst>
              <a:ext uri="{FF2B5EF4-FFF2-40B4-BE49-F238E27FC236}">
                <a16:creationId xmlns:a16="http://schemas.microsoft.com/office/drawing/2014/main" id="{2932091C-8759-DE4A-A4C6-255647050D3F}"/>
              </a:ext>
            </a:extLst>
          </p:cNvPr>
          <p:cNvSpPr txBox="1"/>
          <p:nvPr/>
        </p:nvSpPr>
        <p:spPr>
          <a:xfrm>
            <a:off x="2778350" y="4065825"/>
            <a:ext cx="588727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relat s’ha d’enviar per correu amb un títol, el nom de l’autor, l’edat i el curs.</a:t>
            </a:r>
            <a:endParaRPr sz="1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254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CATEGORIA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870925" y="508350"/>
            <a:ext cx="3794700" cy="769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4971725" y="632550"/>
            <a:ext cx="3593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FOTOGRAFIA</a:t>
            </a:r>
            <a:endParaRPr sz="2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175653" y="1829850"/>
            <a:ext cx="3059700" cy="867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Fotos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175653" y="2782850"/>
            <a:ext cx="3059700" cy="3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(Màxim tres fotografies.)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175653" y="3253275"/>
            <a:ext cx="3059700" cy="309600"/>
          </a:xfrm>
          <a:prstGeom prst="rect">
            <a:avLst/>
          </a:prstGeom>
          <a:solidFill>
            <a:srgbClr val="FFF6A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dirty="0">
                <a:solidFill>
                  <a:srgbClr val="210B27"/>
                </a:solidFill>
                <a:latin typeface="Lato"/>
                <a:ea typeface="Lato"/>
                <a:cs typeface="Lato"/>
                <a:sym typeface="Lato"/>
              </a:rPr>
              <a:t>SOLIDARITAT</a:t>
            </a:r>
            <a:endParaRPr sz="12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778350" y="3996550"/>
            <a:ext cx="588727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Les fotografies s’han d’enviar per correu amb un títol, el nom, l’edat i el curs.</a:t>
            </a:r>
            <a:endParaRPr sz="1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18"/>
          <p:cNvCxnSpPr/>
          <p:nvPr/>
        </p:nvCxnSpPr>
        <p:spPr>
          <a:xfrm>
            <a:off x="5039978" y="1746025"/>
            <a:ext cx="0" cy="13911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18"/>
          <p:cNvSpPr txBox="1"/>
          <p:nvPr/>
        </p:nvSpPr>
        <p:spPr>
          <a:xfrm rot="-5400000">
            <a:off x="4164666" y="2239825"/>
            <a:ext cx="1341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INDIVIDUAL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86800" y="3701175"/>
            <a:ext cx="24144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#llenguacatalana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#original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#inèdit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#solidaritat</a:t>
            </a:r>
            <a:endParaRPr sz="1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2552625" y="4753625"/>
            <a:ext cx="55068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Podreu trobar les bases del concurs a: www.institutmiami.cat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89;p15">
            <a:extLst>
              <a:ext uri="{FF2B5EF4-FFF2-40B4-BE49-F238E27FC236}">
                <a16:creationId xmlns:a16="http://schemas.microsoft.com/office/drawing/2014/main" id="{EDD5DFA4-C666-6D49-B0B3-C5F648DDF14D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18" name="Google Shape;90;p15">
            <a:extLst>
              <a:ext uri="{FF2B5EF4-FFF2-40B4-BE49-F238E27FC236}">
                <a16:creationId xmlns:a16="http://schemas.microsoft.com/office/drawing/2014/main" id="{DC8AC13C-1044-A04E-BF85-47E803FB0BCD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F6A2"/>
                </a:solidFill>
              </a:rPr>
              <a:t>Termini d’entrega</a:t>
            </a:r>
            <a:endParaRPr dirty="0">
              <a:solidFill>
                <a:srgbClr val="FFF6A2"/>
              </a:solidFill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2400250" y="1076129"/>
            <a:ext cx="6321600" cy="735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2400" dirty="0">
                <a:solidFill>
                  <a:srgbClr val="FFFFFF"/>
                </a:solidFill>
              </a:rPr>
              <a:t>Del </a:t>
            </a:r>
            <a:r>
              <a:rPr lang="ca" sz="3000" b="1" dirty="0">
                <a:solidFill>
                  <a:srgbClr val="FFFFFF"/>
                </a:solidFill>
              </a:rPr>
              <a:t>23 de març</a:t>
            </a:r>
            <a:r>
              <a:rPr lang="ca" sz="2400" dirty="0">
                <a:solidFill>
                  <a:srgbClr val="FFFFFF"/>
                </a:solidFill>
              </a:rPr>
              <a:t> fins el </a:t>
            </a:r>
            <a:r>
              <a:rPr lang="ca" sz="3000" b="1" dirty="0">
                <a:solidFill>
                  <a:srgbClr val="FFFFFF"/>
                </a:solidFill>
              </a:rPr>
              <a:t>21 d’abril</a:t>
            </a:r>
            <a:endParaRPr sz="3000" b="1" dirty="0">
              <a:solidFill>
                <a:srgbClr val="FFFFFF"/>
              </a:solidFill>
            </a:endParaRPr>
          </a:p>
        </p:txBody>
      </p:sp>
      <p:sp>
        <p:nvSpPr>
          <p:cNvPr id="6" name="Google Shape;89;p15">
            <a:extLst>
              <a:ext uri="{FF2B5EF4-FFF2-40B4-BE49-F238E27FC236}">
                <a16:creationId xmlns:a16="http://schemas.microsoft.com/office/drawing/2014/main" id="{52795092-34A8-FF4B-9DA1-9E5D50783921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7C593F05-3A9A-D540-92A4-796BAC5DB0F1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82;p20">
            <a:extLst>
              <a:ext uri="{FF2B5EF4-FFF2-40B4-BE49-F238E27FC236}">
                <a16:creationId xmlns:a16="http://schemas.microsoft.com/office/drawing/2014/main" id="{26202A6C-DC5C-0043-80F5-289E99D51D52}"/>
              </a:ext>
            </a:extLst>
          </p:cNvPr>
          <p:cNvSpPr txBox="1">
            <a:spLocks/>
          </p:cNvSpPr>
          <p:nvPr/>
        </p:nvSpPr>
        <p:spPr>
          <a:xfrm>
            <a:off x="2400250" y="2406321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dirty="0" err="1">
                <a:solidFill>
                  <a:srgbClr val="FFF6A2"/>
                </a:solidFill>
              </a:rPr>
              <a:t>Mètode</a:t>
            </a:r>
            <a:r>
              <a:rPr lang="es-ES" dirty="0">
                <a:solidFill>
                  <a:srgbClr val="FFF6A2"/>
                </a:solidFill>
              </a:rPr>
              <a:t> </a:t>
            </a:r>
            <a:r>
              <a:rPr lang="es-ES" dirty="0" err="1">
                <a:solidFill>
                  <a:srgbClr val="FFF6A2"/>
                </a:solidFill>
              </a:rPr>
              <a:t>d’entrega</a:t>
            </a:r>
            <a:endParaRPr lang="es-ES" dirty="0">
              <a:solidFill>
                <a:srgbClr val="FFF6A2"/>
              </a:solidFill>
            </a:endParaRPr>
          </a:p>
        </p:txBody>
      </p:sp>
      <p:sp>
        <p:nvSpPr>
          <p:cNvPr id="10" name="Google Shape;183;p20">
            <a:extLst>
              <a:ext uri="{FF2B5EF4-FFF2-40B4-BE49-F238E27FC236}">
                <a16:creationId xmlns:a16="http://schemas.microsoft.com/office/drawing/2014/main" id="{69E32F41-24FB-D54F-A665-E3C637FA4E44}"/>
              </a:ext>
            </a:extLst>
          </p:cNvPr>
          <p:cNvSpPr txBox="1">
            <a:spLocks/>
          </p:cNvSpPr>
          <p:nvPr/>
        </p:nvSpPr>
        <p:spPr>
          <a:xfrm>
            <a:off x="2400250" y="2821659"/>
            <a:ext cx="6321600" cy="73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Lato"/>
              <a:buNone/>
            </a:pPr>
            <a:r>
              <a:rPr lang="es-ES" sz="2400" dirty="0">
                <a:solidFill>
                  <a:srgbClr val="FFFFFF"/>
                </a:solidFill>
              </a:rPr>
              <a:t>A través de </a:t>
            </a:r>
            <a:r>
              <a:rPr lang="es-ES" sz="2400" dirty="0" err="1">
                <a:solidFill>
                  <a:srgbClr val="FFFFFF"/>
                </a:solidFill>
              </a:rPr>
              <a:t>l’adreça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ca-ES" sz="2400" dirty="0">
                <a:solidFill>
                  <a:srgbClr val="FFFFFF"/>
                </a:solidFill>
              </a:rPr>
              <a:t>electrònica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b="1" dirty="0" err="1">
                <a:solidFill>
                  <a:srgbClr val="FFC000"/>
                </a:solidFill>
              </a:rPr>
              <a:t>premisannasavall@institutmiami.cat</a:t>
            </a:r>
            <a:endParaRPr lang="es-ES" sz="3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2554663" y="694200"/>
            <a:ext cx="581634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600" dirty="0">
                <a:solidFill>
                  <a:srgbClr val="FFF6A2"/>
                </a:solidFill>
              </a:rPr>
              <a:t>Quin dia es comunicaran les obres guanyadores i es farà l’entrega de premis?</a:t>
            </a:r>
            <a:endParaRPr sz="4600" dirty="0">
              <a:solidFill>
                <a:srgbClr val="FFF6A2"/>
              </a:solidFill>
            </a:endParaRPr>
          </a:p>
        </p:txBody>
      </p:sp>
      <p:sp>
        <p:nvSpPr>
          <p:cNvPr id="5" name="Google Shape;89;p15">
            <a:extLst>
              <a:ext uri="{FF2B5EF4-FFF2-40B4-BE49-F238E27FC236}">
                <a16:creationId xmlns:a16="http://schemas.microsoft.com/office/drawing/2014/main" id="{E0442636-DAF5-284D-BBF9-D5B8C41FB3DF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6" name="Google Shape;90;p15">
            <a:extLst>
              <a:ext uri="{FF2B5EF4-FFF2-40B4-BE49-F238E27FC236}">
                <a16:creationId xmlns:a16="http://schemas.microsoft.com/office/drawing/2014/main" id="{288A2ADD-0982-2C44-940B-C1FD89B06146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2337525" y="1190199"/>
            <a:ext cx="6321600" cy="19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dirty="0">
                <a:solidFill>
                  <a:srgbClr val="FFF6A2"/>
                </a:solidFill>
              </a:rPr>
              <a:t>A</a:t>
            </a:r>
            <a:r>
              <a:rPr lang="ca" sz="5000" dirty="0">
                <a:solidFill>
                  <a:srgbClr val="FFF6A2"/>
                </a:solidFill>
              </a:rPr>
              <a:t>l llarg de la </a:t>
            </a:r>
            <a:br>
              <a:rPr lang="ca" sz="5000" dirty="0">
                <a:solidFill>
                  <a:srgbClr val="FFF6A2"/>
                </a:solidFill>
              </a:rPr>
            </a:br>
            <a:r>
              <a:rPr lang="ca" sz="5000" dirty="0">
                <a:solidFill>
                  <a:srgbClr val="FFF6A2"/>
                </a:solidFill>
              </a:rPr>
              <a:t>Diada de Sant Jordi 2020-2021</a:t>
            </a:r>
            <a:endParaRPr sz="5000" dirty="0">
              <a:solidFill>
                <a:srgbClr val="FFF6A2"/>
              </a:solidFill>
            </a:endParaRPr>
          </a:p>
        </p:txBody>
      </p:sp>
      <p:sp>
        <p:nvSpPr>
          <p:cNvPr id="5" name="Google Shape;89;p15">
            <a:extLst>
              <a:ext uri="{FF2B5EF4-FFF2-40B4-BE49-F238E27FC236}">
                <a16:creationId xmlns:a16="http://schemas.microsoft.com/office/drawing/2014/main" id="{44C1593C-E7FE-A342-A578-35E081CADA67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6" name="Google Shape;90;p15">
            <a:extLst>
              <a:ext uri="{FF2B5EF4-FFF2-40B4-BE49-F238E27FC236}">
                <a16:creationId xmlns:a16="http://schemas.microsoft.com/office/drawing/2014/main" id="{75831B00-5A72-D643-AF9C-D8BE1F493B88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B27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2288525" y="1549025"/>
            <a:ext cx="66618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FFF6A2"/>
                </a:solidFill>
                <a:latin typeface="Raleway"/>
                <a:ea typeface="Raleway"/>
                <a:cs typeface="Raleway"/>
                <a:sym typeface="Raleway"/>
              </a:rPr>
              <a:t>Què he de fer si vull participar als premis?</a:t>
            </a:r>
            <a:endParaRPr sz="4800" b="1" dirty="0">
              <a:solidFill>
                <a:srgbClr val="FFF6A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F6A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4800" b="1" dirty="0">
                <a:solidFill>
                  <a:srgbClr val="FFF6A2"/>
                </a:solidFill>
                <a:latin typeface="Raleway"/>
                <a:ea typeface="Raleway"/>
                <a:cs typeface="Raleway"/>
                <a:sym typeface="Raleway"/>
              </a:rPr>
              <a:t>    </a:t>
            </a:r>
            <a:endParaRPr sz="4800" b="1" dirty="0">
              <a:solidFill>
                <a:srgbClr val="FFF6A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4800" b="1" dirty="0">
              <a:solidFill>
                <a:srgbClr val="FFF6A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89;p15">
            <a:extLst>
              <a:ext uri="{FF2B5EF4-FFF2-40B4-BE49-F238E27FC236}">
                <a16:creationId xmlns:a16="http://schemas.microsoft.com/office/drawing/2014/main" id="{0DD5BBE7-07E5-D647-B6A0-6D2939BC0D18}"/>
              </a:ext>
            </a:extLst>
          </p:cNvPr>
          <p:cNvSpPr/>
          <p:nvPr/>
        </p:nvSpPr>
        <p:spPr>
          <a:xfrm>
            <a:off x="378600" y="338600"/>
            <a:ext cx="1770375" cy="221035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6" name="Google Shape;90;p15">
            <a:extLst>
              <a:ext uri="{FF2B5EF4-FFF2-40B4-BE49-F238E27FC236}">
                <a16:creationId xmlns:a16="http://schemas.microsoft.com/office/drawing/2014/main" id="{51B50114-A6A1-FB43-91DE-3C9A25607074}"/>
              </a:ext>
            </a:extLst>
          </p:cNvPr>
          <p:cNvSpPr txBox="1"/>
          <p:nvPr/>
        </p:nvSpPr>
        <p:spPr>
          <a:xfrm>
            <a:off x="567150" y="571925"/>
            <a:ext cx="1341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dirty="0">
                <a:solidFill>
                  <a:srgbClr val="210B27"/>
                </a:solidFill>
                <a:latin typeface="Raleway"/>
                <a:ea typeface="Raleway"/>
                <a:cs typeface="Raleway"/>
                <a:sym typeface="Raleway"/>
              </a:rPr>
              <a:t>Premis Anna Savall</a:t>
            </a:r>
            <a:endParaRPr sz="2400" dirty="0">
              <a:solidFill>
                <a:srgbClr val="210B2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359</Words>
  <Application>Microsoft Macintosh PowerPoint</Application>
  <PresentationFormat>Presentación en pantalla (16:9)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Raleway</vt:lpstr>
      <vt:lpstr>Lato</vt:lpstr>
      <vt:lpstr>Arial</vt:lpstr>
      <vt:lpstr>Swiss</vt:lpstr>
      <vt:lpstr>Premis Anna Savall</vt:lpstr>
      <vt:lpstr>Què són?</vt:lpstr>
      <vt:lpstr>CATEGORIES</vt:lpstr>
      <vt:lpstr>CATEGORIA</vt:lpstr>
      <vt:lpstr>CATEGORIA</vt:lpstr>
      <vt:lpstr>Termini d’entrega</vt:lpstr>
      <vt:lpstr>Quin dia es comunicaran les obres guanyadores i es farà l’entrega de premis?</vt:lpstr>
      <vt:lpstr>Al llarg de la  Diada de Sant Jordi 2020-2021</vt:lpstr>
      <vt:lpstr>Presentación de PowerPoint</vt:lpstr>
      <vt:lpstr>Presentación de PowerPoint</vt:lpstr>
      <vt:lpstr>DEMOSTRA L’ARTISTA QUE PORTES DINS.  ANIMA’T!</vt:lpstr>
      <vt:lpstr>Presentación de PowerPoint</vt:lpstr>
      <vt:lpstr>QUE FLUEIXI LA IMAGINACIÓ...  #SOLIDARITAT</vt:lpstr>
      <vt:lpstr>Premis Anna Savall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Premis Anna Savall</dc:title>
  <cp:lastModifiedBy>Alba Pijuan Costa</cp:lastModifiedBy>
  <cp:revision>3</cp:revision>
  <dcterms:modified xsi:type="dcterms:W3CDTF">2021-03-22T20:04:37Z</dcterms:modified>
</cp:coreProperties>
</file>