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0CA"/>
          </a:solidFill>
        </a:fill>
      </a:tcStyle>
    </a:wholeTbl>
    <a:band2H>
      <a:tcTxStyle b="def" i="def"/>
      <a:tcStyle>
        <a:tcBdr/>
        <a:fill>
          <a:solidFill>
            <a:srgbClr val="FBE9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DF"/>
          </a:solidFill>
        </a:fill>
      </a:tcStyle>
    </a:wholeTbl>
    <a:band2H>
      <a:tcTxStyle b="def" i="def"/>
      <a:tcStyle>
        <a:tcBdr/>
        <a:fill>
          <a:solidFill>
            <a:srgbClr val="FFF3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F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9"/>
          </a:solidFill>
        </a:fill>
      </a:tcStyle>
    </a:wholeTbl>
    <a:band2H>
      <a:tcTxStyle b="def" i="def"/>
      <a:tcStyle>
        <a:tcBdr/>
        <a:fill>
          <a:solidFill>
            <a:srgbClr val="E7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firstCol>
    <a:la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">
    <p:bg>
      <p:bgPr>
        <a:solidFill>
          <a:srgbClr val="E9ED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-1"/>
            <a:ext cx="9144000" cy="650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8" name="Group 18"/>
          <p:cNvGrpSpPr/>
          <p:nvPr/>
        </p:nvGrpSpPr>
        <p:grpSpPr>
          <a:xfrm>
            <a:off x="830392" y="1588426"/>
            <a:ext cx="745763" cy="61103"/>
            <a:chOff x="0" y="0"/>
            <a:chExt cx="745762" cy="61102"/>
          </a:xfrm>
        </p:grpSpPr>
        <p:sp>
          <p:nvSpPr>
            <p:cNvPr id="16" name="Shape 16"/>
            <p:cNvSpPr/>
            <p:nvPr/>
          </p:nvSpPr>
          <p:spPr>
            <a:xfrm rot="16200000">
              <a:off x="528782" y="-155879"/>
              <a:ext cx="61103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Shape 17"/>
            <p:cNvSpPr/>
            <p:nvPr/>
          </p:nvSpPr>
          <p:spPr>
            <a:xfrm rot="16200000">
              <a:off x="157454" y="-157455"/>
              <a:ext cx="61103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" name="Shape 19"/>
          <p:cNvSpPr/>
          <p:nvPr>
            <p:ph type="title"/>
          </p:nvPr>
        </p:nvSpPr>
        <p:spPr>
          <a:xfrm>
            <a:off x="729450" y="1763266"/>
            <a:ext cx="7688100" cy="22197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Texto del título</a:t>
            </a:r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729626" y="4230532"/>
            <a:ext cx="7688101" cy="721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1150" indent="-165100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11150" indent="304800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11150" indent="762000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11150" indent="1219200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11150" indent="1676400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G_NUMBER">
    <p:bg>
      <p:bgPr>
        <a:solidFill>
          <a:srgbClr val="1A99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830392" y="5558926"/>
            <a:ext cx="745763" cy="61103"/>
            <a:chOff x="0" y="0"/>
            <a:chExt cx="745762" cy="61102"/>
          </a:xfrm>
        </p:grpSpPr>
        <p:sp>
          <p:nvSpPr>
            <p:cNvPr id="108" name="Shape 108"/>
            <p:cNvSpPr/>
            <p:nvPr/>
          </p:nvSpPr>
          <p:spPr>
            <a:xfrm rot="16200000">
              <a:off x="528782" y="-155879"/>
              <a:ext cx="61103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 rot="16200000">
              <a:off x="157454" y="-157455"/>
              <a:ext cx="61103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1" name="Shape 111"/>
          <p:cNvSpPr/>
          <p:nvPr>
            <p:ph type="title"/>
          </p:nvPr>
        </p:nvSpPr>
        <p:spPr>
          <a:xfrm>
            <a:off x="729450" y="978599"/>
            <a:ext cx="7688400" cy="165960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12" name="Shape 112"/>
          <p:cNvSpPr/>
          <p:nvPr>
            <p:ph type="body" sz="half" idx="1"/>
          </p:nvPr>
        </p:nvSpPr>
        <p:spPr>
          <a:xfrm>
            <a:off x="729450" y="3030516"/>
            <a:ext cx="7688400" cy="21072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body" sz="half" idx="1"/>
          </p:nvPr>
        </p:nvSpPr>
        <p:spPr>
          <a:xfrm>
            <a:off x="457200" y="1481327"/>
            <a:ext cx="4038600" cy="45261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SzPts val="2800"/>
              <a:defRPr sz="2800"/>
            </a:lvl1pPr>
            <a:lvl2pPr marL="964141" indent="-348191">
              <a:buSzPts val="2800"/>
              <a:defRPr sz="2800"/>
            </a:lvl2pPr>
            <a:lvl3pPr marL="1490979" indent="-417829">
              <a:buSzPts val="2800"/>
              <a:defRPr sz="2800"/>
            </a:lvl3pPr>
            <a:lvl4pPr marL="1994605" indent="-464255">
              <a:buSzPts val="2800"/>
              <a:defRPr sz="2800"/>
            </a:lvl4pPr>
            <a:lvl5pPr marL="2451805" indent="-464255">
              <a:buSzPts val="2800"/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8" name="Shape 128"/>
          <p:cNvSpPr/>
          <p:nvPr>
            <p:ph type="body" sz="half" idx="13"/>
          </p:nvPr>
        </p:nvSpPr>
        <p:spPr>
          <a:xfrm>
            <a:off x="4648200" y="1481327"/>
            <a:ext cx="4038600" cy="45261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Pts val="2800"/>
              <a:defRPr sz="2800"/>
            </a:pPr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/>
            <a:r>
              <a:t>Texto del título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722376" y="1059711"/>
            <a:ext cx="7772401" cy="1828801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3922712" y="2931711"/>
            <a:ext cx="4572001" cy="1455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sz="2300">
                <a:solidFill>
                  <a:srgbClr val="1A9988"/>
                </a:solidFill>
              </a:defRPr>
            </a:lvl1pPr>
            <a:lvl2pPr marL="228600" indent="457200">
              <a:buClrTx/>
              <a:buSzTx/>
              <a:buFontTx/>
              <a:buNone/>
              <a:defRPr sz="2300">
                <a:solidFill>
                  <a:srgbClr val="1A9988"/>
                </a:solidFill>
              </a:defRPr>
            </a:lvl2pPr>
            <a:lvl3pPr marL="228600" indent="914400">
              <a:buClrTx/>
              <a:buSzTx/>
              <a:buFontTx/>
              <a:buNone/>
              <a:defRPr sz="2300">
                <a:solidFill>
                  <a:srgbClr val="1A9988"/>
                </a:solidFill>
              </a:defRPr>
            </a:lvl3pPr>
            <a:lvl4pPr marL="228600" indent="1371600">
              <a:buClrTx/>
              <a:buSzTx/>
              <a:buFontTx/>
              <a:buNone/>
              <a:defRPr sz="2300">
                <a:solidFill>
                  <a:srgbClr val="1A9988"/>
                </a:solidFill>
              </a:defRPr>
            </a:lvl4pPr>
            <a:lvl5pPr marL="228600" indent="1828800">
              <a:buClrTx/>
              <a:buSzTx/>
              <a:buFontTx/>
              <a:buNone/>
              <a:defRPr sz="2300">
                <a:solidFill>
                  <a:srgbClr val="1A99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HEADER">
    <p:bg>
      <p:bgPr>
        <a:solidFill>
          <a:srgbClr val="1A99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830392" y="1588426"/>
            <a:ext cx="745763" cy="61103"/>
            <a:chOff x="0" y="0"/>
            <a:chExt cx="745762" cy="61102"/>
          </a:xfrm>
        </p:grpSpPr>
        <p:sp>
          <p:nvSpPr>
            <p:cNvPr id="28" name="Shape 28"/>
            <p:cNvSpPr/>
            <p:nvPr/>
          </p:nvSpPr>
          <p:spPr>
            <a:xfrm rot="16200000">
              <a:off x="528782" y="-155879"/>
              <a:ext cx="61103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Shape 29"/>
            <p:cNvSpPr/>
            <p:nvPr/>
          </p:nvSpPr>
          <p:spPr>
            <a:xfrm rot="16200000">
              <a:off x="157454" y="-157455"/>
              <a:ext cx="61103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" name="Shape 31"/>
          <p:cNvSpPr/>
          <p:nvPr>
            <p:ph type="title"/>
          </p:nvPr>
        </p:nvSpPr>
        <p:spPr>
          <a:xfrm>
            <a:off x="729450" y="1763266"/>
            <a:ext cx="7688400" cy="20247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729450" y="1758200"/>
            <a:ext cx="7688700" cy="71370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0" name="Shape 40"/>
          <p:cNvSpPr/>
          <p:nvPr>
            <p:ph type="body" sz="half" idx="1"/>
          </p:nvPr>
        </p:nvSpPr>
        <p:spPr>
          <a:xfrm>
            <a:off x="729450" y="2771832"/>
            <a:ext cx="7688700" cy="3014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729325" y="2771832"/>
            <a:ext cx="3774300" cy="3014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0" name="Shape 50"/>
          <p:cNvSpPr/>
          <p:nvPr>
            <p:ph type="body" sz="quarter" idx="13"/>
          </p:nvPr>
        </p:nvSpPr>
        <p:spPr>
          <a:xfrm>
            <a:off x="4643604" y="2771832"/>
            <a:ext cx="3774300" cy="3014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730000" y="1758200"/>
            <a:ext cx="3300901" cy="184200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721225" y="3708967"/>
            <a:ext cx="3300901" cy="2130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7"/>
          <p:cNvGrpSpPr/>
          <p:nvPr/>
        </p:nvGrpSpPr>
        <p:grpSpPr>
          <a:xfrm>
            <a:off x="830392" y="5558926"/>
            <a:ext cx="745763" cy="61103"/>
            <a:chOff x="0" y="0"/>
            <a:chExt cx="745762" cy="61102"/>
          </a:xfrm>
        </p:grpSpPr>
        <p:sp>
          <p:nvSpPr>
            <p:cNvPr id="75" name="Shape 75"/>
            <p:cNvSpPr/>
            <p:nvPr/>
          </p:nvSpPr>
          <p:spPr>
            <a:xfrm rot="16200000">
              <a:off x="528782" y="-155879"/>
              <a:ext cx="61103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 rot="16200000">
              <a:off x="157454" y="-157455"/>
              <a:ext cx="61103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8" name="Shape 78"/>
          <p:cNvSpPr/>
          <p:nvPr>
            <p:ph type="title"/>
          </p:nvPr>
        </p:nvSpPr>
        <p:spPr>
          <a:xfrm>
            <a:off x="729450" y="1152400"/>
            <a:ext cx="7021201" cy="3980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9" name="Group 89"/>
          <p:cNvGrpSpPr/>
          <p:nvPr/>
        </p:nvGrpSpPr>
        <p:grpSpPr>
          <a:xfrm>
            <a:off x="830392" y="1588426"/>
            <a:ext cx="745763" cy="61103"/>
            <a:chOff x="0" y="0"/>
            <a:chExt cx="745762" cy="61102"/>
          </a:xfrm>
        </p:grpSpPr>
        <p:sp>
          <p:nvSpPr>
            <p:cNvPr id="87" name="Shape 87"/>
            <p:cNvSpPr/>
            <p:nvPr/>
          </p:nvSpPr>
          <p:spPr>
            <a:xfrm rot="16200000">
              <a:off x="528782" y="-155879"/>
              <a:ext cx="61103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 rot="16200000">
              <a:off x="157454" y="-157455"/>
              <a:ext cx="61103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Shape 90"/>
          <p:cNvSpPr/>
          <p:nvPr>
            <p:ph type="title"/>
          </p:nvPr>
        </p:nvSpPr>
        <p:spPr>
          <a:xfrm>
            <a:off x="730000" y="1758200"/>
            <a:ext cx="3300901" cy="224970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724949" y="4215367"/>
            <a:ext cx="3300902" cy="1011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1150" indent="-165100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11150" indent="304800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11150" indent="762000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11150" indent="1219200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11150" indent="1676400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" name="Shape 92"/>
          <p:cNvSpPr/>
          <p:nvPr>
            <p:ph type="body" sz="half" idx="13"/>
          </p:nvPr>
        </p:nvSpPr>
        <p:spPr>
          <a:xfrm>
            <a:off x="5174224" y="1803499"/>
            <a:ext cx="3374400" cy="403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body" sz="quarter" idx="1"/>
          </p:nvPr>
        </p:nvSpPr>
        <p:spPr>
          <a:xfrm>
            <a:off x="724949" y="5830068"/>
            <a:ext cx="7697401" cy="6141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1"/>
            <a:ext cx="9144000" cy="650402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" name="Group 5"/>
          <p:cNvGrpSpPr/>
          <p:nvPr/>
        </p:nvGrpSpPr>
        <p:grpSpPr>
          <a:xfrm>
            <a:off x="830392" y="1588426"/>
            <a:ext cx="745763" cy="61103"/>
            <a:chOff x="0" y="0"/>
            <a:chExt cx="745762" cy="61102"/>
          </a:xfrm>
        </p:grpSpPr>
        <p:sp>
          <p:nvSpPr>
            <p:cNvPr id="3" name="Shape 3"/>
            <p:cNvSpPr/>
            <p:nvPr/>
          </p:nvSpPr>
          <p:spPr>
            <a:xfrm rot="16200000">
              <a:off x="528782" y="-155879"/>
              <a:ext cx="61103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 rot="16200000">
              <a:off x="157454" y="-157455"/>
              <a:ext cx="61103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" name="Shape 6"/>
          <p:cNvSpPr/>
          <p:nvPr>
            <p:ph type="title"/>
          </p:nvPr>
        </p:nvSpPr>
        <p:spPr>
          <a:xfrm>
            <a:off x="729450" y="1758200"/>
            <a:ext cx="7688400" cy="71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8748189" y="6427859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457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1pPr>
      <a:lvl2pPr marL="9686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2pPr>
      <a:lvl3pPr marL="14258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3pPr>
      <a:lvl4pPr marL="18830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4pPr>
      <a:lvl5pPr marL="23402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5pPr>
      <a:lvl6pPr marL="27974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6pPr>
      <a:lvl7pPr marL="32546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7pPr>
      <a:lvl8pPr marL="37118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8pPr>
      <a:lvl9pPr marL="41690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b="0" baseline="0" cap="none" i="0" spc="0" strike="noStrike" sz="1300" u="none">
          <a:ln>
            <a:noFill/>
          </a:ln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xtec.gencat.cat/ca/curriculum/batxillerat/" TargetMode="External"/><Relationship Id="rId3" Type="http://schemas.openxmlformats.org/officeDocument/2006/relationships/hyperlink" Target="https://universitats.gencat.cat/web/.content/01_acces_i_admissio/preinscripcions/documentacio/Ponderacions-2022.pdf" TargetMode="External"/><Relationship Id="rId4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800" y="521524"/>
            <a:ext cx="8544250" cy="633647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ctrTitle"/>
          </p:nvPr>
        </p:nvSpPr>
        <p:spPr>
          <a:xfrm>
            <a:off x="500800" y="1830951"/>
            <a:ext cx="7734301" cy="1200301"/>
          </a:xfrm>
          <a:prstGeom prst="rect">
            <a:avLst/>
          </a:prstGeom>
        </p:spPr>
        <p:txBody>
          <a:bodyPr lIns="45699" tIns="45699" rIns="45699" bIns="45699" anchor="b"/>
          <a:lstStyle>
            <a:lvl1pPr algn="just" defTabSz="896111">
              <a:defRPr sz="392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ORIENT. ACADÈMICA-PROFESSIONAL</a:t>
            </a:r>
          </a:p>
        </p:txBody>
      </p:sp>
      <p:sp>
        <p:nvSpPr>
          <p:cNvPr id="150" name="Shape 150"/>
          <p:cNvSpPr/>
          <p:nvPr>
            <p:ph type="subTitle" sz="quarter" idx="1"/>
          </p:nvPr>
        </p:nvSpPr>
        <p:spPr>
          <a:xfrm>
            <a:off x="-1" y="0"/>
            <a:ext cx="6450302" cy="1200300"/>
          </a:xfrm>
          <a:prstGeom prst="rect">
            <a:avLst/>
          </a:prstGeom>
        </p:spPr>
        <p:txBody>
          <a:bodyPr lIns="45699" tIns="45699" rIns="45699" bIns="45699"/>
          <a:lstStyle>
            <a:lvl1pPr marL="0" marR="64007" indent="0">
              <a:spcBef>
                <a:spcPts val="400"/>
              </a:spcBef>
              <a:defRPr sz="2700">
                <a:solidFill>
                  <a:srgbClr val="1A1A1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                         Departament d’orientació</a:t>
            </a:r>
          </a:p>
        </p:txBody>
      </p:sp>
      <p:pic>
        <p:nvPicPr>
          <p:cNvPr id="15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"/>
            <a:ext cx="1572720" cy="7409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 154"/>
          <p:cNvGrpSpPr/>
          <p:nvPr/>
        </p:nvGrpSpPr>
        <p:grpSpPr>
          <a:xfrm>
            <a:off x="5982025" y="4979249"/>
            <a:ext cx="1786501" cy="1682701"/>
            <a:chOff x="0" y="0"/>
            <a:chExt cx="1786499" cy="1682700"/>
          </a:xfrm>
        </p:grpSpPr>
        <p:sp>
          <p:nvSpPr>
            <p:cNvPr id="152" name="Shape 152"/>
            <p:cNvSpPr/>
            <p:nvPr/>
          </p:nvSpPr>
          <p:spPr>
            <a:xfrm>
              <a:off x="0" y="-1"/>
              <a:ext cx="1786500" cy="1682702"/>
            </a:xfrm>
            <a:prstGeom prst="ellipse">
              <a:avLst/>
            </a:prstGeom>
            <a:solidFill>
              <a:srgbClr val="00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61627" y="540374"/>
              <a:ext cx="1263246" cy="601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PFI</a:t>
              </a:r>
            </a:p>
          </p:txBody>
        </p:sp>
      </p:grpSp>
      <p:sp>
        <p:nvSpPr>
          <p:cNvPr id="155" name="Shape 155"/>
          <p:cNvSpPr/>
          <p:nvPr/>
        </p:nvSpPr>
        <p:spPr>
          <a:xfrm>
            <a:off x="6788825" y="-102034"/>
            <a:ext cx="1786501" cy="70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>
              <a:defRPr sz="1800">
                <a:solidFill>
                  <a:srgbClr val="0000FF"/>
                </a:solidFill>
              </a:defRPr>
            </a:pPr>
            <a:r>
              <a:t>Alumnes </a:t>
            </a:r>
          </a:p>
          <a:p>
            <a:pPr>
              <a:defRPr sz="1800">
                <a:solidFill>
                  <a:srgbClr val="0000FF"/>
                </a:solidFill>
              </a:defRPr>
            </a:pPr>
            <a:r>
              <a:t>4t d’ESO</a:t>
            </a:r>
          </a:p>
        </p:txBody>
      </p:sp>
      <p:pic>
        <p:nvPicPr>
          <p:cNvPr id="156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body" idx="1"/>
          </p:nvPr>
        </p:nvSpPr>
        <p:spPr>
          <a:xfrm>
            <a:off x="86625" y="608700"/>
            <a:ext cx="8827500" cy="6249300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 algn="just">
              <a:buSzTx/>
              <a:buNone/>
              <a:defRPr b="1" sz="4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Cicles Formatius: </a:t>
            </a:r>
            <a:r>
              <a:rPr sz="3000">
                <a:solidFill>
                  <a:srgbClr val="674EA7"/>
                </a:solidFill>
              </a:rPr>
              <a:t>CFGM/CFGS</a:t>
            </a:r>
            <a:r>
              <a:rPr b="0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  <a:p>
            <a:pPr indent="-355600" algn="just">
              <a:spcBef>
                <a:spcPts val="1600"/>
              </a:spcBef>
              <a:buClr>
                <a:srgbClr val="000000"/>
              </a:buClr>
              <a:buSzPts val="2000"/>
              <a:buFont typeface="Trebuchet MS"/>
              <a:defRPr b="1" sz="2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Els cicles formatius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4A86E8"/>
                </a:solidFill>
              </a:rPr>
              <a:t>capaciten a per a l’exercici qualificat de diverses professions.</a:t>
            </a:r>
            <a:r>
              <a:rPr b="0">
                <a:solidFill>
                  <a:srgbClr val="000000"/>
                </a:solidFill>
              </a:rPr>
              <a:t> Hi ha diferents cicles formatius: </a:t>
            </a:r>
            <a:endParaRPr>
              <a:solidFill>
                <a:srgbClr val="000000"/>
              </a:solidFill>
            </a:endParaRPr>
          </a:p>
          <a:p>
            <a:pPr lvl="1" marL="914400" indent="-355600" algn="just">
              <a:buClr>
                <a:srgbClr val="000000"/>
              </a:buClr>
              <a:buSzPts val="2000"/>
              <a:buFont typeface="Trebuchet MS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FORMACIÓ PROFESSIONAL </a:t>
            </a:r>
          </a:p>
          <a:p>
            <a:pPr lvl="1" marL="914400" indent="-355600" algn="just">
              <a:buClr>
                <a:srgbClr val="000000"/>
              </a:buClr>
              <a:buSzPts val="2000"/>
              <a:buFont typeface="Trebuchet MS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ARTS PLÀSTIQUES I DISSENY </a:t>
            </a:r>
          </a:p>
          <a:p>
            <a:pPr lvl="1" marL="914400" indent="-355600" algn="just">
              <a:buClr>
                <a:srgbClr val="000000"/>
              </a:buClr>
              <a:buSzPts val="2000"/>
              <a:buFont typeface="Trebuchet MS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ENSENYAMENTS ESPORTIUS</a:t>
            </a:r>
            <a:endParaRPr sz="200"/>
          </a:p>
          <a:p>
            <a:pPr indent="-355600" algn="just">
              <a:buClr>
                <a:srgbClr val="000000"/>
              </a:buClr>
              <a:buSzPts val="2000"/>
              <a:buFont typeface="Trebuchet MS"/>
              <a:defRPr b="1" sz="2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durada dels cicles és entre 1 i 2 dos cursos acadèmics</a:t>
            </a:r>
            <a:r>
              <a:rPr b="0">
                <a:solidFill>
                  <a:srgbClr val="000000"/>
                </a:solidFill>
              </a:rPr>
              <a:t>, i els seus continguts estan relacionats amb el mateix, és a dir, no hi ha matèries comunes. </a:t>
            </a:r>
            <a:endParaRPr>
              <a:solidFill>
                <a:srgbClr val="000000"/>
              </a:solidFill>
            </a:endParaRPr>
          </a:p>
          <a:p>
            <a:pPr indent="-355600" algn="just">
              <a:buClr>
                <a:srgbClr val="000000"/>
              </a:buClr>
              <a:buSzPts val="2000"/>
              <a:buFont typeface="Trebuchet MS"/>
              <a:defRPr b="1" sz="2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Cada cicle formatiu té una part teòrica i una part de pràctiques en empreses.</a:t>
            </a:r>
            <a:r>
              <a:rPr b="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55600" algn="just">
              <a:buClr>
                <a:srgbClr val="000000"/>
              </a:buClr>
              <a:buSzPts val="2000"/>
              <a:buFont typeface="Trebuchet MS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 cop acabat un CFGM: s’obté el títol de TÈCNIC/A </a:t>
            </a:r>
          </a:p>
          <a:p>
            <a:pPr indent="-355600" algn="just">
              <a:buClr>
                <a:srgbClr val="000000"/>
              </a:buClr>
              <a:buSzPts val="2000"/>
              <a:buFont typeface="Trebuchet MS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 cop acabat un CFGS:s’obté el títol de TÈCNIC/A SUPERIOR</a:t>
            </a:r>
          </a:p>
          <a:p>
            <a:pPr indent="-355600" algn="just">
              <a:buClr>
                <a:srgbClr val="1155CC"/>
              </a:buClr>
              <a:buSzPts val="2000"/>
              <a:buFont typeface="Trebuchet MS"/>
              <a:defRPr b="1" sz="2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després, què pots fer: </a:t>
            </a:r>
          </a:p>
          <a:p>
            <a:pPr marL="1371600" indent="-355600" algn="just">
              <a:buClr>
                <a:srgbClr val="000000"/>
              </a:buClr>
              <a:buSzPts val="2000"/>
              <a:buFont typeface="Trebuchet MS"/>
              <a:buChar char="-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 altre CFGM               -  Un CFGS</a:t>
            </a:r>
          </a:p>
          <a:p>
            <a:pPr marL="1371600" indent="-355600" algn="just">
              <a:buClr>
                <a:srgbClr val="000000"/>
              </a:buClr>
              <a:buSzPts val="2000"/>
              <a:buFont typeface="Trebuchet MS"/>
              <a:buChar char="-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 batxillerat                   -  Accedir al món laboral</a:t>
            </a:r>
          </a:p>
        </p:txBody>
      </p:sp>
      <p:pic>
        <p:nvPicPr>
          <p:cNvPr id="197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0775" y="137724"/>
            <a:ext cx="1723351" cy="1354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body" idx="1"/>
          </p:nvPr>
        </p:nvSpPr>
        <p:spPr>
          <a:xfrm>
            <a:off x="525300" y="475799"/>
            <a:ext cx="8093400" cy="63822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 algn="just">
              <a:buSzTx/>
              <a:buNone/>
              <a:defRPr b="1" sz="4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BATXILLERAT: </a:t>
            </a:r>
            <a:r>
              <a:rPr b="0" sz="3000">
                <a:solidFill>
                  <a:srgbClr val="000000"/>
                </a:solidFill>
              </a:rPr>
              <a:t> </a:t>
            </a:r>
            <a:r>
              <a:rPr b="0" sz="3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enllaç</a:t>
            </a:r>
            <a:endParaRPr sz="3000">
              <a:solidFill>
                <a:srgbClr val="000000"/>
              </a:solidFill>
            </a:endParaRPr>
          </a:p>
          <a:p>
            <a:pPr indent="-387350" algn="just">
              <a:spcBef>
                <a:spcPts val="1600"/>
              </a:spcBef>
              <a:buClr>
                <a:srgbClr val="000000"/>
              </a:buClr>
              <a:buSzPts val="2500"/>
              <a:buFont typeface="Trebuchet MS"/>
              <a:defRPr b="1" sz="2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 ha 4 modalitats:</a:t>
            </a:r>
            <a:endParaRPr>
              <a:solidFill>
                <a:srgbClr val="000000"/>
              </a:solidFill>
            </a:endParaRPr>
          </a:p>
          <a:p>
            <a:pPr lvl="1" marL="914400" indent="-387350" algn="just">
              <a:buClr>
                <a:srgbClr val="000000"/>
              </a:buClr>
              <a:buSzPts val="2500"/>
              <a:buFont typeface="Trebuchet MS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Científic tecnològic </a:t>
            </a:r>
          </a:p>
          <a:p>
            <a:pPr lvl="1" marL="914400" indent="-387350" algn="just">
              <a:buClr>
                <a:srgbClr val="000000"/>
              </a:buClr>
              <a:buSzPts val="2500"/>
              <a:buFont typeface="Trebuchet MS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Humanitats i Cc Socials</a:t>
            </a:r>
          </a:p>
          <a:p>
            <a:pPr lvl="1" marL="914400" indent="-387350" algn="just">
              <a:buClr>
                <a:srgbClr val="000000"/>
              </a:buClr>
              <a:buSzPts val="2500"/>
              <a:buFont typeface="Trebuchet MS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Art Musical</a:t>
            </a:r>
          </a:p>
          <a:p>
            <a:pPr lvl="1" marL="914400" indent="-387350" algn="just">
              <a:buClr>
                <a:srgbClr val="000000"/>
              </a:buClr>
              <a:buSzPts val="2500"/>
              <a:buFont typeface="Trebuchet MS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Arts Plàstiques i disseny</a:t>
            </a:r>
          </a:p>
          <a:p>
            <a:pPr indent="-387350" algn="just">
              <a:buClr>
                <a:srgbClr val="000000"/>
              </a:buClr>
              <a:buSzPts val="2500"/>
              <a:buFont typeface="Trebuchet MS"/>
              <a:defRPr b="1" sz="25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durada és de 2 dos cursos acadèmics</a:t>
            </a:r>
            <a:endParaRPr>
              <a:solidFill>
                <a:srgbClr val="000000"/>
              </a:solidFill>
            </a:endParaRPr>
          </a:p>
          <a:p>
            <a:pPr indent="-387350" algn="just">
              <a:buClr>
                <a:srgbClr val="000000"/>
              </a:buClr>
              <a:buSzPts val="2500"/>
              <a:buFont typeface="Trebuchet MS"/>
              <a:defRPr b="1" sz="2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Tipus de matèries: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tenir en compte les ponderacions</a:t>
            </a:r>
            <a:endParaRPr>
              <a:solidFill>
                <a:srgbClr val="38761D"/>
              </a:solidFill>
            </a:endParaRPr>
          </a:p>
          <a:p>
            <a:pPr lvl="1" marL="914400" indent="-387350" algn="just">
              <a:buClr>
                <a:srgbClr val="000000"/>
              </a:buClr>
              <a:buSzPts val="2500"/>
              <a:buFont typeface="Trebuchet MS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comunes</a:t>
            </a:r>
          </a:p>
          <a:p>
            <a:pPr lvl="1" marL="914400" indent="-387350" algn="just">
              <a:buClr>
                <a:srgbClr val="000000"/>
              </a:buClr>
              <a:buSzPts val="2500"/>
              <a:buFont typeface="Trebuchet MS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comunes d’opció</a:t>
            </a:r>
          </a:p>
          <a:p>
            <a:pPr lvl="1" marL="914400" indent="-387350" algn="just">
              <a:buClr>
                <a:srgbClr val="000000"/>
              </a:buClr>
              <a:buSzPts val="2500"/>
              <a:buFont typeface="Trebuchet MS"/>
              <a:def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 modalitat i específiques.</a:t>
            </a:r>
          </a:p>
        </p:txBody>
      </p:sp>
      <p:pic>
        <p:nvPicPr>
          <p:cNvPr id="200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5125" y="8"/>
            <a:ext cx="1617401" cy="1601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457199" y="274638"/>
            <a:ext cx="8002590" cy="417513"/>
          </a:xfrm>
          <a:prstGeom prst="rect">
            <a:avLst/>
          </a:prstGeom>
        </p:spPr>
        <p:txBody>
          <a:bodyPr lIns="45699" tIns="45699" rIns="45699" bIns="45699" anchor="ctr"/>
          <a:lstStyle>
            <a:lvl1pPr defTabSz="694944">
              <a:defRPr sz="228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Opcions del nostre SISTEMA EDUCATIU:</a:t>
            </a:r>
          </a:p>
        </p:txBody>
      </p:sp>
      <p:pic>
        <p:nvPicPr>
          <p:cNvPr id="15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92150"/>
            <a:ext cx="8388375" cy="57009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Group 162"/>
          <p:cNvGrpSpPr/>
          <p:nvPr/>
        </p:nvGrpSpPr>
        <p:grpSpPr>
          <a:xfrm>
            <a:off x="5739974" y="3019824"/>
            <a:ext cx="829801" cy="841201"/>
            <a:chOff x="0" y="0"/>
            <a:chExt cx="829800" cy="841200"/>
          </a:xfrm>
        </p:grpSpPr>
        <p:sp>
          <p:nvSpPr>
            <p:cNvPr id="160" name="Shape 160"/>
            <p:cNvSpPr/>
            <p:nvPr/>
          </p:nvSpPr>
          <p:spPr>
            <a:xfrm>
              <a:off x="-1" y="-1"/>
              <a:ext cx="829802" cy="841202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21520" y="199564"/>
              <a:ext cx="586760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PFI</a:t>
              </a:r>
            </a:p>
          </p:txBody>
        </p:sp>
      </p:grpSp>
      <p:pic>
        <p:nvPicPr>
          <p:cNvPr id="163" name="image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99" y="2148725"/>
            <a:ext cx="7947851" cy="47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>
            <p:ph type="title"/>
          </p:nvPr>
        </p:nvSpPr>
        <p:spPr>
          <a:xfrm>
            <a:off x="1170025" y="146511"/>
            <a:ext cx="7772401" cy="18288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1A1A1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No tenim l’ESO</a:t>
            </a:r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4370437" y="1893561"/>
            <a:ext cx="4572001" cy="1454101"/>
          </a:xfrm>
          <a:prstGeom prst="rect">
            <a:avLst/>
          </a:prstGeom>
        </p:spPr>
        <p:txBody>
          <a:bodyPr lIns="45699" tIns="45699" rIns="45699" bIns="45699"/>
          <a:lstStyle>
            <a:lvl1pPr marL="0">
              <a:spcBef>
                <a:spcPts val="400"/>
              </a:spcBef>
              <a:defRPr sz="4400">
                <a:solidFill>
                  <a:srgbClr val="1FAEC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Què fem?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4503025" y="5230850"/>
            <a:ext cx="1106401" cy="1523401"/>
            <a:chOff x="0" y="0"/>
            <a:chExt cx="1106400" cy="1523400"/>
          </a:xfrm>
        </p:grpSpPr>
        <p:sp>
          <p:nvSpPr>
            <p:cNvPr id="168" name="Shape 168"/>
            <p:cNvSpPr/>
            <p:nvPr/>
          </p:nvSpPr>
          <p:spPr>
            <a:xfrm>
              <a:off x="-1" y="-1"/>
              <a:ext cx="1106402" cy="1523402"/>
            </a:xfrm>
            <a:prstGeom prst="ellipse">
              <a:avLst/>
            </a:prstGeom>
            <a:solidFill>
              <a:srgbClr val="FFD966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62028" y="497460"/>
              <a:ext cx="782344" cy="52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PFI</a:t>
              </a:r>
            </a:p>
          </p:txBody>
        </p:sp>
      </p:grpSp>
      <p:pic>
        <p:nvPicPr>
          <p:cNvPr id="171" name="image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body" idx="1"/>
          </p:nvPr>
        </p:nvSpPr>
        <p:spPr>
          <a:xfrm>
            <a:off x="179050" y="1110174"/>
            <a:ext cx="8827500" cy="55689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 algn="just">
              <a:buSzTx/>
              <a:buNone/>
              <a:defRPr b="1" sz="4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PFI </a:t>
            </a:r>
            <a:r>
              <a:rPr sz="3000">
                <a:solidFill>
                  <a:srgbClr val="000000"/>
                </a:solidFill>
              </a:rPr>
              <a:t>Programes de Formació i Inserció </a:t>
            </a:r>
            <a:r>
              <a:rPr b="0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  <a:p>
            <a:pPr marL="0" indent="0" algn="just">
              <a:spcBef>
                <a:spcPts val="1600"/>
              </a:spcBef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Cal complir 16 anys o més durant l'any que es presenta la sol·licitud i no haver obtingut el títol de graduat en educació secundària obligatòria o equivalent a efectes acadèmics.</a:t>
            </a:r>
          </a:p>
          <a:p>
            <a:pPr marL="0" indent="0" algn="just">
              <a:spcBef>
                <a:spcPts val="1600"/>
              </a:spcBef>
              <a:buSzTx/>
              <a:buNone/>
              <a:defRPr b="1" sz="2400">
                <a:solidFill>
                  <a:srgbClr val="1A998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seva durada és d’un any acadèmic</a:t>
            </a:r>
          </a:p>
          <a:p>
            <a:pPr marL="0" indent="0" algn="just">
              <a:spcBef>
                <a:spcPts val="1600"/>
              </a:spcBef>
              <a:buSzTx/>
              <a:buNone/>
              <a:defRPr b="1" sz="2400">
                <a:solidFill>
                  <a:srgbClr val="1A998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Proporciona el títol d’auxiliar (nivell professional)</a:t>
            </a:r>
          </a:p>
          <a:p>
            <a:pPr marL="0" indent="0" algn="just">
              <a:spcBef>
                <a:spcPts val="1600"/>
              </a:spcBef>
              <a:buSz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després, què pots fer: </a:t>
            </a:r>
          </a:p>
          <a:p>
            <a:pPr indent="-381000" algn="just">
              <a:spcBef>
                <a:spcPts val="1600"/>
              </a:spcBef>
              <a:buClr>
                <a:srgbClr val="000000"/>
              </a:buClr>
              <a:buSzPts val="2400"/>
              <a:buFont typeface="Trebuchet MS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Presentar-me a les proves d’accés a cicles formatius de grau mitjà </a:t>
            </a:r>
          </a:p>
          <a:p>
            <a:pPr indent="-381000" algn="just">
              <a:buClr>
                <a:srgbClr val="000000"/>
              </a:buClr>
              <a:buSzPts val="2400"/>
              <a:buFont typeface="Trebuchet MS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Accedir al món laboral</a:t>
            </a:r>
          </a:p>
        </p:txBody>
      </p:sp>
      <p:sp>
        <p:nvSpPr>
          <p:cNvPr id="174" name="Shape 174"/>
          <p:cNvSpPr/>
          <p:nvPr>
            <p:ph type="title"/>
          </p:nvPr>
        </p:nvSpPr>
        <p:spPr>
          <a:xfrm>
            <a:off x="250675" y="11"/>
            <a:ext cx="8229601" cy="1143001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 tenim l’ ESO...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body" idx="1"/>
          </p:nvPr>
        </p:nvSpPr>
        <p:spPr>
          <a:xfrm>
            <a:off x="158250" y="1002599"/>
            <a:ext cx="8827500" cy="5425502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 algn="just" defTabSz="850391">
              <a:buSzTx/>
              <a:buNone/>
              <a:defRPr b="1" sz="27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PROVES D’ACCÉS A CICLES FORMATIUS DE GRAU MITJÀ </a:t>
            </a:r>
            <a:r>
              <a:rPr b="0"/>
              <a:t> </a:t>
            </a:r>
          </a:p>
          <a:p>
            <a:pPr marL="0" indent="0" algn="just" defTabSz="850391">
              <a:spcBef>
                <a:spcPts val="1400"/>
              </a:spcBef>
              <a:buSzTx/>
              <a:buNone/>
              <a:defRPr b="1" sz="186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Proves que et permeten accedir a cicles formatius de grau mitjà si no tens els requisits per fer-ho directament. </a:t>
            </a:r>
          </a:p>
          <a:p>
            <a:pPr marL="0" indent="0" algn="just" defTabSz="850391">
              <a:spcBef>
                <a:spcPts val="1400"/>
              </a:spcBef>
              <a:buSzTx/>
              <a:buNone/>
              <a:defRPr sz="18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 poden preparar per lliure, utilitzant els llibres de text i d’exercicis del nivell corresponent o bé assistint a classe en algun dels centres públics o privats que en fan la preparació. </a:t>
            </a:r>
          </a:p>
          <a:p>
            <a:pPr marL="0" indent="0" algn="just" defTabSz="850391">
              <a:spcBef>
                <a:spcPts val="1400"/>
              </a:spcBef>
              <a:buSzTx/>
              <a:buNone/>
              <a:defRPr b="1" sz="18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Requisit: </a:t>
            </a:r>
            <a:r>
              <a:rPr>
                <a:solidFill>
                  <a:srgbClr val="1155CC"/>
                </a:solidFill>
              </a:rPr>
              <a:t>tenir un mínim de 17 anys o fer-los l’any que et presentes a les proves</a:t>
            </a:r>
            <a:r>
              <a:rPr b="0"/>
              <a:t>. </a:t>
            </a:r>
          </a:p>
          <a:p>
            <a:pPr marL="0" indent="0" algn="just" defTabSz="850391">
              <a:spcBef>
                <a:spcPts val="1400"/>
              </a:spcBef>
              <a:buSzTx/>
              <a:buNone/>
              <a:defRPr sz="18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Aquestes proves tenen continguts relacionats amb matèries de secundària i en algun cas pots quedar exempt de fer una part de la prova, per exemple si has fet un PQPI... Les proves consten dels següents exercicis: català, castellà, llengua estrangera (anglès o francès), ciències socials i ciutadania, matemàtiques, tecnologia i interacció amb el món físic</a:t>
            </a:r>
          </a:p>
        </p:txBody>
      </p:sp>
      <p:sp>
        <p:nvSpPr>
          <p:cNvPr id="177" name="Shape 177"/>
          <p:cNvSpPr/>
          <p:nvPr>
            <p:ph type="title"/>
          </p:nvPr>
        </p:nvSpPr>
        <p:spPr>
          <a:xfrm>
            <a:off x="179049" y="0"/>
            <a:ext cx="8229601" cy="1002602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 tenim l’ ESO...</a:t>
            </a:r>
          </a:p>
        </p:txBody>
      </p:sp>
      <p:pic>
        <p:nvPicPr>
          <p:cNvPr id="178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7325" y="-3"/>
            <a:ext cx="1978250" cy="137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body" idx="1"/>
          </p:nvPr>
        </p:nvSpPr>
        <p:spPr>
          <a:xfrm>
            <a:off x="457200" y="1481324"/>
            <a:ext cx="8169300" cy="452610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CFG BÀSIC</a:t>
            </a:r>
          </a:p>
          <a:p>
            <a:pPr marL="0" indent="0">
              <a:lnSpc>
                <a:spcPct val="160000"/>
              </a:lnSpc>
              <a:spcBef>
                <a:spcPts val="1600"/>
              </a:spcBef>
              <a:buSzTx/>
              <a:buNone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 Cicle Formatiu de Grau Bàsic (CFGB) és un estudi de formació professional reglat orientat a alumnes de 15 anys especialment motivats pels aprenentatges professionals i dona la possibilitat assolir les competències de l’ESO en un entorn vinculat al món professional.</a:t>
            </a:r>
          </a:p>
          <a:p>
            <a:pPr marL="0" indent="0">
              <a:lnSpc>
                <a:spcPct val="160000"/>
              </a:lnSpc>
              <a:spcBef>
                <a:spcPts val="1500"/>
              </a:spcBef>
              <a:buSzTx/>
              <a:buNone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Té una durada de dos cursos i una vegada superats, permet l’obtenció del títol de graduat o graduada en Educació Secundària Obligatòria i del títol de tècnica o tècnic bàsic en el cicle triat.</a:t>
            </a:r>
          </a:p>
        </p:txBody>
      </p:sp>
      <p:sp>
        <p:nvSpPr>
          <p:cNvPr id="181" name="Shape 18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  <a:defRPr sz="2800"/>
            </a:pPr>
          </a:p>
        </p:txBody>
      </p:sp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 tenim l’ ESO...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body" idx="1"/>
          </p:nvPr>
        </p:nvSpPr>
        <p:spPr>
          <a:xfrm>
            <a:off x="-50" y="1307149"/>
            <a:ext cx="9144001" cy="5425502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 algn="just" defTabSz="896111">
              <a:buSzTx/>
              <a:buNone/>
              <a:defRPr b="1" sz="274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PROVES D’ACCÉS A CICLES FORMATIUS DE GRAU SUPERIOR </a:t>
            </a:r>
            <a:r>
              <a:rPr b="0"/>
              <a:t> </a:t>
            </a:r>
          </a:p>
          <a:p>
            <a:pPr marL="0" indent="0" algn="just" defTabSz="896111">
              <a:spcBef>
                <a:spcPts val="1500"/>
              </a:spcBef>
              <a:buSzTx/>
              <a:buNone/>
              <a:defRPr b="1" sz="196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Proves que et permeten accedir a cicles formatius de grau superior si no tens els requisits per fer-ho directament. </a:t>
            </a:r>
          </a:p>
          <a:p>
            <a:pPr marL="0" indent="0" algn="just" defTabSz="896111">
              <a:spcBef>
                <a:spcPts val="1500"/>
              </a:spcBef>
              <a:buSzTx/>
              <a:buNone/>
              <a:defRPr sz="19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 poden preparar per lliure, utilitzant els llibres de text i d’exercicis del nivell corresponent o bé assistint a classe en algun dels centres públics o privats que en fan la preparació. </a:t>
            </a:r>
          </a:p>
          <a:p>
            <a:pPr marL="0" indent="0" algn="just" defTabSz="896111">
              <a:spcBef>
                <a:spcPts val="1500"/>
              </a:spcBef>
              <a:buSzTx/>
              <a:buNone/>
              <a:defRPr b="1" sz="19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Requisit: </a:t>
            </a:r>
            <a:r>
              <a:rPr>
                <a:solidFill>
                  <a:srgbClr val="1155CC"/>
                </a:solidFill>
              </a:rPr>
              <a:t>tenir un mínim de 19 anys o fer-los l’any que et presentes a les proves</a:t>
            </a:r>
            <a:r>
              <a:rPr b="0"/>
              <a:t>. </a:t>
            </a:r>
          </a:p>
          <a:p>
            <a:pPr marL="0" indent="0" algn="just" defTabSz="896111">
              <a:spcBef>
                <a:spcPts val="1500"/>
              </a:spcBef>
              <a:buSzTx/>
              <a:buNone/>
              <a:defRPr sz="19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Les proves tenen dues parts: la part comuna amb: català, castellà, llengua estrangera (anglès, francès o alemany) i matemàtiques (o història en el cas de voler accedir a CFGS d’arts plàstiques i disseny i ensenyaments esportius). A la part específica caldrà triar dues matèries segons el cicle a què es vol accedir.</a:t>
            </a:r>
          </a:p>
        </p:txBody>
      </p:sp>
      <p:sp>
        <p:nvSpPr>
          <p:cNvPr id="185" name="Shape 185"/>
          <p:cNvSpPr/>
          <p:nvPr>
            <p:ph type="title"/>
          </p:nvPr>
        </p:nvSpPr>
        <p:spPr>
          <a:xfrm>
            <a:off x="179049" y="0"/>
            <a:ext cx="8229601" cy="1002602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Tenim l’ ESO...</a:t>
            </a:r>
          </a:p>
        </p:txBody>
      </p:sp>
      <p:pic>
        <p:nvPicPr>
          <p:cNvPr id="186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7325" y="-3"/>
            <a:ext cx="1978250" cy="137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body" idx="1"/>
          </p:nvPr>
        </p:nvSpPr>
        <p:spPr>
          <a:xfrm>
            <a:off x="179049" y="1307149"/>
            <a:ext cx="8774102" cy="5425502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 algn="just">
              <a:buSz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ESCOLA D’ADULTS</a:t>
            </a:r>
            <a:r>
              <a:rPr b="0"/>
              <a:t> </a:t>
            </a:r>
          </a:p>
          <a:p>
            <a:pPr marL="0" indent="0" algn="just">
              <a:spcBef>
                <a:spcPts val="1600"/>
              </a:spcBef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 no t’has pogut treure el títol de Graduat en Secundària, també tens altres opcions:</a:t>
            </a:r>
          </a:p>
          <a:p>
            <a:pPr indent="-381000" algn="just">
              <a:spcBef>
                <a:spcPts val="1600"/>
              </a:spcBef>
              <a:buClr>
                <a:srgbClr val="000000"/>
              </a:buClr>
              <a:buSzPts val="2400"/>
              <a:buFont typeface="Trebuchet MS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Classes presencials en una Escola de formació d’adults. Els mateixos centres són els que t’avaluen i els estudis s’estructuren en trimestres. </a:t>
            </a:r>
          </a:p>
          <a:p>
            <a:pPr indent="-381000" algn="just">
              <a:buClr>
                <a:srgbClr val="000000"/>
              </a:buClr>
              <a:buSzPts val="2400"/>
              <a:buFont typeface="Trebuchet MS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distància a l’Institut Obert de Catalunya (IOC)</a:t>
            </a:r>
          </a:p>
          <a:p>
            <a:pPr marL="0" indent="0" algn="just">
              <a:spcBef>
                <a:spcPts val="1600"/>
              </a:spcBef>
              <a:buSzTx/>
              <a:buNone/>
              <a:defRPr b="1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 accedir-hi cal tenir més de 18 anys</a:t>
            </a:r>
            <a:r>
              <a:rPr b="0">
                <a:solidFill>
                  <a:srgbClr val="000000"/>
                </a:solidFill>
              </a:rPr>
              <a:t>, però hi ha algunes excepcions.</a:t>
            </a:r>
          </a:p>
        </p:txBody>
      </p:sp>
      <p:sp>
        <p:nvSpPr>
          <p:cNvPr id="189" name="Shape 189"/>
          <p:cNvSpPr/>
          <p:nvPr>
            <p:ph type="title"/>
          </p:nvPr>
        </p:nvSpPr>
        <p:spPr>
          <a:xfrm>
            <a:off x="179049" y="0"/>
            <a:ext cx="8229601" cy="1002602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 tenim l’ ESO...</a:t>
            </a:r>
          </a:p>
        </p:txBody>
      </p:sp>
      <p:pic>
        <p:nvPicPr>
          <p:cNvPr id="19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0025" y="2"/>
            <a:ext cx="1709201" cy="188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>
            <p:ph type="title"/>
          </p:nvPr>
        </p:nvSpPr>
        <p:spPr>
          <a:xfrm>
            <a:off x="4572000" y="2345700"/>
            <a:ext cx="4572000" cy="1112701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>
                <a:solidFill>
                  <a:srgbClr val="1A1A1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    Tenim l’ESO</a:t>
            </a:r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5516429" y="3368700"/>
            <a:ext cx="2953201" cy="1454101"/>
          </a:xfrm>
          <a:prstGeom prst="rect">
            <a:avLst/>
          </a:prstGeom>
        </p:spPr>
        <p:txBody>
          <a:bodyPr lIns="45699" tIns="45699" rIns="45699" bIns="45699"/>
          <a:lstStyle>
            <a:lvl1pPr marL="0">
              <a:spcBef>
                <a:spcPts val="400"/>
              </a:spcBef>
              <a:defRPr sz="4400">
                <a:solidFill>
                  <a:srgbClr val="1FAEC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Què fem?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