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Overlock"/>
      <p:regular r:id="rId7"/>
      <p:bold r:id="rId8"/>
      <p:italic r:id="rId9"/>
      <p:boldItalic r:id="rId10"/>
    </p:embeddedFont>
    <p:embeddedFont>
      <p:font typeface="Libre Franklin Thin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5" roundtripDataSignature="AMtx7mibybScBCp4bdLo8DQCBKfW4wlQ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ibreFranklinThin-regular.fntdata"/><Relationship Id="rId10" Type="http://schemas.openxmlformats.org/officeDocument/2006/relationships/font" Target="fonts/Overlock-boldItalic.fntdata"/><Relationship Id="rId13" Type="http://schemas.openxmlformats.org/officeDocument/2006/relationships/font" Target="fonts/LibreFranklinThin-italic.fntdata"/><Relationship Id="rId12" Type="http://schemas.openxmlformats.org/officeDocument/2006/relationships/font" Target="fonts/LibreFranklinThin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verlock-italic.fntdata"/><Relationship Id="rId15" Type="http://customschemas.google.com/relationships/presentationmetadata" Target="metadata"/><Relationship Id="rId14" Type="http://schemas.openxmlformats.org/officeDocument/2006/relationships/font" Target="fonts/LibreFranklinThin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verlock-regular.fntdata"/><Relationship Id="rId8" Type="http://schemas.openxmlformats.org/officeDocument/2006/relationships/font" Target="fonts/Overlo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391680" y="587520"/>
            <a:ext cx="6394680" cy="58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subTitle"/>
          </p:nvPr>
        </p:nvSpPr>
        <p:spPr>
          <a:xfrm>
            <a:off x="456840" y="1900080"/>
            <a:ext cx="8040600" cy="39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tge amb llegenda" showMasterSp="0" type="picTx">
  <p:cSld name="PICTURE_WITH_CAPTION_TEXT">
    <p:bg>
      <p:bgPr>
        <a:solidFill>
          <a:schemeClr val="dk2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Thin"/>
              <a:ea typeface="Libre Franklin Thin"/>
              <a:cs typeface="Libre Franklin Thin"/>
              <a:sym typeface="Libre Franklin Thin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Thin"/>
              <a:ea typeface="Libre Franklin Thin"/>
              <a:cs typeface="Libre Franklin Thin"/>
              <a:sym typeface="Libre Franklin Thin"/>
            </a:endParaRPr>
          </a:p>
        </p:txBody>
      </p:sp>
      <p:sp>
        <p:nvSpPr>
          <p:cNvPr id="77" name="Google Shape;77;p13"/>
          <p:cNvSpPr/>
          <p:nvPr>
            <p:ph idx="2" type="pic"/>
          </p:nvPr>
        </p:nvSpPr>
        <p:spPr>
          <a:xfrm>
            <a:off x="152400" y="152400"/>
            <a:ext cx="6705600" cy="6553200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13"/>
          <p:cNvSpPr txBox="1"/>
          <p:nvPr>
            <p:ph idx="1" type="body"/>
          </p:nvPr>
        </p:nvSpPr>
        <p:spPr>
          <a:xfrm>
            <a:off x="7162800" y="2133600"/>
            <a:ext cx="1676400" cy="29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9" name="Google Shape;79;p13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82" name="Google Shape;82;p13"/>
          <p:cNvSpPr txBox="1"/>
          <p:nvPr>
            <p:ph type="title"/>
          </p:nvPr>
        </p:nvSpPr>
        <p:spPr>
          <a:xfrm>
            <a:off x="7162800" y="460248"/>
            <a:ext cx="1676400" cy="16733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Libre Franklin Thin"/>
              <a:buNone/>
              <a:defRPr sz="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ol i text vertical" type="vertTx">
  <p:cSld name="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/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" type="body"/>
          </p:nvPr>
        </p:nvSpPr>
        <p:spPr>
          <a:xfrm rot="5400000">
            <a:off x="2381242" y="-281171"/>
            <a:ext cx="4407408" cy="84078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ol vertical i text" showMasterSp="0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Thin"/>
              <a:ea typeface="Libre Franklin Thin"/>
              <a:cs typeface="Libre Franklin Thin"/>
              <a:sym typeface="Libre Franklin Thin"/>
            </a:endParaRPr>
          </a:p>
        </p:txBody>
      </p:sp>
      <p:sp>
        <p:nvSpPr>
          <p:cNvPr id="91" name="Google Shape;91;p15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Thin"/>
              <a:ea typeface="Libre Franklin Thin"/>
              <a:cs typeface="Libre Franklin Thin"/>
              <a:sym typeface="Libre Franklin Thin"/>
            </a:endParaRPr>
          </a:p>
        </p:txBody>
      </p:sp>
      <p:sp>
        <p:nvSpPr>
          <p:cNvPr id="92" name="Google Shape;92;p15"/>
          <p:cNvSpPr txBox="1"/>
          <p:nvPr>
            <p:ph type="title"/>
          </p:nvPr>
        </p:nvSpPr>
        <p:spPr>
          <a:xfrm rot="5400000">
            <a:off x="5075237" y="2362201"/>
            <a:ext cx="5851525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5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5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5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ol" showMasterSp="0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Thin"/>
              <a:ea typeface="Libre Franklin Thin"/>
              <a:cs typeface="Libre Franklin Thin"/>
              <a:sym typeface="Libre Franklin Thin"/>
            </a:endParaRPr>
          </a:p>
        </p:txBody>
      </p:sp>
      <p:sp>
        <p:nvSpPr>
          <p:cNvPr id="18" name="Google Shape;18;p5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Thin"/>
              <a:ea typeface="Libre Franklin Thin"/>
              <a:cs typeface="Libre Franklin Thin"/>
              <a:sym typeface="Libre Franklin Thin"/>
            </a:endParaRPr>
          </a:p>
        </p:txBody>
      </p:sp>
      <p:sp>
        <p:nvSpPr>
          <p:cNvPr id="19" name="Google Shape;19;p5"/>
          <p:cNvSpPr txBox="1"/>
          <p:nvPr>
            <p:ph idx="1" type="subTitle"/>
          </p:nvPr>
        </p:nvSpPr>
        <p:spPr>
          <a:xfrm>
            <a:off x="7010400" y="2052960"/>
            <a:ext cx="19812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SzPts val="1900"/>
              <a:buNone/>
              <a:defRPr sz="19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22" name="Google Shape;22;p5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type="title"/>
          </p:nvPr>
        </p:nvSpPr>
        <p:spPr>
          <a:xfrm>
            <a:off x="457200" y="2052960"/>
            <a:ext cx="6324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Libre Franklin Thin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ol i objectes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idx="1" type="body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29" name="Google Shape;29;p6"/>
          <p:cNvSpPr txBox="1"/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çalera de la secció" showMasterSp="0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Thin"/>
              <a:ea typeface="Libre Franklin Thin"/>
              <a:cs typeface="Libre Franklin Thin"/>
              <a:sym typeface="Libre Franklin Thin"/>
            </a:endParaRPr>
          </a:p>
        </p:txBody>
      </p:sp>
      <p:sp>
        <p:nvSpPr>
          <p:cNvPr id="32" name="Google Shape;32;p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Thin"/>
              <a:ea typeface="Libre Franklin Thin"/>
              <a:cs typeface="Libre Franklin Thin"/>
              <a:sym typeface="Libre Franklin Thin"/>
            </a:endParaRPr>
          </a:p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7162799" y="2892277"/>
            <a:ext cx="1600201" cy="1645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type="title"/>
          </p:nvPr>
        </p:nvSpPr>
        <p:spPr>
          <a:xfrm>
            <a:off x="381000" y="2892277"/>
            <a:ext cx="6324600" cy="1645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Libre Franklin Thin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ctes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idx="1" type="body"/>
          </p:nvPr>
        </p:nvSpPr>
        <p:spPr>
          <a:xfrm>
            <a:off x="457200" y="1719072"/>
            <a:ext cx="4038600" cy="4407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◼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/>
        </p:txBody>
      </p:sp>
      <p:sp>
        <p:nvSpPr>
          <p:cNvPr id="40" name="Google Shape;40;p8"/>
          <p:cNvSpPr txBox="1"/>
          <p:nvPr>
            <p:ph idx="2" type="body"/>
          </p:nvPr>
        </p:nvSpPr>
        <p:spPr>
          <a:xfrm>
            <a:off x="4648200" y="1719072"/>
            <a:ext cx="4038600" cy="4407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◼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/>
        </p:txBody>
      </p:sp>
      <p:sp>
        <p:nvSpPr>
          <p:cNvPr id="41" name="Google Shape;41;p8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idx="1" type="body"/>
          </p:nvPr>
        </p:nvSpPr>
        <p:spPr>
          <a:xfrm>
            <a:off x="457200" y="1722438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57200" y="2438399"/>
            <a:ext cx="4040188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◼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/>
        </p:txBody>
      </p:sp>
      <p:sp>
        <p:nvSpPr>
          <p:cNvPr id="48" name="Google Shape;48;p9"/>
          <p:cNvSpPr txBox="1"/>
          <p:nvPr>
            <p:ph idx="3" type="body"/>
          </p:nvPr>
        </p:nvSpPr>
        <p:spPr>
          <a:xfrm>
            <a:off x="4645025" y="1722438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9"/>
          <p:cNvSpPr txBox="1"/>
          <p:nvPr>
            <p:ph idx="4" type="body"/>
          </p:nvPr>
        </p:nvSpPr>
        <p:spPr>
          <a:xfrm>
            <a:off x="4645025" y="2438399"/>
            <a:ext cx="4041775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◼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/>
        </p:txBody>
      </p:sp>
      <p:sp>
        <p:nvSpPr>
          <p:cNvPr id="50" name="Google Shape;50;p9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53" name="Google Shape;53;p9"/>
          <p:cNvSpPr txBox="1"/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omés títol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58" name="Google Shape;58;p10"/>
          <p:cNvSpPr txBox="1"/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" showMasterSp="0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Thin"/>
              <a:ea typeface="Libre Franklin Thin"/>
              <a:cs typeface="Libre Franklin Thin"/>
              <a:sym typeface="Libre Franklin Thin"/>
            </a:endParaRPr>
          </a:p>
        </p:txBody>
      </p:sp>
      <p:sp>
        <p:nvSpPr>
          <p:cNvPr id="61" name="Google Shape;61;p11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ingut amb llegenda" showMasterSp="0" type="objTx">
  <p:cSld name="OBJECT_WITH_CAPTION_TEXT">
    <p:bg>
      <p:bgPr>
        <a:solidFill>
          <a:schemeClr val="lt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Thin"/>
              <a:ea typeface="Libre Franklin Thin"/>
              <a:cs typeface="Libre Franklin Thin"/>
              <a:sym typeface="Libre Franklin Thin"/>
            </a:endParaRPr>
          </a:p>
        </p:txBody>
      </p:sp>
      <p:sp>
        <p:nvSpPr>
          <p:cNvPr id="66" name="Google Shape;66;p12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Thin"/>
              <a:ea typeface="Libre Franklin Thin"/>
              <a:cs typeface="Libre Franklin Thin"/>
              <a:sym typeface="Libre Franklin Thin"/>
            </a:endParaRPr>
          </a:p>
        </p:txBody>
      </p:sp>
      <p:sp>
        <p:nvSpPr>
          <p:cNvPr id="67" name="Google Shape;67;p12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Thin"/>
              <a:ea typeface="Libre Franklin Thin"/>
              <a:cs typeface="Libre Franklin Thin"/>
              <a:sym typeface="Libre Franklin Thin"/>
            </a:endParaRPr>
          </a:p>
        </p:txBody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609600" y="304800"/>
            <a:ext cx="586740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◼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9pPr>
          </a:lstStyle>
          <a:p/>
        </p:txBody>
      </p:sp>
      <p:sp>
        <p:nvSpPr>
          <p:cNvPr id="69" name="Google Shape;69;p12"/>
          <p:cNvSpPr txBox="1"/>
          <p:nvPr>
            <p:ph idx="2" type="body"/>
          </p:nvPr>
        </p:nvSpPr>
        <p:spPr>
          <a:xfrm>
            <a:off x="7159752" y="2130552"/>
            <a:ext cx="1673352" cy="28163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0" name="Google Shape;70;p12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73" name="Google Shape;73;p12"/>
          <p:cNvSpPr txBox="1"/>
          <p:nvPr>
            <p:ph type="title"/>
          </p:nvPr>
        </p:nvSpPr>
        <p:spPr>
          <a:xfrm>
            <a:off x="7159752" y="457200"/>
            <a:ext cx="1675660" cy="16733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ibre Franklin Thin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Thin"/>
              <a:ea typeface="Libre Franklin Thin"/>
              <a:cs typeface="Libre Franklin Thin"/>
              <a:sym typeface="Libre Franklin Thin"/>
            </a:endParaRPr>
          </a:p>
        </p:txBody>
      </p:sp>
      <p:sp>
        <p:nvSpPr>
          <p:cNvPr id="7" name="Google Shape;7;p3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Thin"/>
              <a:ea typeface="Libre Franklin Thin"/>
              <a:cs typeface="Libre Franklin Thin"/>
              <a:sym typeface="Libre Franklin Thin"/>
            </a:endParaRPr>
          </a:p>
        </p:txBody>
      </p:sp>
      <p:sp>
        <p:nvSpPr>
          <p:cNvPr id="8" name="Google Shape;8;p3"/>
          <p:cNvSpPr txBox="1"/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Thin"/>
              <a:buNone/>
              <a:defRPr b="0" i="0" sz="32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" type="body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b="0" i="0" sz="20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indent="-311150" lvl="4" marL="228600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Char char="▪"/>
              <a:defRPr b="0" i="0" sz="13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indent="-30480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indent="-304800" lvl="8" marL="41148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/>
        </p:txBody>
      </p:sp>
      <p:sp>
        <p:nvSpPr>
          <p:cNvPr id="11" name="Google Shape;11;p3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agora.xtec.cat/inspladelbosc/ife-dauxiliar-en-cura-danimals-i-espais-verds/" TargetMode="External"/><Relationship Id="rId5" Type="http://schemas.openxmlformats.org/officeDocument/2006/relationships/hyperlink" Target="https://docs.google.com/forms/d/1ezmpT1JOk08FiwSK0ji6rkc2zoxSM5m_3lbzkUHdFnQ/ed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/>
          <p:nvPr/>
        </p:nvSpPr>
        <p:spPr>
          <a:xfrm>
            <a:off x="454800" y="2128825"/>
            <a:ext cx="8234400" cy="2746500"/>
          </a:xfrm>
          <a:prstGeom prst="rect">
            <a:avLst/>
          </a:prstGeom>
          <a:solidFill>
            <a:srgbClr val="A0A9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2059950" y="275425"/>
            <a:ext cx="6147600" cy="11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ca-ES" sz="3200" u="none" cap="none" strike="noStrike">
                <a:solidFill>
                  <a:srgbClr val="A0A97D"/>
                </a:solidFill>
                <a:latin typeface="Overlock"/>
                <a:ea typeface="Overlock"/>
                <a:cs typeface="Overlock"/>
                <a:sym typeface="Overlock"/>
              </a:rPr>
              <a:t>JORNADA DE PORTES OBERTES </a:t>
            </a:r>
            <a:endParaRPr b="1" i="0" sz="3200" u="none" cap="none" strike="noStrike">
              <a:solidFill>
                <a:srgbClr val="A0A97D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lang="ca-ES" sz="3200">
                <a:solidFill>
                  <a:srgbClr val="A0A97D"/>
                </a:solidFill>
                <a:latin typeface="Overlock"/>
                <a:ea typeface="Overlock"/>
                <a:cs typeface="Overlock"/>
                <a:sym typeface="Overlock"/>
              </a:rPr>
              <a:t>Itinerari Formatiu Específic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575" y="340225"/>
            <a:ext cx="798599" cy="787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"/>
          <p:cNvSpPr/>
          <p:nvPr/>
        </p:nvSpPr>
        <p:spPr>
          <a:xfrm>
            <a:off x="501375" y="5632525"/>
            <a:ext cx="8388000" cy="6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94537"/>
              </a:buClr>
              <a:buSzPts val="1800"/>
              <a:buFont typeface="Overlock"/>
              <a:buChar char="✔"/>
            </a:pPr>
            <a:r>
              <a:rPr b="1" i="0" lang="ca-ES" sz="1800" u="none" cap="none" strike="noStrike">
                <a:solidFill>
                  <a:srgbClr val="494537"/>
                </a:solidFill>
                <a:latin typeface="Overlock"/>
                <a:ea typeface="Overlock"/>
                <a:cs typeface="Overlock"/>
                <a:sym typeface="Overlock"/>
              </a:rPr>
              <a:t>CONSULTES:  </a:t>
            </a:r>
            <a:endParaRPr b="1" i="0" sz="1800" u="none" cap="none" strike="noStrike">
              <a:solidFill>
                <a:srgbClr val="494537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a-ES" sz="1800" u="none" cap="none" strike="noStrike">
                <a:solidFill>
                  <a:srgbClr val="494537"/>
                </a:solidFill>
                <a:latin typeface="Overlock"/>
                <a:ea typeface="Overlock"/>
                <a:cs typeface="Overlock"/>
                <a:sym typeface="Overlock"/>
              </a:rPr>
              <a:t>Tel. 93 897 33 50  ·  </a:t>
            </a:r>
            <a:r>
              <a:rPr b="1" i="0" lang="ca-ES" sz="1800" u="sng" cap="none" strike="noStrike">
                <a:solidFill>
                  <a:srgbClr val="0000FF"/>
                </a:solidFill>
                <a:latin typeface="Overlock"/>
                <a:ea typeface="Overlock"/>
                <a:cs typeface="Overlock"/>
                <a:sym typeface="Overlock"/>
              </a:rPr>
              <a:t>a8073961@xtec.cat</a:t>
            </a:r>
            <a:r>
              <a:rPr b="1" i="0" lang="ca-ES" sz="1800" u="none" cap="none" strike="noStrike">
                <a:solidFill>
                  <a:srgbClr val="494537"/>
                </a:solidFill>
                <a:latin typeface="Overlock"/>
                <a:ea typeface="Overlock"/>
                <a:cs typeface="Overlock"/>
                <a:sym typeface="Overlock"/>
              </a:rPr>
              <a:t>  ·  </a:t>
            </a:r>
            <a:r>
              <a:rPr b="1" lang="ca-ES" sz="1800">
                <a:solidFill>
                  <a:srgbClr val="494537"/>
                </a:solidFill>
                <a:latin typeface="Overlock"/>
                <a:ea typeface="Overlock"/>
                <a:cs typeface="Overlock"/>
                <a:sym typeface="Overlock"/>
              </a:rPr>
              <a:t>IFE al </a:t>
            </a:r>
            <a:r>
              <a:rPr b="1" lang="ca-ES" sz="1800" u="sng">
                <a:solidFill>
                  <a:srgbClr val="0000FF"/>
                </a:solidFill>
                <a:latin typeface="Overlock"/>
                <a:ea typeface="Overlock"/>
                <a:cs typeface="Overlock"/>
                <a:sym typeface="Overlock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web</a:t>
            </a:r>
            <a:r>
              <a:rPr b="1" lang="ca-ES" sz="1800">
                <a:solidFill>
                  <a:srgbClr val="494537"/>
                </a:solidFill>
                <a:latin typeface="Overlock"/>
                <a:ea typeface="Overlock"/>
                <a:cs typeface="Overlock"/>
                <a:sym typeface="Overlock"/>
              </a:rPr>
              <a:t> de l’institut Pla del Bosc</a:t>
            </a:r>
            <a:endParaRPr b="0" i="0" sz="16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a-E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638775" y="3657575"/>
            <a:ext cx="8113200" cy="9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ca-ES" sz="3000" u="none" cap="none" strike="noStrike">
                <a:solidFill>
                  <a:srgbClr val="FFFFFF"/>
                </a:solidFill>
                <a:latin typeface="Overlock"/>
                <a:ea typeface="Overlock"/>
                <a:cs typeface="Overlock"/>
                <a:sym typeface="Overlock"/>
              </a:rPr>
              <a:t>Di</a:t>
            </a:r>
            <a:r>
              <a:rPr b="1" lang="ca-ES" sz="3000">
                <a:solidFill>
                  <a:srgbClr val="FFFFFF"/>
                </a:solidFill>
                <a:latin typeface="Overlock"/>
                <a:ea typeface="Overlock"/>
                <a:cs typeface="Overlock"/>
                <a:sym typeface="Overlock"/>
              </a:rPr>
              <a:t>jous</a:t>
            </a:r>
            <a:r>
              <a:rPr b="1" i="0" lang="ca-ES" sz="3000" u="none" cap="none" strike="noStrike">
                <a:solidFill>
                  <a:srgbClr val="FFFFFF"/>
                </a:solidFill>
                <a:latin typeface="Overlock"/>
                <a:ea typeface="Overlock"/>
                <a:cs typeface="Overlock"/>
                <a:sym typeface="Overlock"/>
              </a:rPr>
              <a:t> 1</a:t>
            </a:r>
            <a:r>
              <a:rPr b="1" lang="ca-ES" sz="3000">
                <a:solidFill>
                  <a:srgbClr val="FFFFFF"/>
                </a:solidFill>
                <a:latin typeface="Overlock"/>
                <a:ea typeface="Overlock"/>
                <a:cs typeface="Overlock"/>
                <a:sym typeface="Overlock"/>
              </a:rPr>
              <a:t>6</a:t>
            </a:r>
            <a:r>
              <a:rPr b="1" i="0" lang="ca-ES" sz="3000" u="none" cap="none" strike="noStrike">
                <a:solidFill>
                  <a:srgbClr val="FFFFFF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r>
              <a:rPr b="1" lang="ca-ES" sz="3000">
                <a:solidFill>
                  <a:srgbClr val="FFFFFF"/>
                </a:solidFill>
                <a:latin typeface="Overlock"/>
                <a:ea typeface="Overlock"/>
                <a:cs typeface="Overlock"/>
                <a:sym typeface="Overlock"/>
              </a:rPr>
              <a:t>de maig</a:t>
            </a:r>
            <a:r>
              <a:rPr b="1" i="0" lang="ca-ES" sz="3000" u="none" cap="none" strike="noStrike">
                <a:solidFill>
                  <a:srgbClr val="FFFFFF"/>
                </a:solidFill>
                <a:latin typeface="Overlock"/>
                <a:ea typeface="Overlock"/>
                <a:cs typeface="Overlock"/>
                <a:sym typeface="Overlock"/>
              </a:rPr>
              <a:t> de 2024 a les </a:t>
            </a:r>
            <a:r>
              <a:rPr b="1" lang="ca-ES" sz="3000">
                <a:solidFill>
                  <a:srgbClr val="FFFFFF"/>
                </a:solidFill>
                <a:latin typeface="Overlock"/>
                <a:ea typeface="Overlock"/>
                <a:cs typeface="Overlock"/>
                <a:sym typeface="Overlock"/>
              </a:rPr>
              <a:t>9</a:t>
            </a:r>
            <a:r>
              <a:rPr b="1" i="0" lang="ca-ES" sz="3000" u="none" cap="none" strike="noStrike">
                <a:solidFill>
                  <a:srgbClr val="FFFFFF"/>
                </a:solidFill>
                <a:latin typeface="Overlock"/>
                <a:ea typeface="Overlock"/>
                <a:cs typeface="Overlock"/>
                <a:sym typeface="Overlock"/>
              </a:rPr>
              <a:t> h </a:t>
            </a:r>
            <a:endParaRPr b="1" i="0" sz="3000" u="none" cap="none" strike="noStrike">
              <a:solidFill>
                <a:srgbClr val="FFFFFF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ca-ES" sz="2000">
                <a:solidFill>
                  <a:srgbClr val="FFFFFF"/>
                </a:solidFill>
                <a:latin typeface="Overlock"/>
                <a:ea typeface="Overlock"/>
                <a:cs typeface="Overlock"/>
                <a:sym typeface="Overlock"/>
              </a:rPr>
              <a:t>a l’equipament de Can Dori </a:t>
            </a:r>
            <a:r>
              <a:rPr b="1" i="0" lang="ca-ES" sz="2000" u="none" cap="none" strike="noStrike">
                <a:solidFill>
                  <a:srgbClr val="FFFFFF"/>
                </a:solidFill>
                <a:latin typeface="Overlock"/>
                <a:ea typeface="Overlock"/>
                <a:cs typeface="Overlock"/>
                <a:sym typeface="Overlock"/>
              </a:rPr>
              <a:t>(Urb. </a:t>
            </a:r>
            <a:r>
              <a:rPr b="1" lang="ca-ES" sz="2000">
                <a:solidFill>
                  <a:srgbClr val="FFFFFF"/>
                </a:solidFill>
                <a:latin typeface="Overlock"/>
                <a:ea typeface="Overlock"/>
                <a:cs typeface="Overlock"/>
                <a:sym typeface="Overlock"/>
              </a:rPr>
              <a:t>California</a:t>
            </a:r>
            <a:r>
              <a:rPr b="1" i="0" lang="ca-ES" sz="2000" u="none" cap="none" strike="noStrike">
                <a:solidFill>
                  <a:srgbClr val="FFFFFF"/>
                </a:solidFill>
                <a:latin typeface="Overlock"/>
                <a:ea typeface="Overlock"/>
                <a:cs typeface="Overlock"/>
                <a:sym typeface="Overlock"/>
              </a:rPr>
              <a:t>) Canyelles</a:t>
            </a:r>
            <a:r>
              <a:rPr b="1" i="0" lang="ca-ES" sz="2300" u="none" cap="none" strike="noStrike">
                <a:solidFill>
                  <a:srgbClr val="FFFFFF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endParaRPr b="0" i="1" sz="1300" u="none" cap="none" strike="noStrike">
              <a:solidFill>
                <a:srgbClr val="FFFFFF"/>
              </a:solidFill>
              <a:highlight>
                <a:srgbClr val="B6D7A8"/>
              </a:highlight>
              <a:latin typeface="Libre Franklin Thin"/>
              <a:ea typeface="Libre Franklin Thin"/>
              <a:cs typeface="Libre Franklin Thin"/>
              <a:sym typeface="Libre Franklin Thin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127825" y="1049575"/>
            <a:ext cx="23253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ca-ES" sz="1400" u="none" cap="none" strike="noStrike">
                <a:solidFill>
                  <a:srgbClr val="A0A97D"/>
                </a:solidFill>
                <a:latin typeface="Overlock"/>
                <a:ea typeface="Overlock"/>
                <a:cs typeface="Overlock"/>
                <a:sym typeface="Overlock"/>
              </a:rPr>
              <a:t>INSTITUT PLA DEL BOSC</a:t>
            </a:r>
            <a:r>
              <a:rPr b="1" i="0" lang="ca-ES" sz="2100" u="none" cap="none" strike="noStrike">
                <a:solidFill>
                  <a:srgbClr val="A0A97D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endParaRPr b="0" i="0" sz="700" u="none" cap="none" strike="noStrike">
              <a:solidFill>
                <a:srgbClr val="A0A97D"/>
              </a:solidFill>
              <a:latin typeface="Libre Franklin Thin"/>
              <a:ea typeface="Libre Franklin Thin"/>
              <a:cs typeface="Libre Franklin Thin"/>
              <a:sym typeface="Libre Franklin Thin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2792025" y="4971525"/>
            <a:ext cx="3617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06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lang="ca-ES" sz="2100">
                <a:latin typeface="Overlock"/>
                <a:ea typeface="Overlock"/>
                <a:cs typeface="Overlock"/>
                <a:sym typeface="Overlock"/>
              </a:rPr>
              <a:t>INSCRIPCIONS AL </a:t>
            </a:r>
            <a:r>
              <a:rPr b="1" lang="ca-ES" sz="2100" u="sng">
                <a:solidFill>
                  <a:srgbClr val="0000FF"/>
                </a:solidFill>
                <a:latin typeface="Overlock"/>
                <a:ea typeface="Overlock"/>
                <a:cs typeface="Overlock"/>
                <a:sym typeface="Overlock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FORMULARI</a:t>
            </a:r>
            <a:endParaRPr b="1" i="0" sz="2100" u="none" cap="none" strike="noStrike">
              <a:solidFill>
                <a:srgbClr val="0000FF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573075" y="2306100"/>
            <a:ext cx="8055300" cy="11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065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ca-ES" sz="3300">
                <a:solidFill>
                  <a:srgbClr val="660000"/>
                </a:solidFill>
                <a:latin typeface="Overlock"/>
                <a:ea typeface="Overlock"/>
                <a:cs typeface="Overlock"/>
                <a:sym typeface="Overlock"/>
              </a:rPr>
              <a:t>IFE Auxiliar en Cura d’Animals i Espais Verds </a:t>
            </a:r>
            <a:endParaRPr b="1" sz="3300">
              <a:solidFill>
                <a:srgbClr val="660000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indent="0" lvl="0" marL="12065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ca-ES" sz="2300">
                <a:solidFill>
                  <a:srgbClr val="660000"/>
                </a:solidFill>
                <a:latin typeface="Overlock"/>
                <a:ea typeface="Overlock"/>
                <a:cs typeface="Overlock"/>
                <a:sym typeface="Overlock"/>
              </a:rPr>
              <a:t>adreçat a alumnat amb necessitats educatives especials (NEE)</a:t>
            </a:r>
            <a:endParaRPr b="1" i="0" sz="2200" u="none" cap="none" strike="noStrike">
              <a:solidFill>
                <a:srgbClr val="660000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Quadrícula">
  <a:themeElements>
    <a:clrScheme name="Quadrícula">
      <a:dk1>
        <a:srgbClr val="000000"/>
      </a:dk1>
      <a:lt1>
        <a:srgbClr val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2021-02-22T11:12:39Z</dcterms:created>
  <dc:creator>Professor Pla del Bosc</dc:creator>
</cp:coreProperties>
</file>