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embeddedFontLst>
    <p:embeddedFont>
      <p:font typeface="Playfair Display"/>
      <p:regular r:id="rId26"/>
      <p:bold r:id="rId27"/>
      <p:italic r:id="rId28"/>
      <p:boldItalic r:id="rId29"/>
    </p:embeddedFont>
    <p:embeddedFont>
      <p:font typeface="Lato"/>
      <p:regular r:id="rId30"/>
      <p:bold r:id="rId31"/>
      <p:italic r:id="rId32"/>
      <p:bold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layfairDisplay-regular.fntdata"/><Relationship Id="rId25" Type="http://schemas.openxmlformats.org/officeDocument/2006/relationships/slide" Target="slides/slide20.xml"/><Relationship Id="rId28" Type="http://schemas.openxmlformats.org/officeDocument/2006/relationships/font" Target="fonts/PlayfairDisplay-italic.fntdata"/><Relationship Id="rId27" Type="http://schemas.openxmlformats.org/officeDocument/2006/relationships/font" Target="fonts/PlayfairDisplay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PlayfairDisplay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ato-bold.fntdata"/><Relationship Id="rId30" Type="http://schemas.openxmlformats.org/officeDocument/2006/relationships/font" Target="fonts/Lato-regular.fntdata"/><Relationship Id="rId11" Type="http://schemas.openxmlformats.org/officeDocument/2006/relationships/slide" Target="slides/slide6.xml"/><Relationship Id="rId33" Type="http://schemas.openxmlformats.org/officeDocument/2006/relationships/font" Target="fonts/Lato-boldItalic.fntdata"/><Relationship Id="rId10" Type="http://schemas.openxmlformats.org/officeDocument/2006/relationships/slide" Target="slides/slide5.xml"/><Relationship Id="rId32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86721" y="0"/>
            <a:ext cx="7970700" cy="66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586721" y="5076900"/>
            <a:ext cx="7970700" cy="66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" name="Google Shape;12;p2"/>
          <p:cNvCxnSpPr/>
          <p:nvPr/>
        </p:nvCxnSpPr>
        <p:spPr>
          <a:xfrm>
            <a:off x="733219" y="2235351"/>
            <a:ext cx="385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630600" y="136800"/>
            <a:ext cx="7893000" cy="1853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630600" y="3228375"/>
            <a:ext cx="7893000" cy="127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/>
          <p:nvPr/>
        </p:nvSpPr>
        <p:spPr>
          <a:xfrm>
            <a:off x="586721" y="0"/>
            <a:ext cx="7970700" cy="66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1"/>
          <p:cNvSpPr/>
          <p:nvPr/>
        </p:nvSpPr>
        <p:spPr>
          <a:xfrm>
            <a:off x="586721" y="5076900"/>
            <a:ext cx="7970700" cy="66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1"/>
          <p:cNvSpPr txBox="1"/>
          <p:nvPr>
            <p:ph hasCustomPrompt="1" type="title"/>
          </p:nvPr>
        </p:nvSpPr>
        <p:spPr>
          <a:xfrm>
            <a:off x="586725" y="1353788"/>
            <a:ext cx="79707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08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586725" y="2968388"/>
            <a:ext cx="79707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>
            <a:off x="-125" y="5045700"/>
            <a:ext cx="9144000" cy="9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" name="Google Shape;18;p3"/>
          <p:cNvCxnSpPr/>
          <p:nvPr/>
        </p:nvCxnSpPr>
        <p:spPr>
          <a:xfrm>
            <a:off x="419425" y="1154195"/>
            <a:ext cx="385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11700" y="1417800"/>
            <a:ext cx="8520600" cy="31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>
            <a:off x="586721" y="5076900"/>
            <a:ext cx="7970700" cy="66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586721" y="0"/>
            <a:ext cx="7970700" cy="66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 txBox="1"/>
          <p:nvPr>
            <p:ph type="title"/>
          </p:nvPr>
        </p:nvSpPr>
        <p:spPr>
          <a:xfrm>
            <a:off x="509550" y="1921350"/>
            <a:ext cx="81249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Google Shape;28;p5"/>
          <p:cNvCxnSpPr/>
          <p:nvPr/>
        </p:nvCxnSpPr>
        <p:spPr>
          <a:xfrm>
            <a:off x="419425" y="1154195"/>
            <a:ext cx="385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" name="Google Shape;29;p5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311700" y="1417950"/>
            <a:ext cx="3999900" cy="31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5"/>
          <p:cNvSpPr txBox="1"/>
          <p:nvPr>
            <p:ph idx="2" type="body"/>
          </p:nvPr>
        </p:nvSpPr>
        <p:spPr>
          <a:xfrm>
            <a:off x="4832400" y="1417950"/>
            <a:ext cx="3999900" cy="31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7"/>
          <p:cNvCxnSpPr/>
          <p:nvPr/>
        </p:nvCxnSpPr>
        <p:spPr>
          <a:xfrm>
            <a:off x="411044" y="1417772"/>
            <a:ext cx="3852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8" name="Google Shape;38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1640350"/>
            <a:ext cx="2808000" cy="29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586721" y="0"/>
            <a:ext cx="7970700" cy="66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8"/>
          <p:cNvSpPr/>
          <p:nvPr/>
        </p:nvSpPr>
        <p:spPr>
          <a:xfrm>
            <a:off x="586721" y="5076900"/>
            <a:ext cx="7970700" cy="66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/>
          <p:nvPr/>
        </p:nvSpPr>
        <p:spPr>
          <a:xfrm>
            <a:off x="4572000" y="-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8" name="Google Shape;4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9" name="Google Shape;49;p9"/>
          <p:cNvSpPr txBox="1"/>
          <p:nvPr>
            <p:ph type="title"/>
          </p:nvPr>
        </p:nvSpPr>
        <p:spPr>
          <a:xfrm>
            <a:off x="265500" y="1084625"/>
            <a:ext cx="4045200" cy="1707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0" name="Google Shape;50;p9"/>
          <p:cNvSpPr txBox="1"/>
          <p:nvPr>
            <p:ph idx="1" type="subTitle"/>
          </p:nvPr>
        </p:nvSpPr>
        <p:spPr>
          <a:xfrm>
            <a:off x="265500" y="2845200"/>
            <a:ext cx="4045200" cy="14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1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5" name="Google Shape;5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lue-gold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i="0" sz="32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417800"/>
            <a:ext cx="8520600" cy="31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b="0" i="0" sz="18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ctrTitle"/>
          </p:nvPr>
        </p:nvSpPr>
        <p:spPr>
          <a:xfrm>
            <a:off x="311700" y="122550"/>
            <a:ext cx="8520600" cy="757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11111"/>
              <a:buNone/>
            </a:pPr>
            <a:r>
              <a:rPr lang="ca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SERVEI COMUNITARI</a:t>
            </a:r>
            <a:endParaRPr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9" name="Google Shape;69;p13"/>
          <p:cNvSpPr txBox="1"/>
          <p:nvPr>
            <p:ph idx="1" type="subTitle"/>
          </p:nvPr>
        </p:nvSpPr>
        <p:spPr>
          <a:xfrm>
            <a:off x="630600" y="4342850"/>
            <a:ext cx="8418900" cy="63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ca"/>
              <a:t>							                            </a:t>
            </a:r>
            <a:r>
              <a:rPr lang="ca">
                <a:solidFill>
                  <a:srgbClr val="00CBFF"/>
                </a:solidFill>
              </a:rPr>
              <a:t>Curs 2020-2021</a:t>
            </a:r>
            <a:r>
              <a:rPr lang="ca"/>
              <a:t>			</a:t>
            </a:r>
            <a:endParaRPr/>
          </a:p>
        </p:txBody>
      </p:sp>
      <p:pic>
        <p:nvPicPr>
          <p:cNvPr id="70" name="Google Shape;7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62875" y="4059225"/>
            <a:ext cx="1724025" cy="98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40" name="Google Shape;140;p22"/>
          <p:cNvSpPr/>
          <p:nvPr/>
        </p:nvSpPr>
        <p:spPr>
          <a:xfrm>
            <a:off x="87950" y="0"/>
            <a:ext cx="8862900" cy="49806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SÓN AQUESTS:</a:t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BFF"/>
              </a:buClr>
              <a:buSzPts val="2000"/>
              <a:buFont typeface="Comic Sans MS"/>
              <a:buChar char="➔"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CULTURAL GAMES/SPORTS TIME.</a:t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BFF"/>
              </a:buClr>
              <a:buSzPts val="2000"/>
              <a:buFont typeface="Comic Sans MS"/>
              <a:buChar char="➔"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OMG./PICO TRES.</a:t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BFF"/>
              </a:buClr>
              <a:buSzPts val="2000"/>
              <a:buFont typeface="Comic Sans MS"/>
              <a:buChar char="➔"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NOSALTRES SOM L’OLÍMPIA TEAM.</a:t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BFF"/>
              </a:buClr>
              <a:buSzPts val="2000"/>
              <a:buFont typeface="Comic Sans MS"/>
              <a:buChar char="➔"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FEM DE GUIES AMBIENTALS ALS PARC TORRE ROJA I CAN GINESTAR.</a:t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BFF"/>
              </a:buClr>
              <a:buSzPts val="2000"/>
              <a:buFont typeface="Comic Sans MS"/>
              <a:buChar char="➔"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GOSSOS I CONVIVÈNCIA AL PARC DE CAN GINESTAR.</a:t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999999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a" sz="2588">
                <a:latin typeface="Comic Sans MS"/>
                <a:ea typeface="Comic Sans MS"/>
                <a:cs typeface="Comic Sans MS"/>
                <a:sym typeface="Comic Sans MS"/>
              </a:rPr>
              <a:t>CULTURAL GAMES/SPORTS TIME.</a:t>
            </a:r>
            <a:endParaRPr sz="2588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6" name="Google Shape;146;p23"/>
          <p:cNvSpPr txBox="1"/>
          <p:nvPr>
            <p:ph idx="1" type="body"/>
          </p:nvPr>
        </p:nvSpPr>
        <p:spPr>
          <a:xfrm>
            <a:off x="311700" y="1072375"/>
            <a:ext cx="85206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Es tracta d’un projecte que es desenvolupa en l’àmbit d’ACOMPANYAMENT I SUPORT A L’ESCOLARITZACIÓ.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Les entitats col·laboradores són les escoles Mediterrània i Germans Amat i Targa.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7" name="Google Shape;14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48" name="Google Shape;148;p23"/>
          <p:cNvSpPr/>
          <p:nvPr/>
        </p:nvSpPr>
        <p:spPr>
          <a:xfrm>
            <a:off x="311700" y="2261625"/>
            <a:ext cx="2830500" cy="26307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Ajudar a millorar la competència lingüística i el gust per la pràctica de la llengua anglesa, treballant, també els valors educatius a través de les activitats.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9" name="Google Shape;149;p23"/>
          <p:cNvSpPr/>
          <p:nvPr/>
        </p:nvSpPr>
        <p:spPr>
          <a:xfrm>
            <a:off x="5492525" y="2607175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 HO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l’alumnat de Cicle Superior de primària.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55" name="Google Shape;155;p24"/>
          <p:cNvSpPr/>
          <p:nvPr/>
        </p:nvSpPr>
        <p:spPr>
          <a:xfrm>
            <a:off x="637875" y="1411500"/>
            <a:ext cx="3539100" cy="32517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QUIN OBJECTIU?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Acompanyar als nostres futurs companys/es en el seu procés d’aprenentatge, estimular-los i millorar la seva competència lingüística a partir dels vincles que s’estableixen amb l’alumnat de l’Institut.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6" name="Google Shape;156;p24"/>
          <p:cNvSpPr/>
          <p:nvPr/>
        </p:nvSpPr>
        <p:spPr>
          <a:xfrm>
            <a:off x="5278200" y="1411500"/>
            <a:ext cx="3442500" cy="3187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TREBALLAREM?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Les competències oral-comunicativa, aprendre a aprendre i digital a través de l</a:t>
            </a: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 matèria </a:t>
            </a: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de llengua anglesa.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a" sz="2588">
                <a:latin typeface="Comic Sans MS"/>
                <a:ea typeface="Comic Sans MS"/>
                <a:cs typeface="Comic Sans MS"/>
                <a:sym typeface="Comic Sans MS"/>
              </a:rPr>
              <a:t>OLIMPIA MASTERS OF GRAPHIC/PICO TRES.</a:t>
            </a:r>
            <a:endParaRPr sz="2588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2" name="Google Shape;162;p25"/>
          <p:cNvSpPr txBox="1"/>
          <p:nvPr>
            <p:ph idx="1" type="body"/>
          </p:nvPr>
        </p:nvSpPr>
        <p:spPr>
          <a:xfrm>
            <a:off x="311700" y="1072375"/>
            <a:ext cx="85206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Es tracta d’un projecte que es desenvolupa en l’àmbit d’ACOMPANYAMENT I SUPORT A L’ESCOLARITZACIÓ.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Les entitats col·laboradores són les escoles Mediterrània i Germans Amat i Targa.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3" name="Google Shape;163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64" name="Google Shape;164;p25"/>
          <p:cNvSpPr/>
          <p:nvPr/>
        </p:nvSpPr>
        <p:spPr>
          <a:xfrm>
            <a:off x="689400" y="2559925"/>
            <a:ext cx="28989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Ajudar a millorar la competència digital  treballant, també els valors educatius a través de les activitats.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5" name="Google Shape;165;p25"/>
          <p:cNvSpPr/>
          <p:nvPr/>
        </p:nvSpPr>
        <p:spPr>
          <a:xfrm>
            <a:off x="5492525" y="2559925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 HO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l’alumnat de Cicle Mitjà i Superior de primària.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71" name="Google Shape;171;p26"/>
          <p:cNvSpPr/>
          <p:nvPr/>
        </p:nvSpPr>
        <p:spPr>
          <a:xfrm>
            <a:off x="637875" y="1411500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QUIN OBJECTIU?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Promoure entre l’alumnat de primària l'interès per les tecnologies digitals.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2" name="Google Shape;172;p26"/>
          <p:cNvSpPr/>
          <p:nvPr/>
        </p:nvSpPr>
        <p:spPr>
          <a:xfrm>
            <a:off x="5278200" y="1411500"/>
            <a:ext cx="3375900" cy="27432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TREBALLAREM?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L’entorn d’aprenentatge de G-suite i eines, eines en línia com genially o canva i eines d’edició de vídeos com Kinemaster a les matèries d’emprenedoria i economia.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a" sz="2588">
                <a:latin typeface="Comic Sans MS"/>
                <a:ea typeface="Comic Sans MS"/>
                <a:cs typeface="Comic Sans MS"/>
                <a:sym typeface="Comic Sans MS"/>
              </a:rPr>
              <a:t>NOSALTRES SOM L’OLÍMPIA TEAM.</a:t>
            </a:r>
            <a:endParaRPr sz="2588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8" name="Google Shape;178;p27"/>
          <p:cNvSpPr txBox="1"/>
          <p:nvPr>
            <p:ph idx="1" type="body"/>
          </p:nvPr>
        </p:nvSpPr>
        <p:spPr>
          <a:xfrm>
            <a:off x="311700" y="1072375"/>
            <a:ext cx="85206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Es tracta d’un projecte que es desenvolupa en l’àmbit del LLEURE I LA MILLORA DE LA IMATGE INSTITUCIONAL DEL CENTRE.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Les entitats col·laboradores són les escoles Mediterrània i Germans Amat i Targa.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9" name="Google Shape;179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80" name="Google Shape;180;p27"/>
          <p:cNvSpPr/>
          <p:nvPr/>
        </p:nvSpPr>
        <p:spPr>
          <a:xfrm>
            <a:off x="311700" y="2571750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Gaudir d’activitats lúdiques per a donar a conèixer el Projecte Educatiu del nostre Institut.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5492525" y="2607175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 HO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l’alumnat de sisè de primària.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87" name="Google Shape;187;p28"/>
          <p:cNvSpPr/>
          <p:nvPr/>
        </p:nvSpPr>
        <p:spPr>
          <a:xfrm>
            <a:off x="637875" y="1411500"/>
            <a:ext cx="3031800" cy="25323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QUIN OBJECTIU?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Difondre i compartir els projectes i metodologies del nostre institut i destacar el talent del nostre alumnat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8" name="Google Shape;188;p28"/>
          <p:cNvSpPr/>
          <p:nvPr/>
        </p:nvSpPr>
        <p:spPr>
          <a:xfrm>
            <a:off x="5076850" y="1411500"/>
            <a:ext cx="3031800" cy="25323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TREBALLAREM?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Jocs recreatius, treball cooperatiu, les competències digital i d’autonomia i iniciativa dins de les matèries d’economia i emprenedoria.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9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a" sz="2588">
                <a:latin typeface="Comic Sans MS"/>
                <a:ea typeface="Comic Sans MS"/>
                <a:cs typeface="Comic Sans MS"/>
                <a:sym typeface="Comic Sans MS"/>
              </a:rPr>
              <a:t>FEM DE GUIES AMBIENTALS.</a:t>
            </a:r>
            <a:endParaRPr sz="2588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4" name="Google Shape;194;p29"/>
          <p:cNvSpPr txBox="1"/>
          <p:nvPr>
            <p:ph idx="1" type="body"/>
          </p:nvPr>
        </p:nvSpPr>
        <p:spPr>
          <a:xfrm>
            <a:off x="311700" y="1072375"/>
            <a:ext cx="85206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Es tracta d’un projecte que es desenvolupa en l’àmbit del MEDI AMBIENT.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L’entitat col·laboradora és l’Àrea Metropolitana de Barcelona (empresa Siboc).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5" name="Google Shape;195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96" name="Google Shape;196;p29"/>
          <p:cNvSpPr/>
          <p:nvPr/>
        </p:nvSpPr>
        <p:spPr>
          <a:xfrm>
            <a:off x="311700" y="2571750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Farem d’educadors i elaborarem guies ambientals dels parcs de la Torre Roja i de Can Ginestar.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7" name="Google Shape;197;p29"/>
          <p:cNvSpPr/>
          <p:nvPr/>
        </p:nvSpPr>
        <p:spPr>
          <a:xfrm>
            <a:off x="5492525" y="2607175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 HO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l’alumnat de 1r d’ESO del nostre Institut.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203" name="Google Shape;203;p30"/>
          <p:cNvSpPr/>
          <p:nvPr/>
        </p:nvSpPr>
        <p:spPr>
          <a:xfrm>
            <a:off x="637875" y="1411500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QUIN OBJECTIU?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Treballar valors ambientals difonent les temàtiques més interessants dels dos parcs. 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4" name="Google Shape;204;p30"/>
          <p:cNvSpPr/>
          <p:nvPr/>
        </p:nvSpPr>
        <p:spPr>
          <a:xfrm>
            <a:off x="4572000" y="1411500"/>
            <a:ext cx="3536700" cy="28656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TREBALLAREM?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Coneixerem la fauna, vegetació … (competència de coneixement del medi) del nostre entorn més proper i reforçarem la competència digital en les matèries de biologia</a:t>
            </a:r>
            <a:r>
              <a:rPr b="1" lang="ca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, </a:t>
            </a: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informàtica i llengües.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1"/>
          <p:cNvSpPr txBox="1"/>
          <p:nvPr>
            <p:ph type="title"/>
          </p:nvPr>
        </p:nvSpPr>
        <p:spPr>
          <a:xfrm>
            <a:off x="311700" y="372725"/>
            <a:ext cx="8520600" cy="6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8253"/>
              <a:buNone/>
            </a:pPr>
            <a:r>
              <a:rPr lang="ca" sz="2588">
                <a:latin typeface="Comic Sans MS"/>
                <a:ea typeface="Comic Sans MS"/>
                <a:cs typeface="Comic Sans MS"/>
                <a:sym typeface="Comic Sans MS"/>
              </a:rPr>
              <a:t>TINENÇA RESPONSABLE DELS </a:t>
            </a:r>
            <a:r>
              <a:rPr lang="ca" sz="2588">
                <a:latin typeface="Comic Sans MS"/>
                <a:ea typeface="Comic Sans MS"/>
                <a:cs typeface="Comic Sans MS"/>
                <a:sym typeface="Comic Sans MS"/>
              </a:rPr>
              <a:t>GOSSOS AL PARC DE CAN GINESTAR.</a:t>
            </a:r>
            <a:endParaRPr sz="2588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0" name="Google Shape;210;p31"/>
          <p:cNvSpPr txBox="1"/>
          <p:nvPr>
            <p:ph idx="1" type="body"/>
          </p:nvPr>
        </p:nvSpPr>
        <p:spPr>
          <a:xfrm>
            <a:off x="311700" y="1072375"/>
            <a:ext cx="85206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Es tracta d’un projecte que es desenvolupa en l’àmbit del MEDI AMBIENT.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a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L’entitat col·laboradora és l’Àrea Metropolitana de Barcelona. </a:t>
            </a:r>
            <a:endParaRPr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1" name="Google Shape;211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212" name="Google Shape;212;p31"/>
          <p:cNvSpPr/>
          <p:nvPr/>
        </p:nvSpPr>
        <p:spPr>
          <a:xfrm>
            <a:off x="311700" y="2571750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Farem d’educadors.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3" name="Google Shape;213;p31"/>
          <p:cNvSpPr/>
          <p:nvPr/>
        </p:nvSpPr>
        <p:spPr>
          <a:xfrm>
            <a:off x="5492525" y="2607175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 HO FAREM?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habitants de la nostra ciutat.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>
            <a:off x="406000" y="501300"/>
            <a:ext cx="8494800" cy="3936300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00"/>
              <a:buFont typeface="Arial"/>
              <a:buNone/>
            </a:pPr>
            <a:r>
              <a:rPr b="1" i="0" lang="ca" sz="61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ÉS </a:t>
            </a:r>
            <a:endParaRPr b="1" i="0" sz="61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00"/>
              <a:buFont typeface="Arial"/>
              <a:buNone/>
            </a:pPr>
            <a:r>
              <a:rPr b="1" i="0" lang="ca" sz="61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I EN QUÈ CONSISTEIX?</a:t>
            </a:r>
            <a:endParaRPr b="1" i="0" sz="61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6" name="Google Shape;7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219" name="Google Shape;219;p32"/>
          <p:cNvSpPr/>
          <p:nvPr/>
        </p:nvSpPr>
        <p:spPr>
          <a:xfrm>
            <a:off x="637875" y="1411500"/>
            <a:ext cx="2830500" cy="26211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AMB QUIN OBJECTIU?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Entrar en contacte amb una entitat que treballa directament aquest problema i aprendre estratègies per a solucionar-ho.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0" name="Google Shape;220;p32"/>
          <p:cNvSpPr/>
          <p:nvPr/>
        </p:nvSpPr>
        <p:spPr>
          <a:xfrm>
            <a:off x="4632475" y="1411500"/>
            <a:ext cx="3899400" cy="29322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TREBALLAREM?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La sensibilització de la població denunciant i reivindicant el mal ús i la convivència en espais comuns. Treballarem les competències de valors socials i cívics i digital en les matèries de cultura i valors ètics, informàtica i llengües. 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216625" y="1042350"/>
            <a:ext cx="3097500" cy="32601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QUÈ ÉS?</a:t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a" sz="1800" u="none" cap="none" strike="noStrike">
                <a:solidFill>
                  <a:srgbClr val="99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El servei comunitari és un instrument per desenvolupar la competència social i ciutadana.</a:t>
            </a:r>
            <a:endParaRPr b="0" i="0" sz="1800" u="none" cap="none" strike="noStrike">
              <a:solidFill>
                <a:srgbClr val="999999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3" name="Google Shape;83;p15"/>
          <p:cNvSpPr/>
          <p:nvPr/>
        </p:nvSpPr>
        <p:spPr>
          <a:xfrm>
            <a:off x="3801000" y="0"/>
            <a:ext cx="2299800" cy="19656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ca" sz="16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OBJECTIU: </a:t>
            </a:r>
            <a:r>
              <a:rPr b="0" i="0" lang="ca" sz="1600" u="none" cap="none" strike="noStrike">
                <a:solidFill>
                  <a:srgbClr val="99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garantir que es estudiants protagonitzin</a:t>
            </a:r>
            <a:r>
              <a:rPr b="0" i="0" lang="ca" sz="16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ca" sz="1600" u="none" cap="none" strike="noStrik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accions de compromís cívic,</a:t>
            </a:r>
            <a:endParaRPr b="0" i="0" sz="1600" u="none" cap="none" strike="noStrike">
              <a:solidFill>
                <a:srgbClr val="434343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4" name="Google Shape;84;p15"/>
          <p:cNvSpPr/>
          <p:nvPr/>
        </p:nvSpPr>
        <p:spPr>
          <a:xfrm>
            <a:off x="6172650" y="1750800"/>
            <a:ext cx="2299800" cy="18432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ca" sz="1600" u="none" cap="none" strike="noStrike">
                <a:solidFill>
                  <a:srgbClr val="99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… aprenguin en el</a:t>
            </a:r>
            <a:r>
              <a:rPr b="0" i="0" lang="ca" sz="16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ca" sz="1600" u="none" cap="none" strike="noStrik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servei actiu de la ciutadania...</a:t>
            </a:r>
            <a:endParaRPr b="0" i="0" sz="1600" u="none" cap="none" strike="noStrike">
              <a:solidFill>
                <a:srgbClr val="434343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5" name="Google Shape;85;p15"/>
          <p:cNvSpPr/>
          <p:nvPr/>
        </p:nvSpPr>
        <p:spPr>
          <a:xfrm>
            <a:off x="3801000" y="3010250"/>
            <a:ext cx="2299800" cy="19656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ca" sz="1600" u="none" cap="none" strike="noStrike">
                <a:solidFill>
                  <a:srgbClr val="99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...i posin en joc els seus coneixements i les seves capacitats</a:t>
            </a:r>
            <a:r>
              <a:rPr b="0" i="0" lang="ca" sz="16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ca" sz="1600" u="none" cap="none" strike="noStrik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al servei de la comunitat.</a:t>
            </a:r>
            <a:endParaRPr b="0" i="0" sz="1600" u="none" cap="none" strike="noStrike">
              <a:solidFill>
                <a:srgbClr val="434343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6" name="Google Shape;86;p15"/>
          <p:cNvSpPr/>
          <p:nvPr/>
        </p:nvSpPr>
        <p:spPr>
          <a:xfrm rot="2700000">
            <a:off x="6457490" y="85407"/>
            <a:ext cx="1589717" cy="1464135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CB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5"/>
          <p:cNvSpPr/>
          <p:nvPr/>
        </p:nvSpPr>
        <p:spPr>
          <a:xfrm rot="7420950">
            <a:off x="6130682" y="3754557"/>
            <a:ext cx="1259308" cy="1112867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98" name="Google Shape;98;p17"/>
          <p:cNvSpPr/>
          <p:nvPr/>
        </p:nvSpPr>
        <p:spPr>
          <a:xfrm>
            <a:off x="87950" y="0"/>
            <a:ext cx="5992200" cy="39771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EN QUÈ CONSISTEIX?</a:t>
            </a:r>
            <a:endParaRPr b="1" i="0" sz="20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a" sz="1800" u="none" cap="none" strike="noStrike">
                <a:solidFill>
                  <a:srgbClr val="99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És una proposta educativa que combina </a:t>
            </a:r>
            <a:r>
              <a:rPr b="0" i="0" lang="ca" sz="1800" u="none" cap="none" strike="noStrik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processos d’aprenentatge</a:t>
            </a:r>
            <a:r>
              <a:rPr b="0" i="0" lang="ca" sz="1800" u="none" cap="none" strike="noStrike">
                <a:solidFill>
                  <a:srgbClr val="99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 i de </a:t>
            </a:r>
            <a:r>
              <a:rPr b="0" i="0" lang="ca" sz="1800" u="none" cap="none" strike="noStrik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servei a la comunitat </a:t>
            </a:r>
            <a:r>
              <a:rPr b="0" i="0" lang="ca" sz="1800" u="none" cap="none" strike="noStrike">
                <a:solidFill>
                  <a:srgbClr val="99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en un sol projecte.</a:t>
            </a:r>
            <a:endParaRPr b="1" i="0" sz="2000" u="none" cap="none" strike="noStrike">
              <a:solidFill>
                <a:srgbClr val="999999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99" name="Google Shape;9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27225" y="2289600"/>
            <a:ext cx="2759050" cy="24361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05" name="Google Shape;105;p18"/>
          <p:cNvSpPr/>
          <p:nvPr/>
        </p:nvSpPr>
        <p:spPr>
          <a:xfrm>
            <a:off x="406000" y="501300"/>
            <a:ext cx="8494800" cy="3936300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100"/>
              <a:buFont typeface="Arial"/>
              <a:buNone/>
            </a:pPr>
            <a:r>
              <a:rPr b="1" i="0" lang="ca" sz="61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COM ES TREBALLA?</a:t>
            </a:r>
            <a:endParaRPr b="1" i="0" sz="61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11" name="Google Shape;111;p19"/>
          <p:cNvSpPr/>
          <p:nvPr/>
        </p:nvSpPr>
        <p:spPr>
          <a:xfrm>
            <a:off x="3422100" y="101975"/>
            <a:ext cx="2299800" cy="19656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ES REALITZA DURANT EL </a:t>
            </a:r>
            <a:r>
              <a:rPr b="1" i="0" lang="ca" sz="1400" u="none" cap="none" strike="noStrik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QUART CURS</a:t>
            </a: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 D’ESO.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2" name="Google Shape;112;p19"/>
          <p:cNvSpPr/>
          <p:nvPr/>
        </p:nvSpPr>
        <p:spPr>
          <a:xfrm>
            <a:off x="6172650" y="1133075"/>
            <a:ext cx="2299800" cy="18807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QUIN TEMPS SE LI HA D’ADJUDICAR?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99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20 hores, de les quals </a:t>
            </a:r>
            <a:r>
              <a:rPr b="1" i="0" lang="ca" sz="1400" u="none" cap="none" strike="noStrik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10 són per al servei actiu a la comunitat.</a:t>
            </a:r>
            <a:endParaRPr b="1" i="0" sz="1400" u="none" cap="none" strike="noStrike">
              <a:solidFill>
                <a:srgbClr val="434343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3" name="Google Shape;113;p19"/>
          <p:cNvSpPr/>
          <p:nvPr/>
        </p:nvSpPr>
        <p:spPr>
          <a:xfrm>
            <a:off x="4059500" y="2737350"/>
            <a:ext cx="2496000" cy="22440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L’ACTIVITAT DEL SERVEI COMUNITARI FORMA PART DEL CURRÍCULUM, PER TANT, TÉ CARÀCTER OBLIGATORI.</a:t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4" name="Google Shape;114;p19"/>
          <p:cNvSpPr/>
          <p:nvPr/>
        </p:nvSpPr>
        <p:spPr>
          <a:xfrm>
            <a:off x="284875" y="101975"/>
            <a:ext cx="2299800" cy="19656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EL SERVEI COMUNITARI FORMA PART DE LA PROGRAMACIÓ D’UNA O DIVERSES MATÈRIES.</a:t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5" name="Google Shape;115;p19"/>
          <p:cNvSpPr/>
          <p:nvPr/>
        </p:nvSpPr>
        <p:spPr>
          <a:xfrm>
            <a:off x="284875" y="2660825"/>
            <a:ext cx="2830500" cy="23205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 PARTICIPAR EN LES ACTIVITATS </a:t>
            </a:r>
            <a:r>
              <a:rPr b="1" i="0" lang="ca" sz="1400" u="none" cap="none" strike="noStrik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FORA DEL CENTRE, EN HORARI NO LECTIU</a:t>
            </a:r>
            <a:r>
              <a:rPr b="1" i="0" lang="ca" sz="14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, ES NECESSITA L’AUTORITZACIÓ DELS TUTORS LEGALS.</a:t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6" name="Google Shape;116;p19"/>
          <p:cNvSpPr/>
          <p:nvPr/>
        </p:nvSpPr>
        <p:spPr>
          <a:xfrm>
            <a:off x="2609750" y="664695"/>
            <a:ext cx="844650" cy="909300"/>
          </a:xfrm>
          <a:custGeom>
            <a:rect b="b" l="l" r="r" t="t"/>
            <a:pathLst>
              <a:path extrusionOk="0" h="36372" w="33786">
                <a:moveTo>
                  <a:pt x="0" y="11079"/>
                </a:moveTo>
                <a:cubicBezTo>
                  <a:pt x="2188" y="4512"/>
                  <a:pt x="12218" y="-2569"/>
                  <a:pt x="18153" y="993"/>
                </a:cubicBezTo>
                <a:cubicBezTo>
                  <a:pt x="24096" y="4559"/>
                  <a:pt x="24055" y="14287"/>
                  <a:pt x="23196" y="21164"/>
                </a:cubicBezTo>
                <a:cubicBezTo>
                  <a:pt x="22612" y="25837"/>
                  <a:pt x="19867" y="31515"/>
                  <a:pt x="22692" y="35283"/>
                </a:cubicBezTo>
                <a:cubicBezTo>
                  <a:pt x="25268" y="38720"/>
                  <a:pt x="33786" y="33023"/>
                  <a:pt x="33786" y="28728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9"/>
          <p:cNvSpPr/>
          <p:nvPr/>
        </p:nvSpPr>
        <p:spPr>
          <a:xfrm>
            <a:off x="5681773" y="821097"/>
            <a:ext cx="520850" cy="1313000"/>
          </a:xfrm>
          <a:custGeom>
            <a:rect b="b" l="l" r="r" t="t"/>
            <a:pathLst>
              <a:path extrusionOk="0" h="52520" w="20834">
                <a:moveTo>
                  <a:pt x="664" y="21463"/>
                </a:moveTo>
                <a:cubicBezTo>
                  <a:pt x="-1528" y="14888"/>
                  <a:pt x="3188" y="6460"/>
                  <a:pt x="8732" y="2301"/>
                </a:cubicBezTo>
                <a:cubicBezTo>
                  <a:pt x="9816" y="1488"/>
                  <a:pt x="11304" y="-674"/>
                  <a:pt x="12262" y="284"/>
                </a:cubicBezTo>
                <a:cubicBezTo>
                  <a:pt x="22542" y="10564"/>
                  <a:pt x="2139" y="28754"/>
                  <a:pt x="4194" y="43147"/>
                </a:cubicBezTo>
                <a:cubicBezTo>
                  <a:pt x="4662" y="46424"/>
                  <a:pt x="5016" y="51420"/>
                  <a:pt x="8228" y="52223"/>
                </a:cubicBezTo>
                <a:cubicBezTo>
                  <a:pt x="12982" y="53411"/>
                  <a:pt x="20834" y="49559"/>
                  <a:pt x="20834" y="44659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9"/>
          <p:cNvSpPr/>
          <p:nvPr/>
        </p:nvSpPr>
        <p:spPr>
          <a:xfrm>
            <a:off x="6543025" y="3034375"/>
            <a:ext cx="693350" cy="909125"/>
          </a:xfrm>
          <a:custGeom>
            <a:rect b="b" l="l" r="r" t="t"/>
            <a:pathLst>
              <a:path extrusionOk="0" h="36365" w="27734">
                <a:moveTo>
                  <a:pt x="27734" y="0"/>
                </a:moveTo>
                <a:cubicBezTo>
                  <a:pt x="22803" y="2957"/>
                  <a:pt x="18272" y="7977"/>
                  <a:pt x="17145" y="13615"/>
                </a:cubicBezTo>
                <a:cubicBezTo>
                  <a:pt x="15925" y="19716"/>
                  <a:pt x="22048" y="27873"/>
                  <a:pt x="17649" y="32272"/>
                </a:cubicBezTo>
                <a:cubicBezTo>
                  <a:pt x="13382" y="36539"/>
                  <a:pt x="6035" y="36307"/>
                  <a:pt x="0" y="36307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9"/>
          <p:cNvSpPr/>
          <p:nvPr/>
        </p:nvSpPr>
        <p:spPr>
          <a:xfrm>
            <a:off x="3126625" y="3611997"/>
            <a:ext cx="932875" cy="370300"/>
          </a:xfrm>
          <a:custGeom>
            <a:rect b="b" l="l" r="r" t="t"/>
            <a:pathLst>
              <a:path extrusionOk="0" h="14812" w="37315">
                <a:moveTo>
                  <a:pt x="37315" y="10680"/>
                </a:moveTo>
                <a:cubicBezTo>
                  <a:pt x="34177" y="7542"/>
                  <a:pt x="33624" y="-638"/>
                  <a:pt x="29247" y="91"/>
                </a:cubicBezTo>
                <a:cubicBezTo>
                  <a:pt x="18840" y="1824"/>
                  <a:pt x="4715" y="21632"/>
                  <a:pt x="0" y="12193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25" name="Google Shape;125;p20"/>
          <p:cNvSpPr/>
          <p:nvPr/>
        </p:nvSpPr>
        <p:spPr>
          <a:xfrm>
            <a:off x="216625" y="1042350"/>
            <a:ext cx="3097500" cy="3260100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a" sz="20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QUAN ES PORTARÀ A TERME?</a:t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6" name="Google Shape;126;p20"/>
          <p:cNvSpPr/>
          <p:nvPr/>
        </p:nvSpPr>
        <p:spPr>
          <a:xfrm>
            <a:off x="3734575" y="138675"/>
            <a:ext cx="2299800" cy="21720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ca" sz="16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LA PART CURRICULAR ES FARÀ DURANT EL SEGON O TERCER TRIMESTRE ESCOLAR.</a:t>
            </a:r>
            <a:endParaRPr b="0" i="0" sz="1600" u="none" cap="none" strike="noStrike">
              <a:solidFill>
                <a:srgbClr val="434343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7" name="Google Shape;127;p20"/>
          <p:cNvSpPr/>
          <p:nvPr/>
        </p:nvSpPr>
        <p:spPr>
          <a:xfrm>
            <a:off x="3597400" y="2571750"/>
            <a:ext cx="2945700" cy="2091600"/>
          </a:xfrm>
          <a:prstGeom prst="ellipse">
            <a:avLst/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ca" sz="16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EL SERVEI ACTIU A LA COMUNITAT ES FARÀ DURANT EL SEGON O TERCER TRIMESTRE ESCOLAR.</a:t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8" name="Google Shape;128;p20"/>
          <p:cNvSpPr/>
          <p:nvPr/>
        </p:nvSpPr>
        <p:spPr>
          <a:xfrm rot="4269312">
            <a:off x="6035598" y="1484342"/>
            <a:ext cx="2612646" cy="1871515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  <p:sp>
        <p:nvSpPr>
          <p:cNvPr id="134" name="Google Shape;134;p21"/>
          <p:cNvSpPr/>
          <p:nvPr/>
        </p:nvSpPr>
        <p:spPr>
          <a:xfrm>
            <a:off x="406000" y="501300"/>
            <a:ext cx="8494800" cy="3936300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dk1"/>
          </a:solidFill>
          <a:ln cap="flat" cmpd="sng" w="38100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1" i="0" lang="ca" sz="4900" u="none" cap="none" strike="noStrike">
                <a:solidFill>
                  <a:srgbClr val="00CB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PROJECTES QUE ES FAN AL NOSTRE CENTRE AQUEST CURS</a:t>
            </a:r>
            <a:endParaRPr b="1" i="0" sz="4900" u="none" cap="none" strike="noStrike">
              <a:solidFill>
                <a:srgbClr val="00CB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ue &amp; Gold">
  <a:themeElements>
    <a:clrScheme name="Blue &amp; Gold">
      <a:dk1>
        <a:srgbClr val="FFFFFF"/>
      </a:dk1>
      <a:lt1>
        <a:srgbClr val="01AFD1"/>
      </a:lt1>
      <a:dk2>
        <a:srgbClr val="1E2D31"/>
      </a:dk2>
      <a:lt2>
        <a:srgbClr val="BFC7CA"/>
      </a:lt2>
      <a:accent1>
        <a:srgbClr val="006F85"/>
      </a:accent1>
      <a:accent2>
        <a:srgbClr val="AF4345"/>
      </a:accent2>
      <a:accent3>
        <a:srgbClr val="47D06A"/>
      </a:accent3>
      <a:accent4>
        <a:srgbClr val="F58F8F"/>
      </a:accent4>
      <a:accent5>
        <a:srgbClr val="F6CD4C"/>
      </a:accent5>
      <a:accent6>
        <a:srgbClr val="F8E71C"/>
      </a:accent6>
      <a:hlink>
        <a:srgbClr val="F6CD4C"/>
      </a:hlink>
      <a:folHlink>
        <a:srgbClr val="F6CD4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