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5E93560-814E-4034-B885-6A9594CEA4A0}">
  <a:tblStyle styleId="{F5E93560-814E-4034-B885-6A9594CEA4A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906480" y="4714920"/>
            <a:ext cx="498204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1f004f3d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61f004f3df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/>
          <p:nvPr>
            <p:ph idx="1"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:notes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4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1f68b4267_0_50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61f68b4267_0_50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61f68b4267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1f68b4267_0_0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61f68b4267_0_0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61f68b426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5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1f004f3df_0_2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61f004f3df_0_2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61f004f3df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1f0dfaa1d_0_13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61f0dfaa1d_0_13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61f0dfaa1d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3ae3912b0_0_29:notes"/>
          <p:cNvSpPr/>
          <p:nvPr/>
        </p:nvSpPr>
        <p:spPr>
          <a:xfrm>
            <a:off x="3851280" y="9429840"/>
            <a:ext cx="2943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43ae3912b0_0_29:notes"/>
          <p:cNvSpPr txBox="1"/>
          <p:nvPr>
            <p:ph idx="1" type="body"/>
          </p:nvPr>
        </p:nvSpPr>
        <p:spPr>
          <a:xfrm>
            <a:off x="906480" y="4714920"/>
            <a:ext cx="498360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43ae3912b0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7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8:notes"/>
          <p:cNvSpPr txBox="1"/>
          <p:nvPr>
            <p:ph idx="1" type="body"/>
          </p:nvPr>
        </p:nvSpPr>
        <p:spPr>
          <a:xfrm>
            <a:off x="906480" y="4714920"/>
            <a:ext cx="498204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ca-ES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9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906480" y="4714920"/>
            <a:ext cx="4983480" cy="44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3ae3912b0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3ae3912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3ae3912b0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3ae3912b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906480" y="4714920"/>
            <a:ext cx="498204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:notes"/>
          <p:cNvSpPr/>
          <p:nvPr/>
        </p:nvSpPr>
        <p:spPr>
          <a:xfrm>
            <a:off x="3851280" y="9429840"/>
            <a:ext cx="2943360" cy="49392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12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7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21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21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2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8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8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 flipH="1">
            <a:off x="1103040" y="1218960"/>
            <a:ext cx="9985320" cy="360"/>
          </a:xfrm>
          <a:prstGeom prst="straightConnector1">
            <a:avLst/>
          </a:prstGeom>
          <a:noFill/>
          <a:ln cap="flat" cmpd="sng" w="381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" name="Google Shape;7;p1"/>
          <p:cNvCxnSpPr/>
          <p:nvPr/>
        </p:nvCxnSpPr>
        <p:spPr>
          <a:xfrm flipH="1">
            <a:off x="1103040" y="1303560"/>
            <a:ext cx="9985320" cy="360"/>
          </a:xfrm>
          <a:prstGeom prst="straightConnector1">
            <a:avLst/>
          </a:prstGeom>
          <a:noFill/>
          <a:ln cap="flat" cmpd="sng" w="12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" name="Google Shape;8;p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4"/>
          <p:cNvCxnSpPr/>
          <p:nvPr/>
        </p:nvCxnSpPr>
        <p:spPr>
          <a:xfrm flipH="1">
            <a:off x="1103040" y="1218960"/>
            <a:ext cx="9985320" cy="360"/>
          </a:xfrm>
          <a:prstGeom prst="straightConnector1">
            <a:avLst/>
          </a:prstGeom>
          <a:noFill/>
          <a:ln cap="flat" cmpd="sng" w="381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8" name="Google Shape;58;p14"/>
          <p:cNvCxnSpPr/>
          <p:nvPr/>
        </p:nvCxnSpPr>
        <p:spPr>
          <a:xfrm flipH="1">
            <a:off x="1103040" y="1303560"/>
            <a:ext cx="9985320" cy="360"/>
          </a:xfrm>
          <a:prstGeom prst="straightConnector1">
            <a:avLst/>
          </a:prstGeom>
          <a:noFill/>
          <a:ln cap="flat" cmpd="sng" w="12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9" name="Google Shape;59;p14"/>
          <p:cNvSpPr txBox="1"/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3.jpg"/><Relationship Id="rId5" Type="http://schemas.openxmlformats.org/officeDocument/2006/relationships/image" Target="../media/image25.jpg"/><Relationship Id="rId6" Type="http://schemas.openxmlformats.org/officeDocument/2006/relationships/image" Target="../media/image27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jpg"/><Relationship Id="rId10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8.png"/><Relationship Id="rId9" Type="http://schemas.openxmlformats.org/officeDocument/2006/relationships/image" Target="../media/image22.jpg"/><Relationship Id="rId5" Type="http://schemas.openxmlformats.org/officeDocument/2006/relationships/image" Target="../media/image26.png"/><Relationship Id="rId6" Type="http://schemas.openxmlformats.org/officeDocument/2006/relationships/image" Target="../media/image16.png"/><Relationship Id="rId7" Type="http://schemas.openxmlformats.org/officeDocument/2006/relationships/image" Target="../media/image31.png"/><Relationship Id="rId8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32.jpg"/><Relationship Id="rId7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40.png"/><Relationship Id="rId5" Type="http://schemas.openxmlformats.org/officeDocument/2006/relationships/image" Target="../media/image45.png"/><Relationship Id="rId6" Type="http://schemas.openxmlformats.org/officeDocument/2006/relationships/image" Target="../media/image43.png"/><Relationship Id="rId7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3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Relationship Id="rId4" Type="http://schemas.openxmlformats.org/officeDocument/2006/relationships/image" Target="../media/image4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Relationship Id="rId4" Type="http://schemas.openxmlformats.org/officeDocument/2006/relationships/hyperlink" Target="https://www.pexels.com/es-es/foto/1386475/" TargetMode="External"/><Relationship Id="rId5" Type="http://schemas.openxmlformats.org/officeDocument/2006/relationships/image" Target="../media/image5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Relationship Id="rId4" Type="http://schemas.openxmlformats.org/officeDocument/2006/relationships/image" Target="../media/image41.png"/><Relationship Id="rId5" Type="http://schemas.openxmlformats.org/officeDocument/2006/relationships/image" Target="../media/image4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jpg"/><Relationship Id="rId4" Type="http://schemas.openxmlformats.org/officeDocument/2006/relationships/image" Target="../media/image42.jpg"/><Relationship Id="rId5" Type="http://schemas.openxmlformats.org/officeDocument/2006/relationships/image" Target="../media/image49.jpg"/><Relationship Id="rId6" Type="http://schemas.openxmlformats.org/officeDocument/2006/relationships/image" Target="../media/image51.png"/><Relationship Id="rId7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2.gif"/><Relationship Id="rId9" Type="http://schemas.openxmlformats.org/officeDocument/2006/relationships/image" Target="../media/image2.png"/><Relationship Id="rId5" Type="http://schemas.openxmlformats.org/officeDocument/2006/relationships/image" Target="../media/image28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6.jpg"/><Relationship Id="rId5" Type="http://schemas.openxmlformats.org/officeDocument/2006/relationships/image" Target="../media/image10.jpg"/><Relationship Id="rId6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3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5.jpg"/><Relationship Id="rId5" Type="http://schemas.openxmlformats.org/officeDocument/2006/relationships/image" Target="../media/image20.gif"/><Relationship Id="rId6" Type="http://schemas.openxmlformats.org/officeDocument/2006/relationships/image" Target="../media/image13.gif"/><Relationship Id="rId7" Type="http://schemas.openxmlformats.org/officeDocument/2006/relationships/image" Target="../media/image14.gif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3984840" y="5183640"/>
            <a:ext cx="4165920" cy="456480"/>
          </a:xfrm>
          <a:prstGeom prst="rect">
            <a:avLst/>
          </a:prstGeom>
          <a:noFill/>
          <a:ln cap="flat" cmpd="sng" w="9525">
            <a:solidFill>
              <a:srgbClr val="A5B59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2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CURS 201</a:t>
            </a:r>
            <a:r>
              <a:rPr b="1" lang="ca-ES" sz="2200">
                <a:solidFill>
                  <a:srgbClr val="AE9A7E"/>
                </a:solidFill>
              </a:rPr>
              <a:t>9</a:t>
            </a:r>
            <a:r>
              <a:rPr b="1" i="0" lang="ca-ES" sz="22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-20</a:t>
            </a:r>
            <a:r>
              <a:rPr b="1" lang="ca-ES" sz="2200">
                <a:solidFill>
                  <a:srgbClr val="AE9A7E"/>
                </a:solidFill>
              </a:rPr>
              <a:t>20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7"/>
          <p:cNvSpPr/>
          <p:nvPr/>
        </p:nvSpPr>
        <p:spPr>
          <a:xfrm>
            <a:off x="2063520" y="404640"/>
            <a:ext cx="8235720" cy="23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8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Famílies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4800" u="none" cap="none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Benvinguts/des 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880" y="2133000"/>
            <a:ext cx="5245200" cy="253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/>
          <p:nvPr/>
        </p:nvSpPr>
        <p:spPr>
          <a:xfrm>
            <a:off x="1131120" y="-174600"/>
            <a:ext cx="822672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NOVES TECNOLOGIES.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848078" y="6057143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6"/>
          <p:cNvSpPr txBox="1"/>
          <p:nvPr/>
        </p:nvSpPr>
        <p:spPr>
          <a:xfrm>
            <a:off x="1187625" y="1420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Per poder treballar les noves tecnologies el nostre centre disposa de 25 portàtils nous de 25 tauletes, de 25 chromebooks.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7" name="Google Shape;217;p36"/>
          <p:cNvSpPr txBox="1"/>
          <p:nvPr/>
        </p:nvSpPr>
        <p:spPr>
          <a:xfrm>
            <a:off x="5939225" y="1420500"/>
            <a:ext cx="356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7159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També disposem</a:t>
            </a:r>
            <a:endParaRPr sz="2400">
              <a:solidFill>
                <a:srgbClr val="514843"/>
              </a:solidFill>
            </a:endParaRPr>
          </a:p>
          <a:p>
            <a:pPr indent="-227159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d’ordinadors de torre a</a:t>
            </a:r>
            <a:endParaRPr sz="2400">
              <a:solidFill>
                <a:srgbClr val="514843"/>
              </a:solidFill>
            </a:endParaRPr>
          </a:p>
          <a:p>
            <a:pPr indent="-227159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les aules de Tecnologia i</a:t>
            </a:r>
            <a:endParaRPr sz="2400">
              <a:solidFill>
                <a:srgbClr val="514843"/>
              </a:solidFill>
            </a:endParaRPr>
          </a:p>
          <a:p>
            <a:pPr indent="-227159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Laboratori I per tal que</a:t>
            </a:r>
            <a:endParaRPr sz="2400">
              <a:solidFill>
                <a:srgbClr val="514843"/>
              </a:solidFill>
            </a:endParaRPr>
          </a:p>
          <a:p>
            <a:pPr indent="-227159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els alumnes puguin</a:t>
            </a:r>
            <a:endParaRPr sz="2400">
              <a:solidFill>
                <a:srgbClr val="514843"/>
              </a:solidFill>
            </a:endParaRPr>
          </a:p>
          <a:p>
            <a:pPr indent="-227159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treballar continguts EN</a:t>
            </a:r>
            <a:endParaRPr sz="2400">
              <a:solidFill>
                <a:srgbClr val="514843"/>
              </a:solidFill>
            </a:endParaRPr>
          </a:p>
          <a:p>
            <a:pPr indent="-227159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LÍNIA.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18" name="Google Shape;218;p36"/>
          <p:cNvPicPr preferRelativeResize="0"/>
          <p:nvPr/>
        </p:nvPicPr>
        <p:blipFill rotWithShape="1">
          <a:blip r:embed="rId4">
            <a:alphaModFix/>
          </a:blip>
          <a:srcRect b="-14639" l="0" r="0" t="12337"/>
          <a:stretch/>
        </p:blipFill>
        <p:spPr>
          <a:xfrm>
            <a:off x="839439" y="4349790"/>
            <a:ext cx="2399040" cy="321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87635" y="4524454"/>
            <a:ext cx="3000397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omebooks.jpg" id="220" name="Google Shape;220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67636" y="4000504"/>
            <a:ext cx="3143236" cy="176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/>
          <p:nvPr/>
        </p:nvSpPr>
        <p:spPr>
          <a:xfrm>
            <a:off x="3395493" y="2034704"/>
            <a:ext cx="24480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Actualment som </a:t>
            </a:r>
            <a:r>
              <a:rPr lang="ca-ES" sz="2200">
                <a:solidFill>
                  <a:srgbClr val="514843"/>
                </a:solidFill>
              </a:rPr>
              <a:t>25</a:t>
            </a: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professors/es.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7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759969" y="416515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7"/>
          <p:cNvSpPr/>
          <p:nvPr/>
        </p:nvSpPr>
        <p:spPr>
          <a:xfrm>
            <a:off x="1091880" y="524160"/>
            <a:ext cx="7343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DADES DEL CENTRE.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9800" y="2014200"/>
            <a:ext cx="1269360" cy="126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9880" y="2015280"/>
            <a:ext cx="1268280" cy="126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7"/>
          <p:cNvSpPr/>
          <p:nvPr/>
        </p:nvSpPr>
        <p:spPr>
          <a:xfrm>
            <a:off x="7319340" y="2012410"/>
            <a:ext cx="32043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L’Equip Directiu està format per 4 persones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5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↓↓</a:t>
            </a:r>
            <a:endParaRPr b="0" i="0" sz="5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7"/>
          <p:cNvSpPr/>
          <p:nvPr/>
        </p:nvSpPr>
        <p:spPr>
          <a:xfrm>
            <a:off x="3824280" y="1416960"/>
            <a:ext cx="4025160" cy="42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2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 l' Institut s’estudia l’ESO.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4332240" y="3837600"/>
            <a:ext cx="5830200" cy="76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8160" y="2061000"/>
            <a:ext cx="1268280" cy="126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9640" y="2129760"/>
            <a:ext cx="1268280" cy="126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7"/>
          <p:cNvSpPr/>
          <p:nvPr/>
        </p:nvSpPr>
        <p:spPr>
          <a:xfrm>
            <a:off x="0" y="3874320"/>
            <a:ext cx="4492080" cy="76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7"/>
          <p:cNvSpPr/>
          <p:nvPr/>
        </p:nvSpPr>
        <p:spPr>
          <a:xfrm>
            <a:off x="1356840" y="3846600"/>
            <a:ext cx="5830200" cy="103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595274" y="3429000"/>
            <a:ext cx="113586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Directora:		        Cap d’Estudis: 	        Secretaria: 	        Coordinadora  Pedagògica: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Maribel Moreno	  David Garijo		        Olga Díaz	        Pilar Alonso</a:t>
            </a:r>
            <a:endParaRPr b="1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171130_113351.jpg" id="239" name="Google Shape;239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9522" y="4714884"/>
            <a:ext cx="2428860" cy="1821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130_113408.jpg" id="240" name="Google Shape;240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67042" y="4714884"/>
            <a:ext cx="2428892" cy="1821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130_113454.jpg" id="241" name="Google Shape;241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24958" y="4714884"/>
            <a:ext cx="2428892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71130_113515.jpg" id="242" name="Google Shape;242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96000" y="4714884"/>
            <a:ext cx="2428892" cy="182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/>
          <p:nvPr/>
        </p:nvSpPr>
        <p:spPr>
          <a:xfrm>
            <a:off x="2372040" y="3496320"/>
            <a:ext cx="7459560" cy="2124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Metodologies d’aprenentatge  Innovadores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79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8"/>
          <p:cNvSpPr/>
          <p:nvPr/>
        </p:nvSpPr>
        <p:spPr>
          <a:xfrm>
            <a:off x="1107720" y="-137160"/>
            <a:ext cx="109713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COM HO FAREM? EL NOSTRE PROJECTE EDUCATIU.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9338" y="4357694"/>
            <a:ext cx="1866600" cy="141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5340" y="1357298"/>
            <a:ext cx="2774290" cy="192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8"/>
          <p:cNvSpPr/>
          <p:nvPr/>
        </p:nvSpPr>
        <p:spPr>
          <a:xfrm>
            <a:off x="4153320" y="1643050"/>
            <a:ext cx="6273720" cy="642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Potenciació de les llengües estrangeres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5383080" y="5155200"/>
            <a:ext cx="4424400" cy="48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Tractament a la diversitat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2596" y="5496120"/>
            <a:ext cx="3339360" cy="1361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1H0YWS9Z\emociones_color_wheel[1].jpg" id="254" name="Google Shape;254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9975" y="2286000"/>
            <a:ext cx="5063800" cy="31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8"/>
          <p:cNvPicPr preferRelativeResize="0"/>
          <p:nvPr/>
        </p:nvPicPr>
        <p:blipFill rotWithShape="1">
          <a:blip r:embed="rId7">
            <a:alphaModFix/>
          </a:blip>
          <a:srcRect b="35711" l="0" r="839" t="0"/>
          <a:stretch/>
        </p:blipFill>
        <p:spPr>
          <a:xfrm>
            <a:off x="10239404" y="6072206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>
            <a:off x="2372040" y="3496320"/>
            <a:ext cx="7459500" cy="2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</a:endParaRPr>
          </a:p>
          <a:p>
            <a:pPr indent="0" lvl="0" marL="109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09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9"/>
          <p:cNvSpPr/>
          <p:nvPr/>
        </p:nvSpPr>
        <p:spPr>
          <a:xfrm>
            <a:off x="1107720" y="-137160"/>
            <a:ext cx="10971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PROGRAMA TEI: TUTORIA ENTRE IGUALS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9"/>
          <p:cNvSpPr/>
          <p:nvPr/>
        </p:nvSpPr>
        <p:spPr>
          <a:xfrm>
            <a:off x="5383080" y="5155200"/>
            <a:ext cx="44244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6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514843"/>
              </a:solidFill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239404" y="6072206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800" y="1534398"/>
            <a:ext cx="4617150" cy="48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9"/>
          <p:cNvSpPr txBox="1"/>
          <p:nvPr/>
        </p:nvSpPr>
        <p:spPr>
          <a:xfrm>
            <a:off x="7554250" y="2552900"/>
            <a:ext cx="45249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FF0000"/>
                </a:solidFill>
              </a:rPr>
              <a:t>ALUMNAT DE 1r i 3r d’ESO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/>
          <p:nvPr/>
        </p:nvSpPr>
        <p:spPr>
          <a:xfrm>
            <a:off x="1117800" y="114840"/>
            <a:ext cx="9979200" cy="1095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MATERIAL ESCOLAR.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0"/>
          <p:cNvSpPr/>
          <p:nvPr/>
        </p:nvSpPr>
        <p:spPr>
          <a:xfrm>
            <a:off x="1104840" y="1600200"/>
            <a:ext cx="998064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Llibres de text</a:t>
            </a:r>
            <a:r>
              <a:rPr lang="ca-ES" sz="3200">
                <a:solidFill>
                  <a:srgbClr val="514843"/>
                </a:solidFill>
              </a:rPr>
              <a:t>: 4 matèries.</a:t>
            </a:r>
            <a:r>
              <a:rPr lang="ca-ES" sz="320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Carpeta d’aprenentatge.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Dossiers i fotocòpies.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Agenda.</a:t>
            </a:r>
            <a:endParaRPr/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3200"/>
              <a:buFont typeface="Noto Sans Symbols"/>
              <a:buChar char="▪"/>
            </a:pPr>
            <a:r>
              <a:rPr b="0" lang="ca-ES" sz="32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Llibres de lectura obligatòria: Castellà, català i anglès.</a:t>
            </a:r>
            <a:endParaRPr b="0" sz="32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716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40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642155" y="6170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9650" y="1390922"/>
            <a:ext cx="1315050" cy="167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9650" y="3169450"/>
            <a:ext cx="1315050" cy="17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1625" y="1412664"/>
            <a:ext cx="1315050" cy="162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01025" y="3241675"/>
            <a:ext cx="1235650" cy="15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/>
          <p:nvPr/>
        </p:nvSpPr>
        <p:spPr>
          <a:xfrm>
            <a:off x="1117800" y="114840"/>
            <a:ext cx="9979200" cy="1095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0" spcFirstLastPara="1" rIns="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NORMATIVA MÒBIL.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1"/>
          <p:cNvSpPr/>
          <p:nvPr/>
        </p:nvSpPr>
        <p:spPr>
          <a:xfrm>
            <a:off x="3818160" y="1715400"/>
            <a:ext cx="5623920" cy="143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0" spcFirstLastPara="1" rIns="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Només es podrà fer servir el mòbil quan el professorat ho demani per ús pedagògic.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1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588" y="2571744"/>
            <a:ext cx="2711880" cy="195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1"/>
          <p:cNvSpPr/>
          <p:nvPr/>
        </p:nvSpPr>
        <p:spPr>
          <a:xfrm>
            <a:off x="3452794" y="3286124"/>
            <a:ext cx="6488246" cy="281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Recordeu als vostres fills/es que està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terminantment prohibit enregistrar imatges </a:t>
            </a:r>
            <a:endParaRPr b="0" sz="24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i/o sons sense el permís del professorat.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sz="2400" strike="noStrik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Recordatori autorització ús d’imatges.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2"/>
          <p:cNvSpPr/>
          <p:nvPr/>
        </p:nvSpPr>
        <p:spPr>
          <a:xfrm>
            <a:off x="1981080" y="1523880"/>
            <a:ext cx="8228160" cy="119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És el primer referent de les famílies (ha de ser el primer canal de comunicació amb el centre)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seves funcions són facilitar: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1162080" y="502560"/>
            <a:ext cx="7847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FUNCIONS DEL TUTOR.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42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2"/>
          <p:cNvSpPr/>
          <p:nvPr/>
        </p:nvSpPr>
        <p:spPr>
          <a:xfrm>
            <a:off x="5778360" y="2941560"/>
            <a:ext cx="4999680" cy="305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seguiment personal i acadèmic de l’alumnat (procés d’aprenentatge i assistència dels alumnes).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55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Coordinar el procés avaluador.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2"/>
          <p:cNvSpPr/>
          <p:nvPr/>
        </p:nvSpPr>
        <p:spPr>
          <a:xfrm>
            <a:off x="1644120" y="3031200"/>
            <a:ext cx="4394520" cy="198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integració o cohesió del grup.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55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59" lvl="1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2210"/>
              <a:buFont typeface="Noto Sans Symbols"/>
              <a:buChar char="●"/>
            </a:pPr>
            <a:r>
              <a:rPr b="0" i="0" lang="ca-ES" sz="2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comunicació entre l’equip docent.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/>
          <p:nvPr/>
        </p:nvSpPr>
        <p:spPr>
          <a:xfrm>
            <a:off x="2135520" y="332640"/>
            <a:ext cx="8239320" cy="1294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3"/>
          <p:cNvSpPr/>
          <p:nvPr/>
        </p:nvSpPr>
        <p:spPr>
          <a:xfrm>
            <a:off x="2100240" y="336240"/>
            <a:ext cx="8297640" cy="9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3"/>
          <p:cNvSpPr/>
          <p:nvPr/>
        </p:nvSpPr>
        <p:spPr>
          <a:xfrm>
            <a:off x="2063520" y="26064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3"/>
          <p:cNvSpPr/>
          <p:nvPr/>
        </p:nvSpPr>
        <p:spPr>
          <a:xfrm>
            <a:off x="1097653" y="492125"/>
            <a:ext cx="10103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PROTOCOL D’ATENCIÓ A L</a:t>
            </a:r>
            <a:r>
              <a:rPr lang="ca-ES" sz="4000">
                <a:solidFill>
                  <a:srgbClr val="514843"/>
                </a:solidFill>
              </a:rPr>
              <a:t>’ALUMNAT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3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302855" y="5926135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3"/>
          <p:cNvSpPr/>
          <p:nvPr/>
        </p:nvSpPr>
        <p:spPr>
          <a:xfrm>
            <a:off x="1278000" y="1628640"/>
            <a:ext cx="6501000" cy="82740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AE9A7E"/>
                </a:solidFill>
                <a:latin typeface="Arial"/>
                <a:ea typeface="Arial"/>
                <a:cs typeface="Arial"/>
                <a:sym typeface="Arial"/>
              </a:rPr>
              <a:t>Tutor/a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3"/>
          <p:cNvSpPr/>
          <p:nvPr/>
        </p:nvSpPr>
        <p:spPr>
          <a:xfrm>
            <a:off x="1822680" y="2608200"/>
            <a:ext cx="6500880" cy="82728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525A6A"/>
                </a:solidFill>
                <a:latin typeface="Arial"/>
                <a:ea typeface="Arial"/>
                <a:cs typeface="Arial"/>
                <a:sym typeface="Arial"/>
              </a:rPr>
              <a:t>Coordina</a:t>
            </a:r>
            <a:r>
              <a:rPr lang="ca-ES" sz="3400">
                <a:solidFill>
                  <a:srgbClr val="525A6A"/>
                </a:solidFill>
              </a:rPr>
              <a:t>ció d’ESO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3"/>
          <p:cNvSpPr/>
          <p:nvPr/>
        </p:nvSpPr>
        <p:spPr>
          <a:xfrm>
            <a:off x="2359080" y="3587760"/>
            <a:ext cx="6500880" cy="82728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6D7D66"/>
                </a:solidFill>
                <a:latin typeface="Arial"/>
                <a:ea typeface="Arial"/>
                <a:cs typeface="Arial"/>
                <a:sym typeface="Arial"/>
              </a:rPr>
              <a:t>Coordinadora pedagògica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3"/>
          <p:cNvSpPr/>
          <p:nvPr/>
        </p:nvSpPr>
        <p:spPr>
          <a:xfrm>
            <a:off x="2903760" y="4567320"/>
            <a:ext cx="6500880" cy="82728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400">
                <a:solidFill>
                  <a:srgbClr val="827266"/>
                </a:solidFill>
              </a:rPr>
              <a:t>Cap d’estudis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3"/>
          <p:cNvSpPr/>
          <p:nvPr/>
        </p:nvSpPr>
        <p:spPr>
          <a:xfrm>
            <a:off x="7241760" y="2263680"/>
            <a:ext cx="537120" cy="53712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3"/>
          <p:cNvSpPr/>
          <p:nvPr/>
        </p:nvSpPr>
        <p:spPr>
          <a:xfrm>
            <a:off x="7786440" y="3242880"/>
            <a:ext cx="537120" cy="53712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3"/>
          <p:cNvSpPr/>
          <p:nvPr/>
        </p:nvSpPr>
        <p:spPr>
          <a:xfrm>
            <a:off x="8322840" y="4222440"/>
            <a:ext cx="537120" cy="53712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3"/>
          <p:cNvSpPr/>
          <p:nvPr/>
        </p:nvSpPr>
        <p:spPr>
          <a:xfrm>
            <a:off x="8691615" y="5283205"/>
            <a:ext cx="537000" cy="537000"/>
          </a:xfrm>
          <a:prstGeom prst="downArrow">
            <a:avLst>
              <a:gd fmla="val 55000" name="adj1"/>
              <a:gd fmla="val 45000" name="adj2"/>
            </a:avLst>
          </a:prstGeom>
          <a:solidFill>
            <a:schemeClr val="lt1"/>
          </a:solidFill>
          <a:ln cap="flat" cmpd="sng" w="2540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3"/>
          <p:cNvSpPr/>
          <p:nvPr/>
        </p:nvSpPr>
        <p:spPr>
          <a:xfrm>
            <a:off x="3437160" y="5546870"/>
            <a:ext cx="6501000" cy="827400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4075" lIns="153700" spcFirstLastPara="1" rIns="129600" wrap="square" tIns="153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3400" strike="noStrike">
                <a:solidFill>
                  <a:srgbClr val="827266"/>
                </a:solidFill>
                <a:latin typeface="Arial"/>
                <a:ea typeface="Arial"/>
                <a:cs typeface="Arial"/>
                <a:sym typeface="Arial"/>
              </a:rPr>
              <a:t>Directora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4"/>
          <p:cNvSpPr/>
          <p:nvPr/>
        </p:nvSpPr>
        <p:spPr>
          <a:xfrm>
            <a:off x="2135520" y="332640"/>
            <a:ext cx="82392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4"/>
          <p:cNvSpPr/>
          <p:nvPr/>
        </p:nvSpPr>
        <p:spPr>
          <a:xfrm>
            <a:off x="2100240" y="336240"/>
            <a:ext cx="82977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4"/>
          <p:cNvSpPr/>
          <p:nvPr/>
        </p:nvSpPr>
        <p:spPr>
          <a:xfrm>
            <a:off x="2063520" y="260640"/>
            <a:ext cx="82392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4"/>
          <p:cNvSpPr/>
          <p:nvPr/>
        </p:nvSpPr>
        <p:spPr>
          <a:xfrm>
            <a:off x="1097653" y="492125"/>
            <a:ext cx="10103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PLA DE COMUNICACIÓ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4"/>
          <p:cNvSpPr/>
          <p:nvPr/>
        </p:nvSpPr>
        <p:spPr>
          <a:xfrm>
            <a:off x="2135520" y="332640"/>
            <a:ext cx="82392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44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816755" y="5965285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4"/>
          <p:cNvSpPr txBox="1"/>
          <p:nvPr/>
        </p:nvSpPr>
        <p:spPr>
          <a:xfrm>
            <a:off x="1629450" y="1489750"/>
            <a:ext cx="9812400" cy="26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En cas que una família vulgui concertar una entrevista amb el tutor/a del seu fill/a es recomana fer servir el correu corporatiu del centre (@insolimpia.cat), posar una nota a l’agenda del seu fill/a o fer servir el telèfon del centre 936372048.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En cas que una família vulgui contactar amb Direcció pot escriure un e-mail al correu del centre (a8075682@xtec.cat) o trucar per telèfon al 936372048. Cal demanar cita prèvia.</a:t>
            </a:r>
            <a:endParaRPr sz="2200"/>
          </a:p>
        </p:txBody>
      </p:sp>
      <p:sp>
        <p:nvSpPr>
          <p:cNvPr id="328" name="Google Shape;328;p44"/>
          <p:cNvSpPr txBox="1"/>
          <p:nvPr/>
        </p:nvSpPr>
        <p:spPr>
          <a:xfrm>
            <a:off x="1634975" y="4390575"/>
            <a:ext cx="97191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En cas de voler contactar amb un professor el canal per fer-ho és el correu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/>
              <a:t>corporatiu de cada professor (@insolimpia.cat) que apareix al Classroom de la matèria. </a:t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>
                <a:solidFill>
                  <a:srgbClr val="FF0000"/>
                </a:solidFill>
              </a:rPr>
              <a:t>No es contestarà cap e-mail a partir de les 17:00 ni els caps de setmana</a:t>
            </a:r>
            <a:r>
              <a:rPr lang="ca-ES" sz="2200"/>
              <a:t>.</a:t>
            </a:r>
            <a:endParaRPr sz="2200"/>
          </a:p>
        </p:txBody>
      </p:sp>
      <p:sp>
        <p:nvSpPr>
          <p:cNvPr id="329" name="Google Shape;329;p44"/>
          <p:cNvSpPr/>
          <p:nvPr/>
        </p:nvSpPr>
        <p:spPr>
          <a:xfrm>
            <a:off x="769975" y="2058213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4"/>
          <p:cNvSpPr/>
          <p:nvPr/>
        </p:nvSpPr>
        <p:spPr>
          <a:xfrm>
            <a:off x="769975" y="3518550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4"/>
          <p:cNvSpPr/>
          <p:nvPr/>
        </p:nvSpPr>
        <p:spPr>
          <a:xfrm>
            <a:off x="769975" y="5703450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4"/>
          <p:cNvSpPr/>
          <p:nvPr/>
        </p:nvSpPr>
        <p:spPr>
          <a:xfrm>
            <a:off x="769975" y="4754250"/>
            <a:ext cx="698400" cy="503400"/>
          </a:xfrm>
          <a:prstGeom prst="chevron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/>
          <p:nvPr/>
        </p:nvSpPr>
        <p:spPr>
          <a:xfrm>
            <a:off x="2135520" y="332640"/>
            <a:ext cx="8239200" cy="12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5"/>
          <p:cNvSpPr/>
          <p:nvPr/>
        </p:nvSpPr>
        <p:spPr>
          <a:xfrm>
            <a:off x="2100240" y="336240"/>
            <a:ext cx="82977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5"/>
          <p:cNvSpPr/>
          <p:nvPr/>
        </p:nvSpPr>
        <p:spPr>
          <a:xfrm>
            <a:off x="2063520" y="260640"/>
            <a:ext cx="82392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5"/>
          <p:cNvSpPr/>
          <p:nvPr/>
        </p:nvSpPr>
        <p:spPr>
          <a:xfrm>
            <a:off x="1097653" y="492125"/>
            <a:ext cx="10103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HORARI D’ATENCIÓ AL PÚBLIC: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45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302855" y="5926135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5"/>
          <p:cNvSpPr/>
          <p:nvPr/>
        </p:nvSpPr>
        <p:spPr>
          <a:xfrm>
            <a:off x="1237375" y="2863738"/>
            <a:ext cx="1196100" cy="503400"/>
          </a:xfrm>
          <a:prstGeom prst="homePlate">
            <a:avLst>
              <a:gd fmla="val 50000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5"/>
          <p:cNvSpPr txBox="1"/>
          <p:nvPr/>
        </p:nvSpPr>
        <p:spPr>
          <a:xfrm>
            <a:off x="2782800" y="2486325"/>
            <a:ext cx="84300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L’HORARI D’ATENCIÓ AL PÚBLIC DE LA DIRECTORA ÉS:</a:t>
            </a:r>
            <a:endParaRPr sz="24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a-ES" sz="2000"/>
              <a:t>DIMARTS DE 12,40 A 13,35 HORES.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ca-ES" sz="2000"/>
              <a:t>DIVENDRES DE 9,00 A 9,50 HORES.</a:t>
            </a:r>
            <a:endParaRPr sz="2000"/>
          </a:p>
        </p:txBody>
      </p:sp>
      <p:sp>
        <p:nvSpPr>
          <p:cNvPr id="345" name="Google Shape;345;p45"/>
          <p:cNvSpPr/>
          <p:nvPr/>
        </p:nvSpPr>
        <p:spPr>
          <a:xfrm>
            <a:off x="1179175" y="5040050"/>
            <a:ext cx="1196100" cy="503400"/>
          </a:xfrm>
          <a:prstGeom prst="homePlate">
            <a:avLst>
              <a:gd fmla="val 50000" name="adj"/>
            </a:avLst>
          </a:prstGeom>
          <a:solidFill>
            <a:srgbClr val="EEECE1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5"/>
          <p:cNvSpPr txBox="1"/>
          <p:nvPr/>
        </p:nvSpPr>
        <p:spPr>
          <a:xfrm>
            <a:off x="2782800" y="4332525"/>
            <a:ext cx="76149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000000"/>
                </a:solidFill>
              </a:rPr>
              <a:t>L’HORARI D’ATENCIÓ AL PÚBLIC DEL CAP D</a:t>
            </a:r>
            <a:r>
              <a:rPr lang="ca-ES" sz="2400"/>
              <a:t>’ESTUDIS</a:t>
            </a:r>
            <a:r>
              <a:rPr lang="ca-ES" sz="2400">
                <a:solidFill>
                  <a:srgbClr val="000000"/>
                </a:solidFill>
              </a:rPr>
              <a:t> ÉS:</a:t>
            </a:r>
            <a:endParaRPr sz="24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★"/>
            </a:pPr>
            <a:r>
              <a:rPr lang="ca-ES" sz="2000">
                <a:solidFill>
                  <a:srgbClr val="000000"/>
                </a:solidFill>
              </a:rPr>
              <a:t>DIMARTS DE 9,00 A 9,50 HORES.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★"/>
            </a:pPr>
            <a:r>
              <a:rPr lang="ca-ES" sz="2000">
                <a:solidFill>
                  <a:srgbClr val="000000"/>
                </a:solidFill>
              </a:rPr>
              <a:t>DIVENDRES DE 12,40 A 13,35 HORES.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/>
          <p:nvPr/>
        </p:nvSpPr>
        <p:spPr>
          <a:xfrm>
            <a:off x="1981080" y="1523880"/>
            <a:ext cx="822816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Estructura del curs 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Horari.</a:t>
            </a:r>
            <a:endParaRPr/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matèries comunes.</a:t>
            </a:r>
            <a:endParaRPr/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optatives (5 matèries).</a:t>
            </a:r>
            <a:endParaRPr/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2" marL="10954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903D"/>
              </a:buClr>
              <a:buSzPts val="3060"/>
              <a:buFont typeface="Noto Sans Symbols"/>
              <a:buChar char="●"/>
            </a:pPr>
            <a:r>
              <a:rPr b="0" i="0" lang="ca-ES" sz="36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Treball de síntesi.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8"/>
          <p:cNvSpPr/>
          <p:nvPr/>
        </p:nvSpPr>
        <p:spPr>
          <a:xfrm>
            <a:off x="2063520" y="33264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8"/>
          <p:cNvSpPr/>
          <p:nvPr/>
        </p:nvSpPr>
        <p:spPr>
          <a:xfrm>
            <a:off x="2435040" y="21528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8"/>
          <p:cNvSpPr/>
          <p:nvPr/>
        </p:nvSpPr>
        <p:spPr>
          <a:xfrm>
            <a:off x="1097652" y="476650"/>
            <a:ext cx="93546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PRESENTACIÓ DEL NOU CURS.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/>
          <p:nvPr/>
        </p:nvSpPr>
        <p:spPr>
          <a:xfrm>
            <a:off x="1298520" y="1820160"/>
            <a:ext cx="4186440" cy="4680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meva hora d’atenció als pares és: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control de les faltes d’assistència.</a:t>
            </a:r>
            <a:endParaRPr/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a-E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FINALS DE CADA TRIMESTRE SE’LS LLIURARÀ UN RESUM DE LES FALTES D’ASSISTÈNCIA DELS SEUS FILLS/ES.</a:t>
            </a:r>
            <a:endParaRPr b="0" sz="180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justificació de les faltes d'assistència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1160" lvl="0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6"/>
          <p:cNvSpPr/>
          <p:nvPr/>
        </p:nvSpPr>
        <p:spPr>
          <a:xfrm>
            <a:off x="1132560" y="504000"/>
            <a:ext cx="11249984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ASPECTES IMPORTANTS DE LA TUTORIA.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46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6"/>
          <p:cNvSpPr/>
          <p:nvPr/>
        </p:nvSpPr>
        <p:spPr>
          <a:xfrm>
            <a:off x="5825160" y="1820160"/>
            <a:ext cx="4901400" cy="405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040"/>
              <a:buFont typeface="Noto Sans Symbols"/>
              <a:buChar char="●"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L’ús de l’agenda personal de l’alumne/a.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040"/>
              <a:buFont typeface="Noto Sans Symbols"/>
              <a:buChar char="●"/>
            </a:pPr>
            <a:r>
              <a:rPr lang="ca-ES" sz="240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Agenda Google (deures) </a:t>
            </a: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una eina de suport (delegats).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040"/>
              <a:buFont typeface="Noto Sans Symbols"/>
              <a:buChar char="●"/>
            </a:pPr>
            <a:r>
              <a:rPr b="0" lang="ca-ES" sz="24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Quatre cops durant el curs, podrem saber com va l’alumne/a  a les matèries (preavaluació al novembre i les tres avaluacions).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/>
          <p:nvPr/>
        </p:nvSpPr>
        <p:spPr>
          <a:xfrm>
            <a:off x="1298520" y="1820160"/>
            <a:ext cx="4186500" cy="4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1160" lvl="0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999" lvl="0" marL="27143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999" lvl="0" marL="2714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7"/>
          <p:cNvSpPr/>
          <p:nvPr/>
        </p:nvSpPr>
        <p:spPr>
          <a:xfrm>
            <a:off x="1132560" y="504000"/>
            <a:ext cx="11250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ca-ES" sz="4000">
                <a:solidFill>
                  <a:srgbClr val="514843"/>
                </a:solidFill>
              </a:rPr>
              <a:t>GENDA GOOGLE.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47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7"/>
          <p:cNvSpPr/>
          <p:nvPr/>
        </p:nvSpPr>
        <p:spPr>
          <a:xfrm>
            <a:off x="5825160" y="1820160"/>
            <a:ext cx="4901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27143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5176" y="1659801"/>
            <a:ext cx="5953899" cy="50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/>
          <p:nvPr/>
        </p:nvSpPr>
        <p:spPr>
          <a:xfrm>
            <a:off x="1298520" y="1820160"/>
            <a:ext cx="4186500" cy="46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81160" lvl="0" marL="638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999" lvl="0" marL="27143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9999" lvl="0" marL="27143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8"/>
          <p:cNvSpPr/>
          <p:nvPr/>
        </p:nvSpPr>
        <p:spPr>
          <a:xfrm>
            <a:off x="1132560" y="504000"/>
            <a:ext cx="112500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ORIENTACIÓ.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48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404030" y="59974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8"/>
          <p:cNvSpPr/>
          <p:nvPr/>
        </p:nvSpPr>
        <p:spPr>
          <a:xfrm>
            <a:off x="5825160" y="1820160"/>
            <a:ext cx="4901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27143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4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2575" y="1384284"/>
            <a:ext cx="4901404" cy="275159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8"/>
          <p:cNvSpPr txBox="1"/>
          <p:nvPr/>
        </p:nvSpPr>
        <p:spPr>
          <a:xfrm>
            <a:off x="1636175" y="4572000"/>
            <a:ext cx="92832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/>
              <a:t>XERRADES INFORMATIVES PER ALUMNES I FAMÍLIES (febrer i març).</a:t>
            </a:r>
            <a:endParaRPr sz="300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9"/>
          <p:cNvSpPr/>
          <p:nvPr/>
        </p:nvSpPr>
        <p:spPr>
          <a:xfrm>
            <a:off x="1123560" y="502560"/>
            <a:ext cx="9187282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DATES DE LLIURAMENT DE NOTES.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49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4" name="Google Shape;384;p49"/>
          <p:cNvGraphicFramePr/>
          <p:nvPr/>
        </p:nvGraphicFramePr>
        <p:xfrm>
          <a:off x="1784520" y="2142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{F5E93560-814E-4034-B885-6A9594CEA4A0}</a:tableStyleId>
              </a:tblPr>
              <a:tblGrid>
                <a:gridCol w="4262975"/>
                <a:gridCol w="4263350"/>
              </a:tblGrid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80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Trimestre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48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800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14843"/>
                    </a:solidFill>
                  </a:tcPr>
                </a:tc>
              </a:tr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Preavaluació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>
                          <a:solidFill>
                            <a:srgbClr val="514843"/>
                          </a:solidFill>
                        </a:rPr>
                        <a:t>31 d’octubre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</a:tr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1r Trimestre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>
                          <a:solidFill>
                            <a:srgbClr val="514843"/>
                          </a:solidFill>
                        </a:rPr>
                        <a:t>19</a:t>
                      </a: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desembre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</a:tr>
              <a:tr h="658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2n Trimestre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 de març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CFCE"/>
                    </a:solidFill>
                  </a:tcPr>
                </a:tc>
              </a:tr>
              <a:tr h="656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3r Trimestre i Final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ca-ES" sz="1800">
                          <a:solidFill>
                            <a:srgbClr val="514843"/>
                          </a:solidFill>
                        </a:rPr>
                        <a:t>9</a:t>
                      </a:r>
                      <a:r>
                        <a:rPr b="0" lang="ca-ES" sz="18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juny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/>
          <p:nvPr/>
        </p:nvSpPr>
        <p:spPr>
          <a:xfrm>
            <a:off x="1123549" y="502550"/>
            <a:ext cx="101508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>
                <a:solidFill>
                  <a:srgbClr val="514843"/>
                </a:solidFill>
              </a:rPr>
              <a:t>TERMES QUALITATIUS DELS INFORMES</a:t>
            </a: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50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172805" y="6085585"/>
            <a:ext cx="1046160" cy="503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2" name="Google Shape;392;p50"/>
          <p:cNvGraphicFramePr/>
          <p:nvPr/>
        </p:nvGraphicFramePr>
        <p:xfrm>
          <a:off x="2155295" y="2431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{F5E93560-814E-4034-B885-6A9594CEA4A0}</a:tableStyleId>
              </a:tblPr>
              <a:tblGrid>
                <a:gridCol w="2072100"/>
                <a:gridCol w="5615700"/>
              </a:tblGrid>
              <a:tr h="85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/>
                        <a:t>AE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assoliment excel·lent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85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AN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assoliment notable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85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assoliment satisfactori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851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NA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000">
                          <a:solidFill>
                            <a:srgbClr val="514843"/>
                          </a:solidFill>
                        </a:rPr>
                        <a:t>no assoliment</a:t>
                      </a:r>
                      <a:endParaRPr b="0" sz="30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2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1"/>
          <p:cNvSpPr/>
          <p:nvPr/>
        </p:nvSpPr>
        <p:spPr>
          <a:xfrm>
            <a:off x="1981080" y="1523880"/>
            <a:ext cx="8228160" cy="45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Nadal: 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a-ES" sz="2600">
                <a:solidFill>
                  <a:srgbClr val="514843"/>
                </a:solidFill>
              </a:rPr>
              <a:t>1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de desembre al 7 de gener (ambdós inclosos)</a:t>
            </a:r>
            <a:endParaRPr/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Setmana Santa: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2600">
                <a:solidFill>
                  <a:srgbClr val="514843"/>
                </a:solidFill>
              </a:rPr>
              <a:t>04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d’abril al 13 d’abril (ambdós inclosos)</a:t>
            </a:r>
            <a:endParaRPr/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Estiu: 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 partir del 19 de juny</a:t>
            </a:r>
            <a:endParaRPr/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14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A447"/>
              </a:buClr>
              <a:buSzPts val="2210"/>
              <a:buFont typeface="Noto Sans Symbols"/>
              <a:buChar char="●"/>
            </a:pPr>
            <a:r>
              <a:rPr b="1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Dies de lliure elecció: 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ca-ES" sz="2600">
                <a:solidFill>
                  <a:srgbClr val="514843"/>
                </a:solidFill>
              </a:rPr>
              <a:t>9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de desembre, 24 de febrer, 13 de març i 30 d</a:t>
            </a:r>
            <a:r>
              <a:rPr lang="ca-ES" sz="2600">
                <a:solidFill>
                  <a:srgbClr val="514843"/>
                </a:solidFill>
              </a:rPr>
              <a:t>’abril</a:t>
            </a:r>
            <a:r>
              <a:rPr b="0" lang="ca-ES" sz="26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1"/>
          <p:cNvSpPr/>
          <p:nvPr/>
        </p:nvSpPr>
        <p:spPr>
          <a:xfrm>
            <a:off x="1136160" y="489600"/>
            <a:ext cx="7847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FESTES I VACANCES.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51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1"/>
          <p:cNvSpPr/>
          <p:nvPr/>
        </p:nvSpPr>
        <p:spPr>
          <a:xfrm>
            <a:off x="5968800" y="3244320"/>
            <a:ext cx="25308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18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1"/>
          <p:cNvSpPr/>
          <p:nvPr/>
        </p:nvSpPr>
        <p:spPr>
          <a:xfrm>
            <a:off x="5968800" y="3244320"/>
            <a:ext cx="25308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18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2"/>
          <p:cNvSpPr/>
          <p:nvPr/>
        </p:nvSpPr>
        <p:spPr>
          <a:xfrm>
            <a:off x="1146240" y="231840"/>
            <a:ext cx="7245720" cy="982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a-ES" sz="4000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DESPESES IMPORTANTS.</a:t>
            </a:r>
            <a:endParaRPr b="0" sz="4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2"/>
          <p:cNvSpPr/>
          <p:nvPr/>
        </p:nvSpPr>
        <p:spPr>
          <a:xfrm>
            <a:off x="7085160" y="1463400"/>
            <a:ext cx="403704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ca-ES" sz="2400">
                <a:solidFill>
                  <a:srgbClr val="514843"/>
                </a:solidFill>
              </a:rPr>
              <a:t>ESQUIADA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400">
                <a:solidFill>
                  <a:srgbClr val="514843"/>
                </a:solidFill>
              </a:rPr>
              <a:t>Sortida E.F.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200">
                <a:solidFill>
                  <a:srgbClr val="514843"/>
                </a:solidFill>
              </a:rPr>
              <a:t>Voluntària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200">
                <a:solidFill>
                  <a:srgbClr val="514843"/>
                </a:solidFill>
              </a:rPr>
              <a:t>3 dies esquí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200">
                <a:solidFill>
                  <a:srgbClr val="514843"/>
                </a:solidFill>
              </a:rPr>
              <a:t>5 hores diàries monitors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200">
                <a:solidFill>
                  <a:srgbClr val="514843"/>
                </a:solidFill>
              </a:rPr>
              <a:t>Hotel/ PC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200">
                <a:solidFill>
                  <a:srgbClr val="514843"/>
                </a:solidFill>
              </a:rPr>
              <a:t>Material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a-ES" sz="2400">
                <a:solidFill>
                  <a:srgbClr val="514843"/>
                </a:solidFill>
              </a:rPr>
              <a:t>26, 27 i 28 de febrer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809600" y="4286225"/>
            <a:ext cx="29148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solidFill>
                  <a:schemeClr val="dk1"/>
                </a:solidFill>
              </a:rPr>
              <a:t>Mas Gorgoll.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solidFill>
                  <a:schemeClr val="dk1"/>
                </a:solidFill>
              </a:rPr>
              <a:t>Palamós.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solidFill>
                  <a:schemeClr val="dk1"/>
                </a:solidFill>
              </a:rPr>
              <a:t>Girona.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>
                <a:solidFill>
                  <a:srgbClr val="0000FF"/>
                </a:solidFill>
              </a:rPr>
              <a:t>EL CANVI CLIMÀTIC.</a:t>
            </a:r>
            <a:endParaRPr sz="1800">
              <a:solidFill>
                <a:srgbClr val="0000FF"/>
              </a:solidFill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881026" y="6072206"/>
            <a:ext cx="24288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52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2"/>
          <p:cNvSpPr txBox="1"/>
          <p:nvPr/>
        </p:nvSpPr>
        <p:spPr>
          <a:xfrm>
            <a:off x="2851850" y="1621650"/>
            <a:ext cx="4191300" cy="3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rgbClr val="514843"/>
                </a:solidFill>
              </a:rPr>
              <a:t>TREBALL DE SÍNTESI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Treball interdisciplinari</a:t>
            </a:r>
            <a:endParaRPr sz="1800">
              <a:solidFill>
                <a:schemeClr val="dk1"/>
              </a:solidFill>
            </a:endParaRPr>
          </a:p>
          <a:p>
            <a:pPr indent="-227159" lvl="0" marL="228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66839" lvl="0" marL="457200" rtl="0" algn="ctr"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2200"/>
              <a:buFont typeface="Noto Sans Symbols"/>
              <a:buChar char="•"/>
            </a:pPr>
            <a:r>
              <a:rPr lang="ca-ES" sz="2200">
                <a:solidFill>
                  <a:srgbClr val="514843"/>
                </a:solidFill>
              </a:rPr>
              <a:t>3 dies</a:t>
            </a:r>
            <a:endParaRPr sz="1800">
              <a:solidFill>
                <a:schemeClr val="dk1"/>
              </a:solidFill>
            </a:endParaRPr>
          </a:p>
          <a:p>
            <a:pPr indent="-366839" lvl="0" marL="457200" rtl="0" algn="ctr"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2200"/>
              <a:buFont typeface="Noto Sans Symbols"/>
              <a:buChar char="•"/>
            </a:pPr>
            <a:r>
              <a:rPr lang="ca-ES" sz="2200">
                <a:solidFill>
                  <a:srgbClr val="514843"/>
                </a:solidFill>
              </a:rPr>
              <a:t>Dossier</a:t>
            </a:r>
            <a:endParaRPr sz="1800">
              <a:solidFill>
                <a:schemeClr val="dk1"/>
              </a:solidFill>
            </a:endParaRPr>
          </a:p>
          <a:p>
            <a:pPr indent="-366839" lvl="0" marL="457200" rtl="0" algn="ctr"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ts val="2200"/>
              <a:buFont typeface="Noto Sans Symbols"/>
              <a:buChar char="•"/>
            </a:pPr>
            <a:r>
              <a:rPr lang="ca-ES" sz="2200">
                <a:solidFill>
                  <a:srgbClr val="514843"/>
                </a:solidFill>
              </a:rPr>
              <a:t>Tothom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514843"/>
                </a:solidFill>
              </a:rPr>
              <a:t>30, 31 de març i 01 d’abril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14" name="Google Shape;41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5350" y="1896045"/>
            <a:ext cx="1579775" cy="14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875" y="213627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1840" y="4509000"/>
            <a:ext cx="3674520" cy="206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3902" y="476640"/>
            <a:ext cx="5072098" cy="2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476640"/>
            <a:ext cx="5072098" cy="2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8800" y="2564640"/>
            <a:ext cx="8169120" cy="122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3"/>
          <p:cNvSpPr/>
          <p:nvPr/>
        </p:nvSpPr>
        <p:spPr>
          <a:xfrm>
            <a:off x="1973520" y="2564640"/>
            <a:ext cx="823932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53"/>
          <p:cNvSpPr/>
          <p:nvPr/>
        </p:nvSpPr>
        <p:spPr>
          <a:xfrm>
            <a:off x="3736440" y="3778200"/>
            <a:ext cx="4546080" cy="63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3000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Precs i preguntes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53"/>
          <p:cNvPicPr preferRelativeResize="0"/>
          <p:nvPr/>
        </p:nvPicPr>
        <p:blipFill rotWithShape="1">
          <a:blip r:embed="rId7">
            <a:alphaModFix/>
          </a:blip>
          <a:srcRect b="35711" l="0" r="839" t="0"/>
          <a:stretch/>
        </p:blipFill>
        <p:spPr>
          <a:xfrm>
            <a:off x="9406080" y="5846760"/>
            <a:ext cx="1044360" cy="50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>
            <a:off x="5844960" y="5727600"/>
            <a:ext cx="4607280" cy="36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9"/>
          <p:cNvSpPr/>
          <p:nvPr/>
        </p:nvSpPr>
        <p:spPr>
          <a:xfrm>
            <a:off x="1099080" y="511920"/>
            <a:ext cx="4139664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MARC HORARI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9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0412" y="496804"/>
            <a:ext cx="1508040" cy="7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4360" y="2070000"/>
            <a:ext cx="790560" cy="79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/>
          <p:nvPr/>
        </p:nvSpPr>
        <p:spPr>
          <a:xfrm>
            <a:off x="3078360" y="2000520"/>
            <a:ext cx="2746800" cy="146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L’horari del grup és de 30 hores a la setmana. Tots els dies comencen a les 8 h. i acaben a les 14:30 h.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3087720" y="3731400"/>
            <a:ext cx="1825920" cy="36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2 patis de 15’.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/>
          <p:nvPr/>
        </p:nvSpPr>
        <p:spPr>
          <a:xfrm>
            <a:off x="3096360" y="4913280"/>
            <a:ext cx="2747160" cy="11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El projecte de Lectura és diari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30’ de 12’10h a 12’40h.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4360" y="4909680"/>
            <a:ext cx="790560" cy="79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/>
          <p:nvPr/>
        </p:nvSpPr>
        <p:spPr>
          <a:xfrm>
            <a:off x="7307640" y="2174760"/>
            <a:ext cx="2839320" cy="110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La puntualitat i el funcionament dels retards i faltes de primera hora.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65520" y="2152080"/>
            <a:ext cx="790560" cy="79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/>
          <p:nvPr/>
        </p:nvSpPr>
        <p:spPr>
          <a:xfrm>
            <a:off x="7335360" y="3340440"/>
            <a:ext cx="311688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Es passa llista cada hora (PROGRAMA GESTIN).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 primera hora del matí es truca a casa dels alumnes que no han vingut.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7314840" y="4940280"/>
            <a:ext cx="2935440" cy="110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43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L’assistència a classe i a sortides pedagògiques és obligatòria.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26640" y="3484080"/>
            <a:ext cx="790560" cy="79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65520" y="4909680"/>
            <a:ext cx="790560" cy="79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04360" y="3489840"/>
            <a:ext cx="790560" cy="79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/>
          <p:nvPr/>
        </p:nvSpPr>
        <p:spPr>
          <a:xfrm>
            <a:off x="1156320" y="497160"/>
            <a:ext cx="734328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LES MATÈRIES  DE L’ESO.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" name="Google Shape;152;p30"/>
          <p:cNvGraphicFramePr/>
          <p:nvPr/>
        </p:nvGraphicFramePr>
        <p:xfrm>
          <a:off x="3851093" y="17767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{F5E93560-814E-4034-B885-6A9594CEA4A0}</a:tableStyleId>
              </a:tblPr>
              <a:tblGrid>
                <a:gridCol w="3255475"/>
              </a:tblGrid>
              <a:tr h="46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514843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MATÈRIES COMUNES  </a:t>
                      </a:r>
                      <a:r>
                        <a:rPr lang="ca-ES" sz="1300">
                          <a:solidFill>
                            <a:srgbClr val="514843"/>
                          </a:solidFill>
                        </a:rPr>
                        <a:t>TERC</a:t>
                      </a: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catalana i literatura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castellana i literatura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Llengua estrangera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300">
                          <a:solidFill>
                            <a:srgbClr val="514843"/>
                          </a:solidFill>
                        </a:rPr>
                        <a:t>G</a:t>
                      </a: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eografia i </a:t>
                      </a:r>
                      <a:r>
                        <a:rPr lang="ca-ES" sz="1300">
                          <a:solidFill>
                            <a:srgbClr val="514843"/>
                          </a:solidFill>
                        </a:rPr>
                        <a:t>H</a:t>
                      </a: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istòria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Biologia</a:t>
                      </a: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 Geologia/física i Química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Matemàtiques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Educació física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Educació visual i plàstica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Tecnologia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Religió o Cultura i valors ètics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Treball de síntesi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Tutoria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04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a-ES" sz="1300" strike="noStrike">
                          <a:solidFill>
                            <a:srgbClr val="51484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Matèries optatives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  <a:tr h="342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pic>
        <p:nvPicPr>
          <p:cNvPr id="153" name="Google Shape;153;p30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953784" y="6215082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615875" y="553050"/>
            <a:ext cx="109602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000"/>
              <a:t>AGRUPACIÓ DE LES MATÈRIES EN ÀMBITS.</a:t>
            </a:r>
            <a:endParaRPr sz="4000"/>
          </a:p>
        </p:txBody>
      </p:sp>
      <p:sp>
        <p:nvSpPr>
          <p:cNvPr id="159" name="Google Shape;159;p31"/>
          <p:cNvSpPr txBox="1"/>
          <p:nvPr/>
        </p:nvSpPr>
        <p:spPr>
          <a:xfrm>
            <a:off x="904975" y="1772250"/>
            <a:ext cx="11148900" cy="4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/>
              <a:t>⇰</a:t>
            </a:r>
            <a:r>
              <a:rPr lang="ca-ES" sz="2000"/>
              <a:t>ÀMBIT LINGÜÍSTIC:  </a:t>
            </a:r>
            <a:r>
              <a:rPr lang="ca-ES" sz="2000"/>
              <a:t>Llengua Castellana. </a:t>
            </a:r>
            <a:endParaRPr sz="2000"/>
          </a:p>
          <a:p>
            <a:pPr indent="4572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Llengua Catalana. 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						   Llengües estrangeres.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/>
              <a:t>⇰</a:t>
            </a:r>
            <a:r>
              <a:rPr lang="ca-ES" sz="2000"/>
              <a:t>ÀMBIT ARTÍSTIC-SOCIAL: Geografia i Història.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							      Música.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							      Educació Visual i Plàstica.</a:t>
            </a:r>
            <a:endParaRPr sz="2000"/>
          </a:p>
          <a:p>
            <a:pPr indent="0" lvl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 Educació Física.</a:t>
            </a:r>
            <a:endParaRPr sz="2000"/>
          </a:p>
          <a:p>
            <a:pPr indent="0" lvl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 Cultura i Valors Ètics/religió. 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600"/>
              <a:t>⇰</a:t>
            </a:r>
            <a:r>
              <a:rPr lang="ca-ES" sz="2000"/>
              <a:t>ÀMBIT CIENTÍFIC-TECNOLÒGIC: Biologia i Geologia/Física i Química.</a:t>
            </a:r>
            <a:endParaRPr sz="2000"/>
          </a:p>
          <a:p>
            <a:pPr indent="0" lvl="0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Matemàtiques.</a:t>
            </a:r>
            <a:endParaRPr sz="2000"/>
          </a:p>
          <a:p>
            <a:pPr indent="0" lvl="0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/>
              <a:t>     Tecnologia.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700" y="1772249"/>
            <a:ext cx="2042849" cy="13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6075" y="3283075"/>
            <a:ext cx="2498100" cy="14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3450" y="5434275"/>
            <a:ext cx="2042851" cy="13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 rotWithShape="1">
          <a:blip r:embed="rId6">
            <a:alphaModFix/>
          </a:blip>
          <a:srcRect b="35711" l="0" r="842" t="0"/>
          <a:stretch/>
        </p:blipFill>
        <p:spPr>
          <a:xfrm>
            <a:off x="10953784" y="6215082"/>
            <a:ext cx="1046160" cy="50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113125" y="553050"/>
            <a:ext cx="12078900" cy="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800"/>
              <a:t>ÀMBITS TRANSVERSALS A TOTES LES MATÈRIES.</a:t>
            </a:r>
            <a:endParaRPr sz="3800"/>
          </a:p>
        </p:txBody>
      </p:sp>
      <p:sp>
        <p:nvSpPr>
          <p:cNvPr id="169" name="Google Shape;169;p32"/>
          <p:cNvSpPr txBox="1"/>
          <p:nvPr/>
        </p:nvSpPr>
        <p:spPr>
          <a:xfrm>
            <a:off x="904975" y="1772250"/>
            <a:ext cx="11148900" cy="4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/>
              <a:t>⇰ÀMBIT DIGITAL.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000"/>
              <a:t>⇰ÀMBIT PERSONAL I SOCIAL.</a:t>
            </a:r>
            <a:endParaRPr sz="3000"/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b="35711" l="0" r="842" t="0"/>
          <a:stretch/>
        </p:blipFill>
        <p:spPr>
          <a:xfrm>
            <a:off x="10953784" y="6215082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451" y="2900325"/>
            <a:ext cx="3932495" cy="22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/>
              <a:t>	</a:t>
            </a:r>
            <a:r>
              <a:rPr lang="ca-ES" sz="4000">
                <a:latin typeface="Arial"/>
                <a:ea typeface="Arial"/>
                <a:cs typeface="Arial"/>
                <a:sym typeface="Arial"/>
              </a:rPr>
              <a:t>OPTATIVES: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 txBox="1"/>
          <p:nvPr>
            <p:ph idx="1" type="subTitle"/>
          </p:nvPr>
        </p:nvSpPr>
        <p:spPr>
          <a:xfrm>
            <a:off x="1317750" y="2063975"/>
            <a:ext cx="10464300" cy="47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/>
              <a:t>TERC</a:t>
            </a:r>
            <a:r>
              <a:rPr lang="ca-ES" sz="3200"/>
              <a:t>ER D’ESO: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/>
              <a:t>			               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</a:t>
            </a:r>
            <a:r>
              <a:rPr lang="ca-ES" sz="2400"/>
              <a:t>DEUTSCH III.					                          		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LIFE IN ENGLISH.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		       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EMPRENEDORIA.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	        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OLIMPÍADA CLÀSSICA.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/>
              <a:t>        LABORATORI MUSICAL III.			                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4400">
                <a:solidFill>
                  <a:schemeClr val="dk1"/>
                </a:solidFill>
              </a:rPr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C:\Users\pc\AppData\Local\Microsoft\Windows\Temporary Internet Files\Content.IE5\MGZEST8V\Ok-PNG[1].png" id="178" name="Google Shape;1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747" y="2460618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79" name="Google Shape;17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747" y="5381651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80" name="Google Shape;1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747" y="4706946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81" name="Google Shape;1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747" y="4032241"/>
            <a:ext cx="500066" cy="583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c\AppData\Local\Microsoft\Windows\Temporary Internet Files\Content.IE5\MGZEST8V\Ok-PNG[1].png" id="182" name="Google Shape;1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747" y="3246436"/>
            <a:ext cx="500066" cy="583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52600">
            <a:off x="2793960" y="4660560"/>
            <a:ext cx="2570400" cy="177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/>
          <p:nvPr/>
        </p:nvSpPr>
        <p:spPr>
          <a:xfrm>
            <a:off x="1152000" y="506520"/>
            <a:ext cx="6392160" cy="69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BONS HÀBITS!!!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/>
          <p:nvPr/>
        </p:nvSpPr>
        <p:spPr>
          <a:xfrm rot="-787800">
            <a:off x="776520" y="1504800"/>
            <a:ext cx="2121840" cy="11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Dormir les hores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( 8.30-9.00 hores)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4003920" y="1317960"/>
            <a:ext cx="3898080" cy="82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Alimentar-se bé (5 àpats</a:t>
            </a: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 rot="853800">
            <a:off x="3070800" y="3900240"/>
            <a:ext cx="2741760" cy="6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Bon esmorzar abans de sortir de casa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/>
          <p:nvPr/>
        </p:nvSpPr>
        <p:spPr>
          <a:xfrm rot="902400">
            <a:off x="8225280" y="1528920"/>
            <a:ext cx="2360880" cy="6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Entrepà o fruita a l’hora del pati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/>
          <p:nvPr/>
        </p:nvSpPr>
        <p:spPr>
          <a:xfrm>
            <a:off x="7048440" y="4209840"/>
            <a:ext cx="2132280" cy="637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Embolcalls ecològics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4"/>
          <p:cNvPicPr preferRelativeResize="0"/>
          <p:nvPr/>
        </p:nvPicPr>
        <p:blipFill rotWithShape="1">
          <a:blip r:embed="rId4">
            <a:alphaModFix/>
          </a:blip>
          <a:srcRect b="35711" l="0" r="839" t="0"/>
          <a:stretch/>
        </p:blipFill>
        <p:spPr>
          <a:xfrm>
            <a:off x="9406080" y="5846760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4280" y="4744080"/>
            <a:ext cx="1855800" cy="197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21000">
            <a:off x="7685640" y="1931760"/>
            <a:ext cx="2989440" cy="24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43400" y="1744560"/>
            <a:ext cx="1751040" cy="261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847200">
            <a:off x="1343880" y="2035440"/>
            <a:ext cx="1798560" cy="1798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/>
          <p:nvPr/>
        </p:nvSpPr>
        <p:spPr>
          <a:xfrm>
            <a:off x="516800" y="-101875"/>
            <a:ext cx="12408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40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ENTORNS VIRTUALS D’APRENENTATGE (EVA).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5"/>
          <p:cNvSpPr/>
          <p:nvPr/>
        </p:nvSpPr>
        <p:spPr>
          <a:xfrm>
            <a:off x="1981080" y="1447920"/>
            <a:ext cx="8226720" cy="4675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22716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2400" u="none" cap="none" strike="noStrik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5"/>
          <p:cNvPicPr preferRelativeResize="0"/>
          <p:nvPr/>
        </p:nvPicPr>
        <p:blipFill rotWithShape="1">
          <a:blip r:embed="rId3">
            <a:alphaModFix/>
          </a:blip>
          <a:srcRect b="35711" l="0" r="839" t="0"/>
          <a:stretch/>
        </p:blipFill>
        <p:spPr>
          <a:xfrm>
            <a:off x="10382280" y="6000768"/>
            <a:ext cx="1046160" cy="503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-Suite-For-Education.png" id="207" name="Google Shape;20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6910" y="2071678"/>
            <a:ext cx="7620000" cy="328614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/>
          <p:nvPr/>
        </p:nvSpPr>
        <p:spPr>
          <a:xfrm>
            <a:off x="3167042" y="5572140"/>
            <a:ext cx="5500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nom@insolimpia.cat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