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05EE340-AFF5-4315-BD3A-8E65253F83F2}">
  <a:tblStyle styleId="{B05EE340-AFF5-4315-BD3A-8E65253F83F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:notes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1f69fd21e_0_0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61f69fd21e_0_0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61f69fd21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1f69fd21e_0_18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61f69fd21e_0_18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61f69fd21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5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1f05279c1_0_4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61f05279c1_0_4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61f05279c1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6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3ae3912b0_0_29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43ae3912b0_0_29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43ae3912b0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7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9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ae3912b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ae3912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ae3912b0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ae3912b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1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21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8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8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flipH="1">
            <a:off x="1103040" y="1218960"/>
            <a:ext cx="9985320" cy="360"/>
          </a:xfrm>
          <a:prstGeom prst="straightConnector1">
            <a:avLst/>
          </a:prstGeom>
          <a:noFill/>
          <a:ln cap="flat" cmpd="sng" w="381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" name="Google Shape;7;p1"/>
          <p:cNvCxnSpPr/>
          <p:nvPr/>
        </p:nvCxnSpPr>
        <p:spPr>
          <a:xfrm flipH="1">
            <a:off x="1103040" y="1303560"/>
            <a:ext cx="9985320" cy="360"/>
          </a:xfrm>
          <a:prstGeom prst="straightConnector1">
            <a:avLst/>
          </a:prstGeom>
          <a:noFill/>
          <a:ln cap="flat" cmpd="sng" w="12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" name="Google Shape;8;p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 flipH="1">
            <a:off x="1103040" y="1218960"/>
            <a:ext cx="9985320" cy="360"/>
          </a:xfrm>
          <a:prstGeom prst="straightConnector1">
            <a:avLst/>
          </a:prstGeom>
          <a:noFill/>
          <a:ln cap="flat" cmpd="sng" w="381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8" name="Google Shape;58;p14"/>
          <p:cNvCxnSpPr/>
          <p:nvPr/>
        </p:nvCxnSpPr>
        <p:spPr>
          <a:xfrm flipH="1">
            <a:off x="1103040" y="1303560"/>
            <a:ext cx="9985320" cy="360"/>
          </a:xfrm>
          <a:prstGeom prst="straightConnector1">
            <a:avLst/>
          </a:prstGeom>
          <a:noFill/>
          <a:ln cap="flat" cmpd="sng" w="12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" name="Google Shape;59;p14"/>
          <p:cNvSpPr txBox="1"/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Relationship Id="rId5" Type="http://schemas.openxmlformats.org/officeDocument/2006/relationships/image" Target="../media/image3.jpg"/><Relationship Id="rId6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jpg"/><Relationship Id="rId10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8.png"/><Relationship Id="rId9" Type="http://schemas.openxmlformats.org/officeDocument/2006/relationships/image" Target="../media/image40.jp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26.png"/><Relationship Id="rId6" Type="http://schemas.openxmlformats.org/officeDocument/2006/relationships/image" Target="../media/image32.jpg"/><Relationship Id="rId7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jpg"/><Relationship Id="rId4" Type="http://schemas.openxmlformats.org/officeDocument/2006/relationships/image" Target="../media/image35.jpg"/><Relationship Id="rId5" Type="http://schemas.openxmlformats.org/officeDocument/2006/relationships/image" Target="../media/image3.jpg"/><Relationship Id="rId6" Type="http://schemas.openxmlformats.org/officeDocument/2006/relationships/image" Target="../media/image36.png"/><Relationship Id="rId7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38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png"/><Relationship Id="rId7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3.jpg"/><Relationship Id="rId5" Type="http://schemas.openxmlformats.org/officeDocument/2006/relationships/image" Target="../media/image15.gif"/><Relationship Id="rId6" Type="http://schemas.openxmlformats.org/officeDocument/2006/relationships/image" Target="../media/image18.gif"/><Relationship Id="rId7" Type="http://schemas.openxmlformats.org/officeDocument/2006/relationships/image" Target="../media/image22.gif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3984840" y="5183640"/>
            <a:ext cx="4165920" cy="456480"/>
          </a:xfrm>
          <a:prstGeom prst="rect">
            <a:avLst/>
          </a:prstGeom>
          <a:noFill/>
          <a:ln cap="flat" cmpd="sng" w="9525">
            <a:solidFill>
              <a:srgbClr val="A5B59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2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CURS 201</a:t>
            </a:r>
            <a:r>
              <a:rPr b="1" lang="ca-ES" sz="2200">
                <a:solidFill>
                  <a:srgbClr val="AE9A7E"/>
                </a:solidFill>
              </a:rPr>
              <a:t>9</a:t>
            </a:r>
            <a:r>
              <a:rPr b="1" i="0" lang="ca-ES" sz="22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-20</a:t>
            </a:r>
            <a:r>
              <a:rPr b="1" lang="ca-ES" sz="2200">
                <a:solidFill>
                  <a:srgbClr val="AE9A7E"/>
                </a:solidFill>
              </a:rPr>
              <a:t>20</a:t>
            </a:r>
            <a:endParaRPr b="1" sz="2200">
              <a:solidFill>
                <a:srgbClr val="AE9A7E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AE9A7E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2063520" y="404640"/>
            <a:ext cx="823572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8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Famílies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8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Benvinguts/des 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880" y="2133000"/>
            <a:ext cx="5245200" cy="25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1131120" y="-174600"/>
            <a:ext cx="82267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NOVES TECNOLOGIES.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1981080" y="1447920"/>
            <a:ext cx="403560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Per poder treballar les noves tecnologies el nostre centre disposa de 25 portàtils nous de 25 tauletes, de 25 chromebooks.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6170760" y="1447920"/>
            <a:ext cx="403704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6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També disposem d</a:t>
            </a:r>
            <a:r>
              <a:rPr lang="ca-ES" sz="2400">
                <a:solidFill>
                  <a:srgbClr val="514843"/>
                </a:solidFill>
              </a:rPr>
              <a:t>’ordinadors de torre a les aules de Tecnologia i Laboratori I</a:t>
            </a: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per tal que els alumnes puguin treballar continguts EN LÍNIA.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60" y="4000504"/>
            <a:ext cx="3000396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 rotWithShape="1">
          <a:blip r:embed="rId4">
            <a:alphaModFix/>
          </a:blip>
          <a:srcRect b="-14640" l="0" r="0" t="12337"/>
          <a:stretch/>
        </p:blipFill>
        <p:spPr>
          <a:xfrm>
            <a:off x="952464" y="3646440"/>
            <a:ext cx="2399040" cy="321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 rotWithShape="1">
          <a:blip r:embed="rId5">
            <a:alphaModFix/>
          </a:blip>
          <a:srcRect b="35711" l="0" r="839" t="0"/>
          <a:stretch/>
        </p:blipFill>
        <p:spPr>
          <a:xfrm>
            <a:off x="10096528" y="6000768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omebooks.jpg" id="220" name="Google Shape;220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7636" y="4000504"/>
            <a:ext cx="3143236" cy="176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/>
          <p:nvPr/>
        </p:nvSpPr>
        <p:spPr>
          <a:xfrm>
            <a:off x="3395493" y="2034704"/>
            <a:ext cx="24480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Actualment som </a:t>
            </a:r>
            <a:r>
              <a:rPr lang="ca-ES" sz="2200">
                <a:solidFill>
                  <a:srgbClr val="514843"/>
                </a:solidFill>
              </a:rPr>
              <a:t>25</a:t>
            </a: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professors/es.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759969" y="41651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/>
          <p:nvPr/>
        </p:nvSpPr>
        <p:spPr>
          <a:xfrm>
            <a:off x="1091880" y="524160"/>
            <a:ext cx="7343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DADES DEL CENTRE.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9800" y="2014200"/>
            <a:ext cx="1269360" cy="12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9880" y="2015280"/>
            <a:ext cx="1268280" cy="12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7"/>
          <p:cNvSpPr/>
          <p:nvPr/>
        </p:nvSpPr>
        <p:spPr>
          <a:xfrm>
            <a:off x="7319340" y="2012410"/>
            <a:ext cx="3204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L’Equip Directiu està format per 4 persones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↓↓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7"/>
          <p:cNvSpPr/>
          <p:nvPr/>
        </p:nvSpPr>
        <p:spPr>
          <a:xfrm>
            <a:off x="3824280" y="1416960"/>
            <a:ext cx="40251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l' Institut s’estudia l’ESO.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4332240" y="3837600"/>
            <a:ext cx="5830200" cy="76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8160" y="2061000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9640" y="2129760"/>
            <a:ext cx="1268280" cy="12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/>
          <p:nvPr/>
        </p:nvSpPr>
        <p:spPr>
          <a:xfrm>
            <a:off x="0" y="3874320"/>
            <a:ext cx="4492080" cy="76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7"/>
          <p:cNvSpPr/>
          <p:nvPr/>
        </p:nvSpPr>
        <p:spPr>
          <a:xfrm>
            <a:off x="1356840" y="3846600"/>
            <a:ext cx="5830200" cy="103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595274" y="3429000"/>
            <a:ext cx="113586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Directora:		        Cap d’Estudis: 	        Secretaria: 	        Coordinadora  Pedagògica: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Maribel Moreno	  David Garijo		        Olga Díaz	        Pilar Alonso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171130_113351.jpg" id="239" name="Google Shape;239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9522" y="4714884"/>
            <a:ext cx="2428860" cy="1821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408.jpg" id="240" name="Google Shape;240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67042" y="4714884"/>
            <a:ext cx="2428892" cy="182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454.jpg" id="241" name="Google Shape;241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24958" y="4714884"/>
            <a:ext cx="2428892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515.jpg" id="242" name="Google Shape;242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96000" y="4714884"/>
            <a:ext cx="2428892" cy="182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/>
          <p:nvPr/>
        </p:nvSpPr>
        <p:spPr>
          <a:xfrm>
            <a:off x="2372040" y="3496320"/>
            <a:ext cx="7459560" cy="212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Metodologies d’aprenentatge  Innovadores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1107720" y="-137160"/>
            <a:ext cx="109713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COM HO FAREM? EL NOSTRE PROJECTE EDUCATIU.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9338" y="4357694"/>
            <a:ext cx="1866600" cy="14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40" y="1357298"/>
            <a:ext cx="2774290" cy="19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/>
          <p:nvPr/>
        </p:nvSpPr>
        <p:spPr>
          <a:xfrm>
            <a:off x="4153320" y="1643050"/>
            <a:ext cx="6273720" cy="642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Potenciació de les llengües estrangeres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5383080" y="5155200"/>
            <a:ext cx="44244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Tractament a la diversitat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2596" y="5496120"/>
            <a:ext cx="3339360" cy="1361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1H0YWS9Z\emociones_color_wheel[1].jpg" id="254" name="Google Shape;254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9975" y="2286000"/>
            <a:ext cx="5063800" cy="31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 rotWithShape="1">
          <a:blip r:embed="rId7">
            <a:alphaModFix/>
          </a:blip>
          <a:srcRect b="35711" l="0" r="839" t="0"/>
          <a:stretch/>
        </p:blipFill>
        <p:spPr>
          <a:xfrm>
            <a:off x="10239404" y="6072206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>
            <a:off x="1117800" y="114840"/>
            <a:ext cx="9979200" cy="1095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MATERIAL ESCOLAR.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1104840" y="1600200"/>
            <a:ext cx="99806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Llibres de text: </a:t>
            </a:r>
            <a:r>
              <a:rPr lang="ca-ES" sz="32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4 matèries 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Carpeta d’aprenentatge.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Dossiers i fotocòpies.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Agenda.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Llibres de lectura obligatòria: Castellà, català i anglès.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glès 2.jpg" id="262" name="Google Shape;2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132" y="1643050"/>
            <a:ext cx="1161617" cy="1462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ials 2.jpg" id="263" name="Google Shape;26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9207" y="1668768"/>
            <a:ext cx="1143008" cy="147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 rotWithShape="1">
          <a:blip r:embed="rId5">
            <a:alphaModFix/>
          </a:blip>
          <a:srcRect b="35711" l="0" r="839" t="0"/>
          <a:stretch/>
        </p:blipFill>
        <p:spPr>
          <a:xfrm>
            <a:off x="10642155" y="6170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6125" y="3428990"/>
            <a:ext cx="1161625" cy="149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9900" y="3463080"/>
            <a:ext cx="1143025" cy="1455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/>
          <p:nvPr/>
        </p:nvSpPr>
        <p:spPr>
          <a:xfrm>
            <a:off x="1117800" y="114840"/>
            <a:ext cx="9979200" cy="1095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NORMATIVA MÒBIL.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0"/>
          <p:cNvSpPr/>
          <p:nvPr/>
        </p:nvSpPr>
        <p:spPr>
          <a:xfrm>
            <a:off x="3818160" y="1715400"/>
            <a:ext cx="5623920" cy="14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Només es podrà fer servir el mòbil quan el professorat ho demani per ús pedagògic.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4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588" y="2571744"/>
            <a:ext cx="2711880" cy="195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/>
          <p:nvPr/>
        </p:nvSpPr>
        <p:spPr>
          <a:xfrm>
            <a:off x="3452794" y="3286124"/>
            <a:ext cx="6488246" cy="281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Recordeu als vostres fills/es que està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terminantment prohibit enregistrar imatges </a:t>
            </a:r>
            <a:endParaRPr b="0" sz="24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i/o sons sense el permís del professorat.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sz="24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Recordatori autorització ús d’imatges.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/>
          <p:nvPr/>
        </p:nvSpPr>
        <p:spPr>
          <a:xfrm>
            <a:off x="1981080" y="1523880"/>
            <a:ext cx="8228160" cy="11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És el primer referent de les famílies (ha de ser el primer canal de comunicació amb el centre)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seves funcions són facilitar: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1162080" y="502560"/>
            <a:ext cx="7847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FUNCIONS DEL TUTOR.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1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1"/>
          <p:cNvSpPr/>
          <p:nvPr/>
        </p:nvSpPr>
        <p:spPr>
          <a:xfrm>
            <a:off x="5778360" y="2941560"/>
            <a:ext cx="4999680" cy="305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seguiment personal i acadèmic de l’alumnat (procés d’aprenentatge i assistència dels alumnes).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55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Coordinar el procés avaluador.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1"/>
          <p:cNvSpPr/>
          <p:nvPr/>
        </p:nvSpPr>
        <p:spPr>
          <a:xfrm>
            <a:off x="1644120" y="3031200"/>
            <a:ext cx="4394520" cy="198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integració o cohesió del grup.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55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comunicació entre l’equip docent.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/>
          <p:nvPr/>
        </p:nvSpPr>
        <p:spPr>
          <a:xfrm>
            <a:off x="2135520" y="332640"/>
            <a:ext cx="8239320" cy="129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2100240" y="336240"/>
            <a:ext cx="829764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2"/>
          <p:cNvSpPr/>
          <p:nvPr/>
        </p:nvSpPr>
        <p:spPr>
          <a:xfrm>
            <a:off x="2063520" y="260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"/>
          <p:cNvSpPr/>
          <p:nvPr/>
        </p:nvSpPr>
        <p:spPr>
          <a:xfrm>
            <a:off x="1097653" y="492125"/>
            <a:ext cx="9963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PROTOCOL D’ATENCIÓ A L</a:t>
            </a:r>
            <a:r>
              <a:rPr lang="ca-ES" sz="4000">
                <a:solidFill>
                  <a:srgbClr val="514843"/>
                </a:solidFill>
              </a:rPr>
              <a:t>’ALUMNAT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42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302855" y="59049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2"/>
          <p:cNvSpPr/>
          <p:nvPr/>
        </p:nvSpPr>
        <p:spPr>
          <a:xfrm>
            <a:off x="1278000" y="162864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Tutor/a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1822680" y="260820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525A6A"/>
                </a:solidFill>
                <a:latin typeface="Arial"/>
                <a:ea typeface="Arial"/>
                <a:cs typeface="Arial"/>
                <a:sym typeface="Arial"/>
              </a:rPr>
              <a:t>Coordina</a:t>
            </a:r>
            <a:r>
              <a:rPr lang="ca-ES" sz="3400">
                <a:solidFill>
                  <a:srgbClr val="525A6A"/>
                </a:solidFill>
              </a:rPr>
              <a:t>ció d’ESO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2359080" y="358776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6D7D6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a-ES" sz="3400">
                <a:solidFill>
                  <a:srgbClr val="6D7D66"/>
                </a:solidFill>
              </a:rPr>
              <a:t>oordinadora Pedagògica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2903760" y="456732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400">
                <a:solidFill>
                  <a:srgbClr val="827266"/>
                </a:solidFill>
              </a:rPr>
              <a:t>Cap d’estudis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7241760" y="2263680"/>
            <a:ext cx="537000" cy="53700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2"/>
          <p:cNvSpPr/>
          <p:nvPr/>
        </p:nvSpPr>
        <p:spPr>
          <a:xfrm>
            <a:off x="7786440" y="3242880"/>
            <a:ext cx="537000" cy="53700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2"/>
          <p:cNvSpPr/>
          <p:nvPr/>
        </p:nvSpPr>
        <p:spPr>
          <a:xfrm>
            <a:off x="8322840" y="4222440"/>
            <a:ext cx="537000" cy="53700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2"/>
          <p:cNvSpPr/>
          <p:nvPr/>
        </p:nvSpPr>
        <p:spPr>
          <a:xfrm>
            <a:off x="8591665" y="5248090"/>
            <a:ext cx="537000" cy="53700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274E13"/>
              </a:highlight>
            </a:endParaRPr>
          </a:p>
        </p:txBody>
      </p:sp>
      <p:sp>
        <p:nvSpPr>
          <p:cNvPr id="305" name="Google Shape;305;p42"/>
          <p:cNvSpPr/>
          <p:nvPr/>
        </p:nvSpPr>
        <p:spPr>
          <a:xfrm>
            <a:off x="3289035" y="5719895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827266"/>
                </a:solidFill>
                <a:latin typeface="Arial"/>
                <a:ea typeface="Arial"/>
                <a:cs typeface="Arial"/>
                <a:sym typeface="Arial"/>
              </a:rPr>
              <a:t>Directora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/>
          <p:nvPr/>
        </p:nvSpPr>
        <p:spPr>
          <a:xfrm>
            <a:off x="2100240" y="336240"/>
            <a:ext cx="82977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2063520" y="260640"/>
            <a:ext cx="8239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3"/>
          <p:cNvSpPr/>
          <p:nvPr/>
        </p:nvSpPr>
        <p:spPr>
          <a:xfrm>
            <a:off x="1097653" y="492125"/>
            <a:ext cx="9963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a-ES" sz="4000">
                <a:solidFill>
                  <a:srgbClr val="514843"/>
                </a:solidFill>
              </a:rPr>
              <a:t>LA DE COMUNICACIÓ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43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678880" y="611983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3"/>
          <p:cNvSpPr/>
          <p:nvPr/>
        </p:nvSpPr>
        <p:spPr>
          <a:xfrm>
            <a:off x="2063520" y="260640"/>
            <a:ext cx="8239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3"/>
          <p:cNvSpPr txBox="1"/>
          <p:nvPr/>
        </p:nvSpPr>
        <p:spPr>
          <a:xfrm>
            <a:off x="1629450" y="1489750"/>
            <a:ext cx="9812400" cy="26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que una família vulgui concertar una entrevista amb el tutor/a del seu fill/a es recomana fer servir el correu corporatiu del centre (@insolimpia.cat), posar una nota a l’agenda del seu fill/a o fer servir el telèfon del centre 936372048.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que una família vulgui contactar amb Direcció pot escriure un e-mail al correu del centre (a8075682@xtec.cat) o trucar per telèfon al 936372048. Cal demanar cita prèvia.</a:t>
            </a:r>
            <a:endParaRPr sz="2200"/>
          </a:p>
        </p:txBody>
      </p:sp>
      <p:sp>
        <p:nvSpPr>
          <p:cNvPr id="319" name="Google Shape;319;p43"/>
          <p:cNvSpPr txBox="1"/>
          <p:nvPr/>
        </p:nvSpPr>
        <p:spPr>
          <a:xfrm>
            <a:off x="1634975" y="4390575"/>
            <a:ext cx="97191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de voler contactar amb un professor el canal per fer-ho és el correu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corporatiu de cada professor (@insolimpia.cat) que apareix al Classroom de la matèria. 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>
                <a:solidFill>
                  <a:srgbClr val="FF0000"/>
                </a:solidFill>
              </a:rPr>
              <a:t>No es contestarà cap e-mail a partir de les 17:00 ni els caps de setmana</a:t>
            </a:r>
            <a:r>
              <a:rPr lang="ca-ES" sz="2200"/>
              <a:t>.</a:t>
            </a:r>
            <a:endParaRPr sz="2200"/>
          </a:p>
        </p:txBody>
      </p:sp>
      <p:sp>
        <p:nvSpPr>
          <p:cNvPr id="320" name="Google Shape;320;p43"/>
          <p:cNvSpPr/>
          <p:nvPr/>
        </p:nvSpPr>
        <p:spPr>
          <a:xfrm>
            <a:off x="769975" y="2058213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3"/>
          <p:cNvSpPr/>
          <p:nvPr/>
        </p:nvSpPr>
        <p:spPr>
          <a:xfrm>
            <a:off x="769975" y="35185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3"/>
          <p:cNvSpPr/>
          <p:nvPr/>
        </p:nvSpPr>
        <p:spPr>
          <a:xfrm>
            <a:off x="769975" y="57034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3"/>
          <p:cNvSpPr/>
          <p:nvPr/>
        </p:nvSpPr>
        <p:spPr>
          <a:xfrm>
            <a:off x="769975" y="47542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4"/>
          <p:cNvSpPr/>
          <p:nvPr/>
        </p:nvSpPr>
        <p:spPr>
          <a:xfrm>
            <a:off x="2100240" y="336240"/>
            <a:ext cx="82977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4"/>
          <p:cNvSpPr/>
          <p:nvPr/>
        </p:nvSpPr>
        <p:spPr>
          <a:xfrm>
            <a:off x="2063520" y="260640"/>
            <a:ext cx="8239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4"/>
          <p:cNvSpPr/>
          <p:nvPr/>
        </p:nvSpPr>
        <p:spPr>
          <a:xfrm>
            <a:off x="1097653" y="492125"/>
            <a:ext cx="9963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HORARI D’ATENCIÓ AL PÚBLIC: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44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302855" y="59049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/>
          <p:nvPr/>
        </p:nvSpPr>
        <p:spPr>
          <a:xfrm>
            <a:off x="1237375" y="2863738"/>
            <a:ext cx="1196100" cy="503400"/>
          </a:xfrm>
          <a:prstGeom prst="homePlate">
            <a:avLst>
              <a:gd fmla="val 50000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4"/>
          <p:cNvSpPr txBox="1"/>
          <p:nvPr/>
        </p:nvSpPr>
        <p:spPr>
          <a:xfrm>
            <a:off x="2782800" y="2486325"/>
            <a:ext cx="84300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L’HORARI D’ATENCIÓ AL PÚBLIC DE LA DIRECTORA ÉS:</a:t>
            </a:r>
            <a:endParaRPr sz="2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-ES" sz="2000"/>
              <a:t>DIMARTS DE 12,40 A 13,35 HORES.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-ES" sz="2000"/>
              <a:t>DIVENDRES DE 9,00 A 9,50 HORES.</a:t>
            </a:r>
            <a:endParaRPr sz="2000"/>
          </a:p>
        </p:txBody>
      </p:sp>
      <p:sp>
        <p:nvSpPr>
          <p:cNvPr id="336" name="Google Shape;336;p44"/>
          <p:cNvSpPr/>
          <p:nvPr/>
        </p:nvSpPr>
        <p:spPr>
          <a:xfrm>
            <a:off x="1179175" y="5040050"/>
            <a:ext cx="1196100" cy="503400"/>
          </a:xfrm>
          <a:prstGeom prst="homePlate">
            <a:avLst>
              <a:gd fmla="val 50000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4"/>
          <p:cNvSpPr txBox="1"/>
          <p:nvPr/>
        </p:nvSpPr>
        <p:spPr>
          <a:xfrm>
            <a:off x="2782800" y="4332525"/>
            <a:ext cx="76149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000000"/>
                </a:solidFill>
              </a:rPr>
              <a:t>L’HORARI D’ATENCIÓ AL PÚBLIC DEL CAP D</a:t>
            </a:r>
            <a:r>
              <a:rPr lang="ca-ES" sz="2400"/>
              <a:t>’</a:t>
            </a:r>
            <a:r>
              <a:rPr lang="ca-ES" sz="2400">
                <a:solidFill>
                  <a:srgbClr val="000000"/>
                </a:solidFill>
              </a:rPr>
              <a:t>ESTUDIS:</a:t>
            </a:r>
            <a:endParaRPr sz="24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★"/>
            </a:pPr>
            <a:r>
              <a:rPr lang="ca-ES" sz="2000">
                <a:solidFill>
                  <a:srgbClr val="000000"/>
                </a:solidFill>
              </a:rPr>
              <a:t>DIMARTS DE 9,00 A 9,50 HORES.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★"/>
            </a:pPr>
            <a:r>
              <a:rPr lang="ca-ES" sz="2000">
                <a:solidFill>
                  <a:srgbClr val="000000"/>
                </a:solidFill>
              </a:rPr>
              <a:t>DIVENDRES DE 12,40 A 13,35 HORES.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/>
          <p:nvPr/>
        </p:nvSpPr>
        <p:spPr>
          <a:xfrm>
            <a:off x="1298520" y="1820160"/>
            <a:ext cx="4186440" cy="468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meva hora d’atenció als pares és: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control de les faltes d’assistència.</a:t>
            </a:r>
            <a:endParaRPr/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FINALS DE CADA TRIMESTRE SE’LS LLIURARÀ UN RESUM DE LES FALTES D’ASSISTÈNCIA DELS SEUS FILLS/ES.</a:t>
            </a:r>
            <a:endParaRPr b="0" sz="18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justificació de les faltes d'assistència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0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5"/>
          <p:cNvSpPr/>
          <p:nvPr/>
        </p:nvSpPr>
        <p:spPr>
          <a:xfrm>
            <a:off x="1132560" y="504000"/>
            <a:ext cx="11249984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ASPECTES IMPORTANTS DE LA TUTORIA.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45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/>
          <p:nvPr/>
        </p:nvSpPr>
        <p:spPr>
          <a:xfrm>
            <a:off x="5825160" y="1820160"/>
            <a:ext cx="4901400" cy="405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L’ús de l’agenda personal de l’alumne/a.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lang="ca-ES" sz="24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Agenda Google (deures) 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una eina de suport (delegats).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Quatre cops durant el curs, podrem saber com va l’alumne/a  a les matèries (preavaluació al novembre i les tres avaluacions).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/>
          <p:nvPr/>
        </p:nvSpPr>
        <p:spPr>
          <a:xfrm>
            <a:off x="1981080" y="1523880"/>
            <a:ext cx="822816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Estructura del curs 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Horari.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matèries comunes.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optatives (5 matèries).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Treball de síntesi- Esquiada.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2063520" y="332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8"/>
          <p:cNvSpPr/>
          <p:nvPr/>
        </p:nvSpPr>
        <p:spPr>
          <a:xfrm>
            <a:off x="2435040" y="21528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8"/>
          <p:cNvSpPr/>
          <p:nvPr/>
        </p:nvSpPr>
        <p:spPr>
          <a:xfrm>
            <a:off x="1097652" y="476650"/>
            <a:ext cx="9354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PRESENTACIÓ DEL NOU CURS.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/>
          <p:nvPr/>
        </p:nvSpPr>
        <p:spPr>
          <a:xfrm>
            <a:off x="1298520" y="1820160"/>
            <a:ext cx="41865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69999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6"/>
          <p:cNvSpPr/>
          <p:nvPr/>
        </p:nvSpPr>
        <p:spPr>
          <a:xfrm>
            <a:off x="1132560" y="504000"/>
            <a:ext cx="11250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4000">
                <a:solidFill>
                  <a:srgbClr val="514843"/>
                </a:solidFill>
              </a:rPr>
              <a:t>AGENDA GOOGLE.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514843"/>
              </a:solidFill>
            </a:endParaRPr>
          </a:p>
        </p:txBody>
      </p:sp>
      <p:pic>
        <p:nvPicPr>
          <p:cNvPr id="354" name="Google Shape;354;p46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6"/>
          <p:cNvSpPr/>
          <p:nvPr/>
        </p:nvSpPr>
        <p:spPr>
          <a:xfrm>
            <a:off x="5825160" y="1820160"/>
            <a:ext cx="4901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825" y="1564875"/>
            <a:ext cx="5562600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/>
          <p:nvPr/>
        </p:nvSpPr>
        <p:spPr>
          <a:xfrm>
            <a:off x="1123560" y="502560"/>
            <a:ext cx="9187282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DATES DE LLIURAMENT DE NOTES.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47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4" name="Google Shape;364;p47"/>
          <p:cNvGraphicFramePr/>
          <p:nvPr/>
        </p:nvGraphicFramePr>
        <p:xfrm>
          <a:off x="1784520" y="2142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{B05EE340-AFF5-4315-BD3A-8E65253F83F2}</a:tableStyleId>
              </a:tblPr>
              <a:tblGrid>
                <a:gridCol w="4262975"/>
                <a:gridCol w="4263350"/>
              </a:tblGrid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80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80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4843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Preavaluació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31 d’octubre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1r 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19</a:t>
                      </a: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desembre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2n 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 de març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</a:tr>
              <a:tr h="656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3r Trimestre i Final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9</a:t>
                      </a: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juny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1123549" y="502550"/>
            <a:ext cx="101508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TERMES QUALITATIUS DELS INFORMES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48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172805" y="6085585"/>
            <a:ext cx="1046160" cy="503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2" name="Google Shape;372;p48"/>
          <p:cNvGraphicFramePr/>
          <p:nvPr/>
        </p:nvGraphicFramePr>
        <p:xfrm>
          <a:off x="2155295" y="2431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{B05EE340-AFF5-4315-BD3A-8E65253F83F2}</a:tableStyleId>
              </a:tblPr>
              <a:tblGrid>
                <a:gridCol w="2072100"/>
                <a:gridCol w="5615700"/>
              </a:tblGrid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/>
                        <a:t>AE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excel·lent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AN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notable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satisfactori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NA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no assoliment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/>
          <p:nvPr/>
        </p:nvSpPr>
        <p:spPr>
          <a:xfrm>
            <a:off x="1981080" y="1523880"/>
            <a:ext cx="822816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Nadal: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600">
                <a:solidFill>
                  <a:srgbClr val="514843"/>
                </a:solidFill>
              </a:rPr>
              <a:t>1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de desembre al 7 de gener (ambdós inclosos)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Setmana Santa: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04 d’abril al 13 d’abril (ambdós inclosos)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Estiu: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partir del </a:t>
            </a:r>
            <a:r>
              <a:rPr lang="ca-ES" sz="2600">
                <a:solidFill>
                  <a:srgbClr val="514843"/>
                </a:solidFill>
              </a:rPr>
              <a:t>19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de juny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Dies de lliure elecció: </a:t>
            </a:r>
            <a:r>
              <a:rPr lang="ca-ES" sz="2600">
                <a:solidFill>
                  <a:srgbClr val="514843"/>
                </a:solidFill>
              </a:rPr>
              <a:t>El 9 de desembre, 24 de febrer, 13 de març i 30 d’abril.</a:t>
            </a:r>
            <a:endParaRPr sz="1800">
              <a:solidFill>
                <a:schemeClr val="dk1"/>
              </a:solidFill>
            </a:endParaRPr>
          </a:p>
          <a:p>
            <a:pPr indent="0" lvl="0" marL="271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9"/>
          <p:cNvSpPr/>
          <p:nvPr/>
        </p:nvSpPr>
        <p:spPr>
          <a:xfrm>
            <a:off x="1136160" y="489600"/>
            <a:ext cx="7847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FESTES I VACANCES.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49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9"/>
          <p:cNvSpPr/>
          <p:nvPr/>
        </p:nvSpPr>
        <p:spPr>
          <a:xfrm>
            <a:off x="5968800" y="3244320"/>
            <a:ext cx="25308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9"/>
          <p:cNvSpPr/>
          <p:nvPr/>
        </p:nvSpPr>
        <p:spPr>
          <a:xfrm>
            <a:off x="5968800" y="3244320"/>
            <a:ext cx="25308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"/>
          <p:cNvSpPr/>
          <p:nvPr/>
        </p:nvSpPr>
        <p:spPr>
          <a:xfrm>
            <a:off x="1146240" y="231840"/>
            <a:ext cx="7245720" cy="982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DESPESES IMPORTANTS.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0"/>
          <p:cNvSpPr/>
          <p:nvPr/>
        </p:nvSpPr>
        <p:spPr>
          <a:xfrm>
            <a:off x="2767680" y="1463400"/>
            <a:ext cx="403560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TREBALL DE SÍNTESI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Treball interdisciplinari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84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3 dies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84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Dossier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84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Tothom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400">
                <a:solidFill>
                  <a:srgbClr val="514843"/>
                </a:solidFill>
              </a:rPr>
              <a:t>30, 31 de març i 01 d’abril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148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0"/>
          <p:cNvSpPr/>
          <p:nvPr/>
        </p:nvSpPr>
        <p:spPr>
          <a:xfrm>
            <a:off x="7085160" y="1463400"/>
            <a:ext cx="403704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ESQUIADA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Sortida E.F.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Voluntària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3 dies esquí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5 hores diàries monitors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Hotel/ PC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400">
                <a:solidFill>
                  <a:srgbClr val="514843"/>
                </a:solidFill>
              </a:rPr>
              <a:t>6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, 2</a:t>
            </a:r>
            <a:r>
              <a:rPr lang="ca-ES" sz="2400">
                <a:solidFill>
                  <a:srgbClr val="514843"/>
                </a:solidFill>
              </a:rPr>
              <a:t>7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i 2</a:t>
            </a:r>
            <a:r>
              <a:rPr lang="ca-ES" sz="2400">
                <a:solidFill>
                  <a:srgbClr val="514843"/>
                </a:solidFill>
              </a:rPr>
              <a:t>8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de febrer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0"/>
          <p:cNvSpPr txBox="1"/>
          <p:nvPr/>
        </p:nvSpPr>
        <p:spPr>
          <a:xfrm>
            <a:off x="809600" y="4286225"/>
            <a:ext cx="25926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Can Miqueló.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Sant Martí de Centelles.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Barcelona.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>
                <a:solidFill>
                  <a:srgbClr val="0000FF"/>
                </a:solidFill>
              </a:rPr>
              <a:t>ASTRONOMIA.</a:t>
            </a:r>
            <a:endParaRPr sz="1800">
              <a:solidFill>
                <a:srgbClr val="0000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2" name="Google Shape;392;p50"/>
          <p:cNvSpPr txBox="1"/>
          <p:nvPr/>
        </p:nvSpPr>
        <p:spPr>
          <a:xfrm>
            <a:off x="881026" y="6072206"/>
            <a:ext cx="24288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3551" y="1711028"/>
            <a:ext cx="1791375" cy="16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625" y="2243720"/>
            <a:ext cx="2462880" cy="166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840" y="4509000"/>
            <a:ext cx="3674520" cy="20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902" y="476640"/>
            <a:ext cx="5072098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76640"/>
            <a:ext cx="5072098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8800" y="2564640"/>
            <a:ext cx="8169120" cy="122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/>
          <p:nvPr/>
        </p:nvSpPr>
        <p:spPr>
          <a:xfrm>
            <a:off x="1973520" y="2564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1"/>
          <p:cNvSpPr/>
          <p:nvPr/>
        </p:nvSpPr>
        <p:spPr>
          <a:xfrm>
            <a:off x="3736440" y="3778200"/>
            <a:ext cx="4546080" cy="6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000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Precs i preguntes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51"/>
          <p:cNvPicPr preferRelativeResize="0"/>
          <p:nvPr/>
        </p:nvPicPr>
        <p:blipFill rotWithShape="1">
          <a:blip r:embed="rId7">
            <a:alphaModFix/>
          </a:blip>
          <a:srcRect b="35711" l="0" r="839" t="0"/>
          <a:stretch/>
        </p:blipFill>
        <p:spPr>
          <a:xfrm>
            <a:off x="9406080" y="5846760"/>
            <a:ext cx="1044360" cy="50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5844960" y="5727600"/>
            <a:ext cx="4607280" cy="36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/>
          <p:nvPr/>
        </p:nvSpPr>
        <p:spPr>
          <a:xfrm>
            <a:off x="1099080" y="511920"/>
            <a:ext cx="4139664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MARC HORARI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0412" y="496804"/>
            <a:ext cx="1508040" cy="7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4360" y="207000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/>
          <p:nvPr/>
        </p:nvSpPr>
        <p:spPr>
          <a:xfrm>
            <a:off x="3078360" y="2000520"/>
            <a:ext cx="2746800" cy="146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L’horari del grup és de 30 hores a la setmana. Tots els dies comencen a les 8 h. i acaben a les 14:30 h.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3087720" y="3731400"/>
            <a:ext cx="1825920" cy="36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2 patis de 15’.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3096360" y="4913280"/>
            <a:ext cx="274716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projecte de Lectura és diari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30’ de 12’10h a 12’40h.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4360" y="490968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7307640" y="2174760"/>
            <a:ext cx="2839320" cy="110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puntualitat i el funcionament dels retards i faltes de primera hora.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5520" y="215208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/>
          <p:nvPr/>
        </p:nvSpPr>
        <p:spPr>
          <a:xfrm>
            <a:off x="7335360" y="3340440"/>
            <a:ext cx="311688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 passa llista cada hora (PROGRAMA GESTIN).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primera hora del matí es truca a casa dels alumnes que no han vingut.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7314840" y="4940280"/>
            <a:ext cx="2935440" cy="110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L’assistència a classe i a sortides pedagògiques és obligatòria.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26640" y="3484080"/>
            <a:ext cx="790560" cy="79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65520" y="4909680"/>
            <a:ext cx="790560" cy="79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04360" y="3489840"/>
            <a:ext cx="790560" cy="79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/>
          <p:nvPr/>
        </p:nvSpPr>
        <p:spPr>
          <a:xfrm>
            <a:off x="1156320" y="497160"/>
            <a:ext cx="7343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MATÈRIES  DE L’ESO.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Google Shape;153;p30"/>
          <p:cNvGraphicFramePr/>
          <p:nvPr/>
        </p:nvGraphicFramePr>
        <p:xfrm>
          <a:off x="3799444" y="14732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{B05EE340-AFF5-4315-BD3A-8E65253F83F2}</a:tableStyleId>
              </a:tblPr>
              <a:tblGrid>
                <a:gridCol w="3895825"/>
              </a:tblGrid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 COMUNES  SEGON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catalana i literatura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castellana i literatura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estrangera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300">
                          <a:solidFill>
                            <a:srgbClr val="514843"/>
                          </a:solidFill>
                        </a:rPr>
                        <a:t>G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eografia i història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41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Física i química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 física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Música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Religió o Cultura i valors ètics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de síntesi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Tutoria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 optatives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615875" y="553050"/>
            <a:ext cx="109602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/>
              <a:t>AGRUPACIÓ DE LES MATÈRIES EN ÀMBITS.</a:t>
            </a:r>
            <a:endParaRPr sz="4000"/>
          </a:p>
        </p:txBody>
      </p:sp>
      <p:sp>
        <p:nvSpPr>
          <p:cNvPr id="159" name="Google Shape;159;p31"/>
          <p:cNvSpPr txBox="1"/>
          <p:nvPr/>
        </p:nvSpPr>
        <p:spPr>
          <a:xfrm>
            <a:off x="904975" y="1772250"/>
            <a:ext cx="11148900" cy="4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LINGÜÍSTIC:  </a:t>
            </a:r>
            <a:r>
              <a:rPr lang="ca-ES" sz="2000"/>
              <a:t>Llengua Castellana. </a:t>
            </a:r>
            <a:endParaRPr sz="2000"/>
          </a:p>
          <a:p>
            <a:pPr indent="4572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Llengua Catalana. 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   Llengües estrangeres.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ARTÍSTIC-SOCIAL: Geografia i Història.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	      Música.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	      Educació Visual i Plàstica.</a:t>
            </a:r>
            <a:endParaRPr sz="20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Educació Física.</a:t>
            </a:r>
            <a:endParaRPr sz="20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Cultura i Valors Ètics. 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CIENTÍFIC-TECNOLÒGIC: Física i Química.</a:t>
            </a:r>
            <a:endParaRPr sz="2000"/>
          </a:p>
          <a:p>
            <a:pPr indent="0" lvl="0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Matemàtiques.</a:t>
            </a:r>
            <a:endParaRPr sz="2000"/>
          </a:p>
          <a:p>
            <a:pPr indent="0" lvl="0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Tecnologia.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700" y="1772249"/>
            <a:ext cx="2042849" cy="13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6075" y="3283075"/>
            <a:ext cx="2498100" cy="14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9600" y="4979275"/>
            <a:ext cx="2042851" cy="13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6">
            <a:alphaModFix/>
          </a:blip>
          <a:srcRect b="35711" l="0" r="842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13125" y="553050"/>
            <a:ext cx="120789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800"/>
              <a:t>ÀMBITS TRANSVERSALS A TOTES LES MATÈRIES.</a:t>
            </a:r>
            <a:endParaRPr sz="3800"/>
          </a:p>
        </p:txBody>
      </p:sp>
      <p:sp>
        <p:nvSpPr>
          <p:cNvPr id="169" name="Google Shape;169;p32"/>
          <p:cNvSpPr txBox="1"/>
          <p:nvPr/>
        </p:nvSpPr>
        <p:spPr>
          <a:xfrm>
            <a:off x="904975" y="1772250"/>
            <a:ext cx="11148900" cy="4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/>
              <a:t>⇰ÀMBIT DIGITAL.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/>
              <a:t>⇰ÀMBIT PERSONAL I SOCIAL.</a:t>
            </a:r>
            <a:endParaRPr sz="3000"/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451" y="2900325"/>
            <a:ext cx="3932495" cy="22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/>
              <a:t>	</a:t>
            </a:r>
            <a:r>
              <a:rPr lang="ca-ES" sz="4000">
                <a:latin typeface="Arial"/>
                <a:ea typeface="Arial"/>
                <a:cs typeface="Arial"/>
                <a:sym typeface="Arial"/>
              </a:rPr>
              <a:t>OPTATIVES: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 txBox="1"/>
          <p:nvPr>
            <p:ph idx="1" type="subTitle"/>
          </p:nvPr>
        </p:nvSpPr>
        <p:spPr>
          <a:xfrm>
            <a:off x="809588" y="1500174"/>
            <a:ext cx="10972440" cy="5357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/>
              <a:t>			               SEGON D’ESO: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	  DEUTSCH II.			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	  RESET YOUR ENGLISH II.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       SPEAK OUT II.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       GAMIFICACIÓ A L’ESCOLA.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        VOLUM.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400">
                <a:solidFill>
                  <a:schemeClr val="dk1"/>
                </a:solidFill>
              </a:rPr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C:\Users\pc\AppData\Local\Microsoft\Windows\Temporary Internet Files\Content.IE5\MGZEST8V\Ok-PNG[1].png" id="178" name="Google Shape;1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800" y="2428868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79" name="Google Shape;1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825" y="3189673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825" y="3950466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825" y="4597046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2" name="Google Shape;1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825" y="5243613"/>
            <a:ext cx="500066" cy="58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52600">
            <a:off x="2793960" y="4660560"/>
            <a:ext cx="2570400" cy="177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/>
          <p:nvPr/>
        </p:nvSpPr>
        <p:spPr>
          <a:xfrm>
            <a:off x="1152000" y="506520"/>
            <a:ext cx="639216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BONS HÀBITS!!!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 rot="-787800">
            <a:off x="776520" y="1504800"/>
            <a:ext cx="2121840" cy="11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Dormir les hores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( 8.30-9.00 hores)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4003920" y="1317960"/>
            <a:ext cx="3898080" cy="8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Alimentar-se bé (5 àpats</a:t>
            </a: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 rot="853800">
            <a:off x="3070800" y="3900240"/>
            <a:ext cx="274176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Bon esmorzar abans de sortir de casa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 rot="902400">
            <a:off x="8225280" y="1528920"/>
            <a:ext cx="236088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Entrepà o fruita a l’hora del pati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7048440" y="4209840"/>
            <a:ext cx="213228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Embolcalls ecològics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4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4280" y="4744080"/>
            <a:ext cx="1855800" cy="197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21000">
            <a:off x="7685640" y="1931760"/>
            <a:ext cx="2989440" cy="24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43400" y="1744560"/>
            <a:ext cx="1751040" cy="261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47200">
            <a:off x="1343880" y="2035440"/>
            <a:ext cx="1798560" cy="179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516800" y="-101875"/>
            <a:ext cx="12408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ENTORNS VIRTUALS D’APRENENTATGE (EVA).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1981080" y="1447920"/>
            <a:ext cx="822672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6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382280" y="6000768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uite-For-Education.png" id="207" name="Google Shape;20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6910" y="2071678"/>
            <a:ext cx="7620000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/>
        </p:nvSpPr>
        <p:spPr>
          <a:xfrm>
            <a:off x="3167042" y="5572140"/>
            <a:ext cx="5500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nom@insolimpia.cat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