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9" r:id="rId4"/>
    <p:sldId id="292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7" r:id="rId13"/>
    <p:sldId id="303" r:id="rId14"/>
    <p:sldId id="305" r:id="rId15"/>
    <p:sldId id="258" r:id="rId16"/>
    <p:sldId id="259" r:id="rId17"/>
    <p:sldId id="285" r:id="rId18"/>
    <p:sldId id="261" r:id="rId19"/>
    <p:sldId id="262" r:id="rId20"/>
    <p:sldId id="263" r:id="rId21"/>
    <p:sldId id="265" r:id="rId22"/>
    <p:sldId id="306" r:id="rId23"/>
    <p:sldId id="266" r:id="rId24"/>
    <p:sldId id="269" r:id="rId25"/>
    <p:sldId id="286" r:id="rId26"/>
    <p:sldId id="270" r:id="rId27"/>
    <p:sldId id="264" r:id="rId28"/>
    <p:sldId id="272" r:id="rId29"/>
    <p:sldId id="283" r:id="rId30"/>
    <p:sldId id="275" r:id="rId31"/>
    <p:sldId id="273" r:id="rId32"/>
    <p:sldId id="274" r:id="rId33"/>
    <p:sldId id="276" r:id="rId34"/>
    <p:sldId id="281" r:id="rId35"/>
    <p:sldId id="282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Helvetica" panose="020B0604020202020204" pitchFamily="34" charset="0"/>
      <p:regular r:id="rId50"/>
      <p:bold r:id="rId51"/>
      <p:italic r:id="rId52"/>
      <p:boldItalic r:id="rId53"/>
    </p:embeddedFont>
    <p:embeddedFont>
      <p:font typeface="Libre Franklin" panose="00000500000000000000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2" roundtripDataSignature="AMtx7mjgMF5DtUlpXCH2IeppbIOTrx63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1E3BE-0EA6-4209-BE81-C14BCD8EC207}">
  <a:tblStyle styleId="{9EF1E3BE-0EA6-4209-BE81-C14BCD8EC207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0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7879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21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61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52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8e95148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638e95148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38e95148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g638e95148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38e95148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638e9514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8e95148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638e95148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91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2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;p27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7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33" name="Google Shape;33;p27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2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2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27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38" name="Google Shape;38;p2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3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37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3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4" name="Google Shape;154;p37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37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37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37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3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2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29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29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57" name="Google Shape;57;p29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8" name="Google Shape;58;p2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29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cxnSp>
        <p:nvCxnSpPr>
          <p:cNvPr id="67" name="Google Shape;67;p30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1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2" name="Google Shape;72;p3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3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3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3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31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31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82" name="Google Shape;82;p31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" name="Google Shape;83;p3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3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3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3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3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3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33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3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3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33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3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3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34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3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34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34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34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34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20" name="Google Shape;120;p34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3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34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35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" name="Google Shape;125;p3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3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3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35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3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35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marL="1371600" lvl="2" indent="-276225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35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2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26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6" name="Google Shape;16;p2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7" name="Google Shape;17;p2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" name="Google Shape;18;p26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19;p2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llanca.ca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7006769@xtec.ca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sllanca.ca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>
            <a:spLocks noGrp="1"/>
          </p:cNvSpPr>
          <p:nvPr>
            <p:ph type="ctrTitle"/>
          </p:nvPr>
        </p:nvSpPr>
        <p:spPr>
          <a:xfrm>
            <a:off x="179512" y="3734603"/>
            <a:ext cx="86868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br>
              <a:rPr lang="es-ES" sz="603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603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603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603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 de Llançà</a:t>
            </a:r>
            <a:br>
              <a:rPr lang="es-ES" sz="72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324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de pares de 4t </a:t>
            </a:r>
            <a:r>
              <a:rPr lang="es-ES" sz="3240" dirty="0" err="1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d’ESO</a:t>
            </a:r>
            <a:br>
              <a:rPr lang="es-ES" sz="324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324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324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16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de setembre de 2020</a:t>
            </a:r>
            <a:endParaRPr sz="216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endParaRPr sz="216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762000" y="6858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l="23387" t="7834" r="21646" b="5571"/>
          <a:stretch/>
        </p:blipFill>
        <p:spPr>
          <a:xfrm>
            <a:off x="3347864" y="882923"/>
            <a:ext cx="2128939" cy="209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>
                <a:latin typeface="Century Gothic" panose="020B0502020202020204" pitchFamily="34" charset="0"/>
              </a:rPr>
              <a:t>Altres informacions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450850" lvl="1" indent="-325438" algn="just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endParaRPr lang="ca-ES" sz="1600" b="1" i="0" strike="noStrike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0850" lvl="1" indent="-325438" algn="just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r>
              <a:rPr lang="ca-ES" sz="2700" b="1" i="0" strike="noStrike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Sortides escolars: </a:t>
            </a:r>
            <a:r>
              <a:rPr lang="ca-ES" sz="2700" b="0" i="0" u="none" strike="noStrike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moment no </a:t>
            </a:r>
            <a:r>
              <a:rPr lang="ca-ES" sz="27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 programen sortides escolars fora del municipi. I en aquest cas sempre es faran amb el grup-classe.</a:t>
            </a:r>
            <a:endParaRPr lang="ca-ES" sz="2700" dirty="0">
              <a:latin typeface="Century Gothic" panose="020B0502020202020204" pitchFamily="34" charset="0"/>
            </a:endParaRPr>
          </a:p>
          <a:p>
            <a:pPr marL="450850" lvl="1" indent="-325438" algn="just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endParaRPr lang="ca-ES" sz="27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0850" lvl="1" indent="-325438" algn="just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r>
              <a:rPr lang="ca-ES" sz="2700" b="1" i="0" strike="noStrike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Responsabilitat de les famílies: </a:t>
            </a:r>
            <a:r>
              <a:rPr lang="ca-ES" sz="2700" b="0" i="0" u="none" strike="noStrike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les famílies </a:t>
            </a:r>
            <a:r>
              <a:rPr lang="ca-ES" sz="27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s’han de comprometre per escrit a no portar els seus fills o filles si tenen una temperatura igual o superior a 37’5º ni haver reduït aquesta temperatura amb antitèrmics. </a:t>
            </a:r>
          </a:p>
          <a:p>
            <a:pPr marL="450850" lvl="1" indent="-325438" algn="just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endParaRPr lang="ca-ES" sz="2700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0850" lvl="1" indent="-325438">
              <a:lnSpc>
                <a:spcPct val="190000"/>
              </a:lnSpc>
              <a:spcBef>
                <a:spcPts val="0"/>
              </a:spcBef>
              <a:buClr>
                <a:schemeClr val="dk1"/>
              </a:buClr>
              <a:buSzPts val="1530"/>
              <a:buFont typeface="Wingdings" panose="05000000000000000000" pitchFamily="2" charset="2"/>
              <a:buChar char="ü"/>
            </a:pPr>
            <a:r>
              <a:rPr lang="ca-ES" sz="2700" b="1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Declaració responsable per a les famílies: </a:t>
            </a:r>
            <a:r>
              <a:rPr lang="ca-ES" sz="2700" dirty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 primers dies de classe s’entregarà el document que s’haurà de signar i retornar als tutors a través dels seus fills o filles.</a:t>
            </a:r>
          </a:p>
          <a:p>
            <a:pPr marL="131445" indent="0" rtl="0" fontAlgn="base">
              <a:spcBef>
                <a:spcPts val="360"/>
              </a:spcBef>
              <a:spcAft>
                <a:spcPts val="0"/>
              </a:spcAft>
              <a:buNone/>
            </a:pPr>
            <a:br>
              <a:rPr lang="ca-ES" sz="1200" b="0" dirty="0">
                <a:effectLst/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8852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>
                <a:latin typeface="Century Gothic" panose="020B0502020202020204" pitchFamily="34" charset="0"/>
              </a:rPr>
              <a:t>Requisits d’accés al centre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1445" indent="0" fontAlgn="base">
              <a:lnSpc>
                <a:spcPct val="200000"/>
              </a:lnSpc>
              <a:spcBef>
                <a:spcPts val="0"/>
              </a:spcBef>
              <a:buNone/>
            </a:pPr>
            <a:endParaRPr lang="ca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1445" indent="0" rtl="0" fontAlgn="base">
              <a:spcBef>
                <a:spcPts val="360"/>
              </a:spcBef>
              <a:spcAft>
                <a:spcPts val="0"/>
              </a:spcAft>
              <a:buNone/>
            </a:pPr>
            <a:br>
              <a:rPr lang="ca-ES" sz="1200" b="0" dirty="0">
                <a:effectLst/>
              </a:rPr>
            </a:b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3479F5-9990-48C0-A433-47BB17A982FF}"/>
              </a:ext>
            </a:extLst>
          </p:cNvPr>
          <p:cNvSpPr txBox="1"/>
          <p:nvPr/>
        </p:nvSpPr>
        <p:spPr>
          <a:xfrm>
            <a:off x="301752" y="1346236"/>
            <a:ext cx="8503920" cy="537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895" lvl="0" indent="-17145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família/tutors han de verificar, abans d’anar a l’escola, l’estat de salut del seu fill/a i comprovar que no tingui elevació de la temperatura superior a 37,5ºC ni la nova aparició de cap altre símptoma de la taula de símptomes:</a:t>
            </a:r>
          </a:p>
          <a:p>
            <a:pPr marL="131445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ca-ES" sz="500" dirty="0"/>
          </a:p>
          <a:p>
            <a:pPr marL="131445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TAULA DELS SÍMPTOMES MÉS FREQÜENTS DE LA COVID-19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Febre o febrícula&gt;37,5ºC (o igual)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Dificultat per a respirar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 de coll*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Refredat nasal*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Fatiga, dolors musculars i/o mal de cap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 de panxa amb vòmits o diarrea</a:t>
            </a:r>
            <a:endParaRPr lang="ca-ES" sz="1200" dirty="0"/>
          </a:p>
          <a:p>
            <a:pPr marL="723900" lvl="0" indent="-32543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lang="ca-ES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Pèrdua d’olfacte o gust (infants grans i adolescents)</a:t>
            </a:r>
          </a:p>
          <a:p>
            <a:pPr marL="131445" lvl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</a:pPr>
            <a:endParaRPr lang="ca-ES" sz="500" dirty="0"/>
          </a:p>
          <a:p>
            <a:pPr marL="131445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ca-ES" sz="1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*El mal de coll i el refredat nasal (amb o sense mocs) són molt habituals en infants i només s’haurien de considerar símptomes potencials de COVID-19 quan també hi ha febre o altres manifestacions de la llista. </a:t>
            </a:r>
            <a:br>
              <a:rPr lang="es-ES" sz="500" b="0" dirty="0"/>
            </a:b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414920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>
                <a:latin typeface="Century Gothic" panose="020B0502020202020204" pitchFamily="34" charset="0"/>
              </a:rPr>
              <a:t>Requisits d’accés al centre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1445" indent="0" fontAlgn="base">
              <a:lnSpc>
                <a:spcPct val="200000"/>
              </a:lnSpc>
              <a:spcBef>
                <a:spcPts val="0"/>
              </a:spcBef>
              <a:buNone/>
            </a:pPr>
            <a:endParaRPr lang="ca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1445" indent="0" rtl="0" fontAlgn="base">
              <a:spcBef>
                <a:spcPts val="360"/>
              </a:spcBef>
              <a:spcAft>
                <a:spcPts val="0"/>
              </a:spcAft>
              <a:buNone/>
            </a:pPr>
            <a:br>
              <a:rPr lang="ca-ES" sz="1200" b="0" dirty="0">
                <a:effectLst/>
              </a:rPr>
            </a:b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3479F5-9990-48C0-A433-47BB17A982FF}"/>
              </a:ext>
            </a:extLst>
          </p:cNvPr>
          <p:cNvSpPr txBox="1"/>
          <p:nvPr/>
        </p:nvSpPr>
        <p:spPr>
          <a:xfrm>
            <a:off x="301752" y="1346236"/>
            <a:ext cx="8503920" cy="494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</a:t>
            </a: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es pot anar a l’escola, si l’infant, adolescent o la persona adulta presenta alguna de les següents situacions:</a:t>
            </a:r>
            <a:endParaRPr lang="ca-ES" dirty="0"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627063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 troba en aïllament perquè ha estat positiu per a la COVID-19.</a:t>
            </a:r>
            <a:endParaRPr lang="ca-ES" dirty="0">
              <a:latin typeface="Century Gothic" panose="020B0502020202020204" pitchFamily="34" charset="0"/>
            </a:endParaRPr>
          </a:p>
          <a:p>
            <a:pPr marL="627063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Està en espera del resultat d’una PCR o una altra prova de diagnòstic molecular.</a:t>
            </a:r>
            <a:endParaRPr lang="ca-ES" dirty="0">
              <a:latin typeface="Century Gothic" panose="020B0502020202020204" pitchFamily="34" charset="0"/>
            </a:endParaRPr>
          </a:p>
          <a:p>
            <a:pPr marL="627063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Conviu amb una persona diagnosticada de COVID-19.</a:t>
            </a:r>
            <a:endParaRPr lang="ca-ES" dirty="0">
              <a:latin typeface="Century Gothic" panose="020B0502020202020204" pitchFamily="34" charset="0"/>
            </a:endParaRPr>
          </a:p>
          <a:p>
            <a:pPr marL="627063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 troba en període de quarantena domiciliària per haver estat identificat/da com a contacte estret d’alguna persona diagnosticada de COVID-19.</a:t>
            </a:r>
            <a:endParaRPr lang="ca-ES" dirty="0"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4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 cas que l’alumne o alumna presenti una malaltia crònica d’elevada complexitat que pugui augmentar el risc de gravetat en cas de contraure la infecció per coronavirus SARS-CoV-2, es valorarà de manera conjunta amb la família/tutor i l’equip pediàtric, les implicacions a l’hora de reprendre l’activitat educativa </a:t>
            </a:r>
            <a:r>
              <a:rPr lang="ca-ES" sz="1400" dirty="0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presencialment al centre. </a:t>
            </a:r>
          </a:p>
          <a:p>
            <a:pPr marL="131445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br>
              <a:rPr lang="es-ES" sz="500" b="0" dirty="0"/>
            </a:b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67430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100" dirty="0">
                <a:latin typeface="Century Gothic" panose="020B0502020202020204" pitchFamily="34" charset="0"/>
              </a:rPr>
              <a:t>Si un alumne/a es troba malament al centre?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082D32-93BB-40BE-8DD9-7DCAE8CC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59" y="1593723"/>
            <a:ext cx="72199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>
                <a:latin typeface="Century Gothic" panose="020B0502020202020204" pitchFamily="34" charset="0"/>
              </a:rPr>
              <a:t>Pla de treball en confinament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1445" indent="0" algn="just" fontAlgn="base">
              <a:lnSpc>
                <a:spcPct val="200000"/>
              </a:lnSpc>
              <a:spcBef>
                <a:spcPts val="0"/>
              </a:spcBef>
              <a:buClrTx/>
              <a:buNone/>
            </a:pPr>
            <a:r>
              <a:rPr lang="ca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es donés el cas que s’hagi de confinar algun grup, </a:t>
            </a:r>
            <a:r>
              <a:rPr lang="ca-E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l’alumnat hauria de seguir</a:t>
            </a:r>
            <a:r>
              <a:rPr lang="ca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tasques pel </a:t>
            </a:r>
            <a:r>
              <a:rPr lang="ca-ES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ca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ca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el contacte amb el/la professor/a es faria per correu electrònic per solucionar dubtes. </a:t>
            </a:r>
            <a:endParaRPr lang="ca-E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a-ES" sz="18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Confinament parcial</a:t>
            </a:r>
            <a:r>
              <a:rPr lang="ca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: horari habitual de 8.15 a 14.45</a:t>
            </a:r>
          </a:p>
          <a:p>
            <a:pPr algn="just" fontAlgn="base">
              <a:lnSpc>
                <a:spcPct val="2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a-ES" sz="18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Confinament total:</a:t>
            </a:r>
            <a:r>
              <a:rPr lang="ca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horari específic per aquesta situació de 9 a 13h</a:t>
            </a:r>
          </a:p>
          <a:p>
            <a:pPr marL="131445" indent="0" rtl="0" fontAlgn="base">
              <a:spcBef>
                <a:spcPts val="360"/>
              </a:spcBef>
              <a:spcAft>
                <a:spcPts val="0"/>
              </a:spcAft>
              <a:buNone/>
            </a:pPr>
            <a:br>
              <a:rPr lang="ca-ES" sz="1200" b="0" dirty="0">
                <a:effectLst/>
              </a:rPr>
            </a:b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F551E3-8B2C-4243-889C-C5AA0B88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72" y="4559427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8e951481_0_16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 dirty="0"/>
          </a:p>
        </p:txBody>
      </p:sp>
      <p:sp>
        <p:nvSpPr>
          <p:cNvPr id="181" name="Google Shape;181;g638e951481_0_16"/>
          <p:cNvSpPr txBox="1">
            <a:spLocks noGrp="1"/>
          </p:cNvSpPr>
          <p:nvPr>
            <p:ph type="body" idx="1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lang="es-ES" sz="3600" b="1" dirty="0"/>
            </a:br>
            <a:endParaRPr sz="3600" b="1" dirty="0"/>
          </a:p>
        </p:txBody>
      </p:sp>
      <p:sp>
        <p:nvSpPr>
          <p:cNvPr id="182" name="Google Shape;182;g638e951481_0_16"/>
          <p:cNvSpPr txBox="1"/>
          <p:nvPr/>
        </p:nvSpPr>
        <p:spPr>
          <a:xfrm>
            <a:off x="588900" y="3067050"/>
            <a:ext cx="8163000" cy="1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ca-ES" sz="30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Informacions generals Curs 2020-2021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1629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Matèries que es cursen a 4t</a:t>
            </a:r>
            <a:endParaRPr dirty="0"/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304800" y="1773238"/>
            <a:ext cx="8731250" cy="50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lang="es-ES" sz="3600" b="1" dirty="0"/>
            </a:br>
            <a:endParaRPr sz="3600" b="1" dirty="0"/>
          </a:p>
        </p:txBody>
      </p:sp>
      <p:graphicFrame>
        <p:nvGraphicFramePr>
          <p:cNvPr id="189" name="Google Shape;189;p2"/>
          <p:cNvGraphicFramePr/>
          <p:nvPr>
            <p:extLst>
              <p:ext uri="{D42A27DB-BD31-4B8C-83A1-F6EECF244321}">
                <p14:modId xmlns:p14="http://schemas.microsoft.com/office/powerpoint/2010/main" val="1151341485"/>
              </p:ext>
            </p:extLst>
          </p:nvPr>
        </p:nvGraphicFramePr>
        <p:xfrm>
          <a:off x="1604962" y="1694919"/>
          <a:ext cx="5934075" cy="4203850"/>
        </p:xfrm>
        <a:graphic>
          <a:graphicData uri="http://schemas.openxmlformats.org/drawingml/2006/table">
            <a:tbl>
              <a:tblPr>
                <a:solidFill>
                  <a:srgbClr val="ECCBC7"/>
                </a:solidFill>
                <a:tableStyleId>{9EF1E3BE-0EA6-4209-BE81-C14BCD8EC207}</a:tableStyleId>
              </a:tblPr>
              <a:tblGrid>
                <a:gridCol w="48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1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MATÈRIA</a:t>
                      </a:r>
                      <a:endParaRPr lang="ca-ES" sz="1400" b="1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1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Hores setmanals</a:t>
                      </a:r>
                      <a:endParaRPr lang="ca-ES" sz="1400" b="1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Llengua catalana i literatura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Llengua castellana i literatura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Llengua estrangera (anglès)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Ciències socials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Educació  física 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Matemàtiques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Religió o Cultura i valors ètics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  <a:tabLst/>
                        <a:defRPr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0" i="0" u="none" strike="noStrike" cap="none" noProof="0">
                          <a:solidFill>
                            <a:schemeClr val="tx1"/>
                          </a:solidFill>
                          <a:latin typeface="+mj-lt"/>
                          <a:ea typeface="Libre Franklin"/>
                          <a:cs typeface="Libre Franklin"/>
                          <a:sym typeface="Libre Franklin"/>
                        </a:rPr>
                        <a:t>Optativa 1: Biologia / Tecnologia / Música</a:t>
                      </a: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0" i="0" u="none" strike="noStrike" cap="none" noProof="0">
                          <a:solidFill>
                            <a:schemeClr val="tx1"/>
                          </a:solidFill>
                          <a:latin typeface="+mj-lt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Optativa 2: Física i Química / Llatí / Visual i plàstica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0" i="0" u="none" strike="noStrike" cap="none" noProof="0">
                          <a:solidFill>
                            <a:schemeClr val="tx1"/>
                          </a:solidFill>
                          <a:latin typeface="+mj-lt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Optativa 3: Informàtica / Francès / Economia i emprenedoria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b="0" i="0" u="none" strike="noStrike" cap="none" noProof="0">
                          <a:solidFill>
                            <a:schemeClr val="tx1"/>
                          </a:solidFill>
                          <a:latin typeface="+mj-lt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Tutoria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ca-ES" sz="1400" b="0" i="0" u="none" strike="noStrike" cap="none" noProof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ca-ES" sz="1400" b="0" i="0" u="none" strike="noStrike" cap="none" noProof="0" dirty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ca-ES" sz="1400" u="none" strike="noStrike" cap="none" noProof="0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endParaRPr lang="ca-ES" sz="1400" b="0" i="0" u="none" strike="noStrike" cap="none" noProof="0" dirty="0">
                        <a:solidFill>
                          <a:schemeClr val="tx1"/>
                        </a:solidFill>
                        <a:latin typeface="+mj-lt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26650" marR="266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title"/>
          </p:nvPr>
        </p:nvSpPr>
        <p:spPr>
          <a:xfrm>
            <a:off x="683568" y="404664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L’equip docent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431539" y="1492323"/>
            <a:ext cx="8666981" cy="513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1313" lvl="0" indent="-333375"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catalana i literatura: 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Esteve Sala i Núria Serra (suport)</a:t>
            </a:r>
            <a:endParaRPr lang="ca-ES" sz="1600" dirty="0"/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castellana i literatura: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Alícia Rojas i Núria Serra (suport)</a:t>
            </a:r>
            <a:endParaRPr lang="ca-ES" sz="1600" dirty="0"/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estrangera (anglès):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Sergi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Zauner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Anna Orri (suport)</a:t>
            </a:r>
            <a:endParaRPr lang="ca-ES" sz="1600" dirty="0"/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2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Ciències socials: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Lluís Trilla</a:t>
            </a:r>
          </a:p>
          <a:p>
            <a:pPr marL="341312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b="1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2" indent="-333375">
              <a:spcBef>
                <a:spcPts val="400"/>
              </a:spcBef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Educació física: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Abel Fàbregas </a:t>
            </a:r>
            <a:endParaRPr lang="ca-ES" sz="1500" dirty="0"/>
          </a:p>
          <a:p>
            <a:pPr marL="341312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2" indent="-333375">
              <a:spcBef>
                <a:spcPts val="400"/>
              </a:spcBef>
              <a:buClr>
                <a:schemeClr val="dk1"/>
              </a:buClr>
              <a:buSzPts val="1125"/>
            </a:pPr>
            <a:r>
              <a:rPr lang="ca-ES" sz="1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Matemàtiques: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Núria Pérez i Pau Pous (suport)</a:t>
            </a:r>
          </a:p>
          <a:p>
            <a:pPr marL="341312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Religió: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Carles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Sagué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lang="ca-ES" sz="1500" dirty="0"/>
          </a:p>
          <a:p>
            <a:pPr marL="342900" lvl="0" indent="-334963">
              <a:spcBef>
                <a:spcPts val="400"/>
              </a:spcBef>
              <a:buClr>
                <a:schemeClr val="dk1"/>
              </a:buClr>
              <a:buSzPts val="1200"/>
              <a:buNone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Cultura i valors ètics: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Marcos  Malats</a:t>
            </a: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ca-ES" sz="1500" dirty="0">
              <a:solidFill>
                <a:srgbClr val="55554A"/>
              </a:solidFill>
              <a:latin typeface="Libre Franklin"/>
              <a:sym typeface="Libre Franklin"/>
            </a:endParaRPr>
          </a:p>
          <a:p>
            <a:pPr marL="342900" indent="-334963">
              <a:spcBef>
                <a:spcPts val="400"/>
              </a:spcBef>
              <a:buSzPts val="1600"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Tutors: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Lluís Trilla (4t A), Núria Pérez (4t B) i Alícia Rojas (4t C)</a:t>
            </a:r>
          </a:p>
          <a:p>
            <a:pPr marL="341313" lvl="0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2925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3600"/>
              <a:buFont typeface="Century Gothic"/>
              <a:buNone/>
            </a:pPr>
            <a:r>
              <a:rPr lang="es-E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L’equip docent</a:t>
            </a:r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Biologia i Geologia: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Antoni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Sbert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Laura Macià</a:t>
            </a:r>
            <a:endParaRPr lang="ca-ES" sz="1500" dirty="0"/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937" lvl="0" indent="0">
              <a:spcBef>
                <a:spcPts val="400"/>
              </a:spcBef>
              <a:buClr>
                <a:schemeClr val="dk1"/>
              </a:buClr>
              <a:buSzPts val="1125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Tecnologia: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Núria Garcia i Aurora Pla</a:t>
            </a:r>
            <a:endParaRPr lang="ca-ES" sz="1500" dirty="0"/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Música: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Rocío del Pino</a:t>
            </a:r>
            <a:endParaRPr lang="ca-ES" sz="1500" dirty="0"/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latin typeface="Libre Franklin"/>
                <a:ea typeface="Libre Franklin"/>
                <a:cs typeface="Libre Franklin"/>
                <a:sym typeface="Libre Franklin"/>
              </a:rPr>
              <a:t>Física i química: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Adrià Sabater i Lídia Ochoa</a:t>
            </a:r>
            <a:endParaRPr lang="ca-ES" sz="1500" dirty="0"/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Llatí: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Pendent</a:t>
            </a:r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i plàstica 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Carme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Gifreu</a:t>
            </a:r>
            <a:endParaRPr lang="ca-ES" sz="1500" dirty="0"/>
          </a:p>
          <a:p>
            <a:pPr marL="342900" lvl="0" indent="-334963">
              <a:spcBef>
                <a:spcPts val="400"/>
              </a:spcBef>
              <a:buClr>
                <a:schemeClr val="dk1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Informàtica: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Aurora Pla i Neus Jiménez</a:t>
            </a: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endParaRPr lang="ca-ES" sz="15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Francès:</a:t>
            </a:r>
            <a:r>
              <a:rPr lang="ca-ES" sz="1500" b="1" dirty="0">
                <a:solidFill>
                  <a:srgbClr val="7EB8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Sergi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Matarín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Carla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Blanchón</a:t>
            </a: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r>
              <a:rPr lang="ca-ES" sz="15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Economia i emprenedoria: </a:t>
            </a:r>
            <a:r>
              <a:rPr lang="ca-ES" sz="1500" dirty="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Jordi </a:t>
            </a:r>
            <a:r>
              <a:rPr lang="ca-ES" sz="1500" dirty="0" err="1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Aurich</a:t>
            </a:r>
            <a:endParaRPr lang="ca-ES" sz="15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chemeClr val="dk1"/>
              </a:buClr>
              <a:buSzPts val="1200"/>
              <a:buNone/>
            </a:pPr>
            <a:endParaRPr lang="es-ES" sz="16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34963">
              <a:spcBef>
                <a:spcPts val="400"/>
              </a:spcBef>
              <a:buClr>
                <a:srgbClr val="000000"/>
              </a:buClr>
              <a:buSzPts val="1200"/>
              <a:buNone/>
            </a:pPr>
            <a:endParaRPr lang="es-ES" sz="1600" dirty="0">
              <a:solidFill>
                <a:srgbClr val="55554A"/>
              </a:solidFill>
              <a:latin typeface="Libre Franklin"/>
              <a:sym typeface="Libre Franklin"/>
            </a:endParaRPr>
          </a:p>
          <a:p>
            <a:pPr marL="341312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es-ES" sz="16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1312" indent="-333375">
              <a:spcBef>
                <a:spcPts val="400"/>
              </a:spcBef>
              <a:buClr>
                <a:schemeClr val="dk1"/>
              </a:buClr>
              <a:buSzPts val="1125"/>
            </a:pPr>
            <a:endParaRPr lang="es-ES" sz="1800" dirty="0"/>
          </a:p>
          <a:p>
            <a:pPr marL="7938" lvl="0" indent="0">
              <a:spcBef>
                <a:spcPts val="400"/>
              </a:spcBef>
              <a:buClr>
                <a:schemeClr val="dk1"/>
              </a:buClr>
              <a:buSzPts val="1125"/>
              <a:buNone/>
            </a:pPr>
            <a:endParaRPr lang="es-ES" sz="1600" dirty="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0" y="476672"/>
            <a:ext cx="9034141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Mesures d’atenció a la diversitat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319833" y="1772816"/>
            <a:ext cx="8699500" cy="476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Professor/a de suport una hora a la setmana a les matèries (llengua catalana, llengua castellana, anglès i matemàtiques)</a:t>
            </a:r>
            <a:endParaRPr lang="ca-ES" sz="3200" dirty="0"/>
          </a:p>
          <a:p>
            <a:pPr marL="342900" lvl="0" indent="-3429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Tutories individualitzades</a:t>
            </a:r>
            <a:endParaRPr lang="ca-ES" sz="3200" dirty="0"/>
          </a:p>
          <a:p>
            <a:pPr marL="342900" lvl="0" indent="-3429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Seguiment dels alumnes per part de la psicopedagoga / EAP/ Educadora social</a:t>
            </a:r>
            <a:endParaRPr lang="ca-ES" sz="3200" dirty="0"/>
          </a:p>
          <a:p>
            <a:pPr marL="342900" lvl="0" indent="-3429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Immersió lingüística (atenció als alumnes que no parlen català)</a:t>
            </a:r>
            <a:endParaRPr lang="ca-ES" sz="3200" dirty="0"/>
          </a:p>
          <a:p>
            <a:pPr marL="342900" lvl="0" indent="-3429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Atencions individualitzades als alumnes amb problemàtiques específiques</a:t>
            </a:r>
            <a:endParaRPr lang="ca-ES" sz="3200" dirty="0"/>
          </a:p>
          <a:p>
            <a:pPr marL="342900" lvl="0" indent="-3429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Font typeface="Georgia"/>
              <a:buAutoNum type="alphaLcParenR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Plans individualitzats (alumnat amb TDA/H, dislèxia...) </a:t>
            </a:r>
            <a:endParaRPr lang="ca-ES" sz="3200" dirty="0"/>
          </a:p>
          <a:p>
            <a:pPr marL="342900" lvl="0" indent="-297021" algn="l" rtl="0">
              <a:lnSpc>
                <a:spcPct val="200000"/>
              </a:lnSpc>
              <a:spcBef>
                <a:spcPts val="170"/>
              </a:spcBef>
              <a:spcAft>
                <a:spcPts val="0"/>
              </a:spcAft>
              <a:buClr>
                <a:srgbClr val="00264D"/>
              </a:buClr>
              <a:buSzPts val="723"/>
              <a:buFont typeface="Georgia"/>
              <a:buNone/>
            </a:pPr>
            <a:endParaRPr sz="850" dirty="0">
              <a:solidFill>
                <a:srgbClr val="002060"/>
              </a:solidFill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Font typeface="Noto Sans Symbols"/>
              <a:buNone/>
            </a:pPr>
            <a:br>
              <a:rPr lang="es-ES" sz="675" b="1" dirty="0"/>
            </a:br>
            <a:r>
              <a:rPr lang="es-ES" sz="675" dirty="0"/>
              <a:t> </a:t>
            </a:r>
            <a:endParaRPr sz="675" dirty="0"/>
          </a:p>
          <a:p>
            <a:pPr marL="274320" lvl="0" indent="-274320" algn="l" rtl="0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Font typeface="Noto Sans Symbols"/>
              <a:buNone/>
            </a:pPr>
            <a:endParaRPr sz="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38e951481_0_9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 dirty="0"/>
          </a:p>
        </p:txBody>
      </p:sp>
      <p:sp>
        <p:nvSpPr>
          <p:cNvPr id="174" name="Google Shape;174;g638e951481_0_9"/>
          <p:cNvSpPr txBox="1">
            <a:spLocks noGrp="1"/>
          </p:cNvSpPr>
          <p:nvPr>
            <p:ph type="body" idx="1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endParaRPr lang="es-ES" sz="3600" b="1" dirty="0"/>
          </a:p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lang="es-ES" sz="3600" b="1" dirty="0"/>
            </a:br>
            <a:endParaRPr sz="3600" b="1" dirty="0"/>
          </a:p>
        </p:txBody>
      </p:sp>
      <p:sp>
        <p:nvSpPr>
          <p:cNvPr id="175" name="Google Shape;175;g638e951481_0_9"/>
          <p:cNvSpPr txBox="1"/>
          <p:nvPr/>
        </p:nvSpPr>
        <p:spPr>
          <a:xfrm>
            <a:off x="638250" y="2305050"/>
            <a:ext cx="8163000" cy="29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spcBef>
                <a:spcPts val="360"/>
              </a:spcBef>
            </a:pPr>
            <a:r>
              <a:rPr lang="ca-ES" sz="2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Informacions específiques per la covid-19</a:t>
            </a:r>
          </a:p>
          <a:p>
            <a:pPr marL="274320" indent="-274320">
              <a:spcBef>
                <a:spcPts val="360"/>
              </a:spcBef>
            </a:pPr>
            <a:endParaRPr lang="ca-ES" sz="28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indent="-274320">
              <a:spcBef>
                <a:spcPts val="360"/>
              </a:spcBef>
            </a:pPr>
            <a:endParaRPr lang="ca-ES" sz="28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ca-ES" sz="2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Informacions generals Curs 2020-2021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endParaRPr lang="ca-ES" sz="28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endParaRPr lang="ca-ES" sz="28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2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Precs i preguntes</a:t>
            </a:r>
            <a:endParaRPr lang="ca-ES" sz="28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tutoria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712967" cy="460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Char char="✔"/>
            </a:pPr>
            <a:r>
              <a:rPr lang="ca-ES" sz="1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L’hora setmanal de tutoria</a:t>
            </a:r>
          </a:p>
          <a:p>
            <a:pPr marL="274320" lvl="0" indent="-274320" algn="l" rtl="0">
              <a:spcBef>
                <a:spcPts val="180"/>
              </a:spcBef>
              <a:spcAft>
                <a:spcPts val="0"/>
              </a:spcAft>
              <a:buClr>
                <a:srgbClr val="00264D"/>
              </a:buClr>
              <a:buSzPts val="810"/>
              <a:buFont typeface="Noto Sans Symbols"/>
              <a:buNone/>
            </a:pPr>
            <a:endParaRPr lang="ca-ES" sz="9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Les rutines d’aula: informació, agenda, calendari…	</a:t>
            </a:r>
            <a:endParaRPr lang="ca-ES" dirty="0"/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Valoració del funcionament del grup, resolució de dubtes i problemes</a:t>
            </a: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Xerrades: Marató i Mossos</a:t>
            </a: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Delegats i assemblees de classe</a:t>
            </a:r>
            <a:endParaRPr lang="ca-ES" dirty="0"/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ca-ES" sz="1800" i="1" u="sng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Orientació</a:t>
            </a: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endParaRPr lang="ca-ES" sz="18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spcBef>
                <a:spcPts val="180"/>
              </a:spcBef>
              <a:spcAft>
                <a:spcPts val="0"/>
              </a:spcAft>
              <a:buClr>
                <a:srgbClr val="00264D"/>
              </a:buClr>
              <a:buSzPts val="810"/>
              <a:buFont typeface="Noto Sans Symbols"/>
              <a:buNone/>
            </a:pPr>
            <a:endParaRPr lang="ca-ES" sz="9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Char char="✔"/>
            </a:pPr>
            <a:r>
              <a:rPr lang="ca-ES" sz="1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tutor personal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None/>
            </a:pPr>
            <a:endParaRPr lang="ca-ES" sz="9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Seguiment de l’alumne/a</a:t>
            </a:r>
          </a:p>
          <a:p>
            <a:pPr marL="274320" lvl="0" indent="-274320" algn="l" rtl="0"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Comunicació amb la família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562545" y="26064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s-ES" sz="4000" dirty="0" err="1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calendari</a:t>
            </a: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s-ES" sz="4000" dirty="0" err="1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</a:t>
            </a:r>
            <a:endParaRPr sz="40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395536" y="1560064"/>
            <a:ext cx="8329934" cy="4259972"/>
          </a:xfrm>
          <a:prstGeom prst="rect">
            <a:avLst/>
          </a:prstGeom>
          <a:solidFill>
            <a:srgbClr val="88A0A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COMENÇAMENT CURS</a:t>
            </a:r>
            <a:br>
              <a:rPr lang="ca-ES" sz="1500" b="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14 de setembre de 2020</a:t>
            </a:r>
            <a:br>
              <a:rPr lang="ca-E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</a:t>
            </a:r>
          </a:p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FINAL DE CLASSES</a:t>
            </a:r>
            <a:b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22 de juny de 2021 (ESO i 1r de batxillerat)</a:t>
            </a:r>
            <a:b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lang="ca-ES" sz="15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DATES TRIMESTRES</a:t>
            </a:r>
            <a:b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Primer trimestre</a:t>
            </a: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del  14 de setembre al 4 de  desembre</a:t>
            </a:r>
            <a:b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Segon trimestre</a:t>
            </a: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del  9 de desembre al 12 de març</a:t>
            </a:r>
            <a:b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Tercer trimestre</a:t>
            </a: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del  15 de març a l’ 11 de juny</a:t>
            </a:r>
            <a:endParaRPr lang="ca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Projecte de recerca:  </a:t>
            </a: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setmana 14 de juny</a:t>
            </a:r>
            <a:b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lang="ca-ES" sz="15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VACANCES ESCOLARS</a:t>
            </a:r>
            <a:endParaRPr lang="ca-ES" sz="15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3050" lvl="1">
              <a:lnSpc>
                <a:spcPct val="115000"/>
              </a:lnSpc>
            </a:pP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Nadal:</a:t>
            </a: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del 22 de desembre de 2020 al  7 de gener de 2021 (ambdós inclosos)</a:t>
            </a:r>
            <a:b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Setmana Santa :</a:t>
            </a: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del 27 de març al 5 d’abril  de 2020 (ambdós inclosos)</a:t>
            </a:r>
            <a:br>
              <a:rPr lang="ca-E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a-E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562545" y="26064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ca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calendari del curs</a:t>
            </a:r>
          </a:p>
        </p:txBody>
      </p:sp>
      <p:sp>
        <p:nvSpPr>
          <p:cNvPr id="229" name="Google Shape;229;p10"/>
          <p:cNvSpPr txBox="1"/>
          <p:nvPr/>
        </p:nvSpPr>
        <p:spPr>
          <a:xfrm>
            <a:off x="395535" y="1560064"/>
            <a:ext cx="8434565" cy="4490933"/>
          </a:xfrm>
          <a:prstGeom prst="rect">
            <a:avLst/>
          </a:prstGeom>
          <a:solidFill>
            <a:srgbClr val="88A0A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</a:t>
            </a:r>
            <a:r>
              <a:rPr lang="ca-ES" sz="15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DIES FESTIS DE LLIURE DISPOSICIÓ I FESTA LOCAL</a:t>
            </a:r>
            <a:endParaRPr lang="ca-ES" sz="15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12 d’octubre  de 2020</a:t>
            </a: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 de novembre de 2020</a:t>
            </a: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7 i 8 de desembre de 2020</a:t>
            </a: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22 de gener de 2021</a:t>
            </a: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15 de febrer de 2021</a:t>
            </a:r>
          </a:p>
          <a:p>
            <a:pPr marL="450850" marR="0" lvl="0" indent="-1666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ca-ES" sz="15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 de maig de 2021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a-ES" sz="1500" b="1" dirty="0">
              <a:solidFill>
                <a:srgbClr val="FF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PROVES DE FINAL  DE  TRIMESTRE</a:t>
            </a:r>
            <a:endParaRPr lang="ca-ES" sz="1500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7305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Setmanes del 23 de novembre al 4 de desembre: </a:t>
            </a: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proves 1a avaluació</a:t>
            </a:r>
            <a:b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Setmana de l’1 al 12 de març: </a:t>
            </a: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proves 2a avaluació</a:t>
            </a:r>
            <a:b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Setmana del 31 de maig al 11 de juny: </a:t>
            </a: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proves 3a avaluació</a:t>
            </a:r>
          </a:p>
          <a:p>
            <a:pPr marL="273050"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15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LLIURAMENT DE NOTES</a:t>
            </a:r>
            <a:endParaRPr lang="ca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3050"/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cs typeface="Calibri"/>
                <a:sym typeface="Calibri"/>
              </a:rPr>
              <a:t>21 de desembre de 2020: butlletí 1a avaluació</a:t>
            </a:r>
          </a:p>
          <a:p>
            <a:pPr marL="273050"/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cs typeface="Calibri"/>
                <a:sym typeface="Calibri"/>
              </a:rPr>
              <a:t>24 de març de 2021: butlletí 2a avaluació</a:t>
            </a:r>
          </a:p>
          <a:p>
            <a:pPr marL="273050"/>
            <a:r>
              <a:rPr lang="ca-ES" sz="1500" dirty="0">
                <a:solidFill>
                  <a:schemeClr val="tx1"/>
                </a:solidFill>
                <a:latin typeface="Century Gothic" panose="020B0502020202020204" pitchFamily="34" charset="0"/>
                <a:cs typeface="Calibri"/>
                <a:sym typeface="Calibri"/>
              </a:rPr>
              <a:t>21 de juny de 2021: butlletí 3a avaluació</a:t>
            </a:r>
            <a:endParaRPr lang="ca-ES" sz="15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60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ca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calendari del curs</a:t>
            </a:r>
          </a:p>
        </p:txBody>
      </p:sp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611188" y="1844675"/>
            <a:ext cx="8339137" cy="489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1600" b="1">
              <a:solidFill>
                <a:srgbClr val="002060"/>
              </a:solidFill>
            </a:endParaRPr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EAAC00-881C-4C09-B8A5-2D087289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2" y="1697685"/>
            <a:ext cx="8514621" cy="4361921"/>
          </a:xfrm>
          <a:prstGeom prst="rect">
            <a:avLst/>
          </a:prstGeom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063" y="3743810"/>
            <a:ext cx="792089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L’avaluació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467544" y="1916832"/>
            <a:ext cx="83978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r>
              <a:rPr lang="ca-ES" sz="185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Avaluacions trimestrals: qualificació NA, AS, AN i AE     </a:t>
            </a:r>
            <a:endParaRPr lang="ca-ES" sz="2405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00264D"/>
              </a:buClr>
              <a:buSzPts val="2020"/>
              <a:buNone/>
            </a:pPr>
            <a:endParaRPr lang="ca-ES" sz="185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r>
              <a:rPr lang="ca-ES" sz="185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Recuperacions trimestrals (a criteri del professor)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endParaRPr lang="ca-ES" sz="185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r>
              <a:rPr lang="ca-ES" sz="185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Activitats i proves de recuperació:</a:t>
            </a:r>
          </a:p>
          <a:p>
            <a:pPr marL="742950" lvl="1" indent="-285750">
              <a:lnSpc>
                <a:spcPct val="150000"/>
              </a:lnSpc>
              <a:spcBef>
                <a:spcPts val="370"/>
              </a:spcBef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Matèries de cursos anteriors no assolides  (màxim el gener del 2021)</a:t>
            </a:r>
          </a:p>
          <a:p>
            <a:pPr marL="742950" lvl="1" indent="-285750">
              <a:lnSpc>
                <a:spcPct val="150000"/>
              </a:lnSpc>
              <a:spcBef>
                <a:spcPts val="370"/>
              </a:spcBef>
              <a:buClr>
                <a:srgbClr val="00264D"/>
              </a:buClr>
              <a:buSzPts val="1554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Proves d’avaluació extraordinària el mes de juny (del 17 al 22 de juny) </a:t>
            </a:r>
            <a:r>
              <a:rPr lang="ca-ES" sz="1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setembre)</a:t>
            </a:r>
            <a:endParaRPr lang="ca-ES" sz="185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None/>
            </a:pPr>
            <a:endParaRPr sz="18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L’avaluació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286604" y="1514901"/>
            <a:ext cx="8631897" cy="493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r>
              <a:rPr lang="ca-ES" sz="1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L’avaluació final de juny de 4t d’ESO</a:t>
            </a: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, atès que inclou la decisió d’atorgar o no el títol de graduat en educació secundària obligatòria, té unes </a:t>
            </a:r>
            <a:r>
              <a:rPr lang="ca-ES" sz="1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característiques específiques </a:t>
            </a: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que la diferencien de l’avaluació final dels altres cursos de l’etapa. </a:t>
            </a: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endParaRPr lang="ca-ES" sz="1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En aquest sentit, cal considerar com a un criteri essencial d’acreditació de l’etapa </a:t>
            </a:r>
            <a:r>
              <a:rPr lang="ca-ES" sz="1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que l’alumne/a hagi assolit les competències bàsiques</a:t>
            </a: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. </a:t>
            </a: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endParaRPr lang="ca-ES" sz="1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marL="177800" indent="0" algn="just">
              <a:spcBef>
                <a:spcPts val="400"/>
              </a:spcBef>
              <a:buClrTx/>
              <a:buSzPct val="75000"/>
              <a:buNone/>
            </a:pPr>
            <a:r>
              <a:rPr lang="ca-ES" sz="1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L’equip docent, considerant la maduresa de l’alumne/a i el seu grau d’assoliment de les competències bàsiques, així com les seves possibilitat de progrés, pot decidir que un alumne/a que té una o dues matèries no assolides, obtingui el graduat en ESO.</a:t>
            </a: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endParaRPr lang="ca-ES" sz="1600" b="1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A aquests efectes es comptabilitzen com a diferents matèries, les cursades amb el mateix nom en diferents cursos.</a:t>
            </a:r>
          </a:p>
          <a:p>
            <a:pPr marL="177800" indent="0" algn="just" eaLnBrk="1" hangingPunct="1">
              <a:spcBef>
                <a:spcPts val="400"/>
              </a:spcBef>
              <a:buClrTx/>
              <a:buSzPct val="75000"/>
              <a:buFontTx/>
              <a:buNone/>
            </a:pPr>
            <a:endParaRPr lang="ca-ES" sz="1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marL="177800" indent="0" algn="just">
              <a:spcBef>
                <a:spcPts val="400"/>
              </a:spcBef>
              <a:buClrTx/>
              <a:buSzPct val="75000"/>
              <a:buNone/>
            </a:pPr>
            <a:r>
              <a:rPr lang="ca-E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En finalitzar l’escolaritat obligatòria, es lliurarà a tot l’alumnat un document orientador, el contingut del qual és confidencial i no prescriptiu. 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75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49694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Century Gothic"/>
              <a:buNone/>
            </a:pPr>
            <a:r>
              <a:rPr lang="ca-ES" sz="14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2800" dirty="0">
                <a:latin typeface="Century Gothic"/>
                <a:ea typeface="Century Gothic"/>
                <a:cs typeface="Century Gothic"/>
                <a:sym typeface="Century Gothic"/>
              </a:rPr>
              <a:t>NOFC: Normes d’organització i funcionament de centre</a:t>
            </a:r>
            <a:endParaRPr lang="ca-ES"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40208" algn="l" rtl="0"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None/>
            </a:pPr>
            <a:endParaRPr sz="24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r>
              <a:rPr lang="ca-ES" sz="24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Assistència i puntualitat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endParaRPr lang="ca-ES" sz="24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r>
              <a:rPr lang="ca-ES" sz="24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Mòbils a l’aula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endParaRPr lang="ca-ES" sz="24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r>
              <a:rPr lang="ca-ES" sz="24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Sortida del centre en horari lectiu</a:t>
            </a:r>
          </a:p>
          <a:p>
            <a:pPr marL="477012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endParaRPr lang="ca-ES" sz="24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Wingdings" panose="05000000000000000000" pitchFamily="2" charset="2"/>
              <a:buChar char="ü"/>
            </a:pPr>
            <a:r>
              <a:rPr lang="ca-ES" sz="24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Faltes i sancions / servei de mediació escolar</a:t>
            </a:r>
            <a:endParaRPr lang="ca-ES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None/>
            </a:pPr>
            <a:endParaRPr sz="240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0" y="476672"/>
            <a:ext cx="9034141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Eines de treball i portal web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3094317" y="1617276"/>
            <a:ext cx="2955361" cy="43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www.insllanca.cat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963E88-6877-46AF-9D7F-A2B0DC2C2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01" y="2053229"/>
            <a:ext cx="8653392" cy="4419985"/>
          </a:xfrm>
          <a:prstGeom prst="rect">
            <a:avLst/>
          </a:prstGeom>
        </p:spPr>
      </p:pic>
      <p:sp>
        <p:nvSpPr>
          <p:cNvPr id="222" name="Google Shape;222;p8"/>
          <p:cNvSpPr/>
          <p:nvPr/>
        </p:nvSpPr>
        <p:spPr>
          <a:xfrm>
            <a:off x="6266787" y="2302291"/>
            <a:ext cx="1188471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231122" y="2933080"/>
            <a:ext cx="1224136" cy="47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rnd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8162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>
                <a:latin typeface="Century Gothic"/>
                <a:ea typeface="Century Gothic"/>
                <a:cs typeface="Century Gothic"/>
                <a:sym typeface="Century Gothic"/>
              </a:rPr>
              <a:t> Quina informació rep la família?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323528" y="1700808"/>
            <a:ext cx="8568952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informativa d’inici de curs</a:t>
            </a: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Entrevistes amb el tutor/a personal</a:t>
            </a:r>
            <a:endParaRPr lang="ca-ES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Codi Edvoice</a:t>
            </a: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sym typeface="Century Gothic"/>
              </a:rPr>
              <a:t>Informe d’</a:t>
            </a:r>
            <a:r>
              <a:rPr lang="ca-ES" sz="1600" b="1" dirty="0">
                <a:solidFill>
                  <a:srgbClr val="4B5064"/>
                </a:solidFill>
                <a:latin typeface="Century Gothic"/>
                <a:sym typeface="Century Gothic"/>
              </a:rPr>
              <a:t>avaluació qualitativa </a:t>
            </a:r>
            <a:r>
              <a:rPr lang="ca-ES" sz="1600" dirty="0">
                <a:solidFill>
                  <a:srgbClr val="4B5064"/>
                </a:solidFill>
                <a:latin typeface="Century Gothic"/>
                <a:sym typeface="Century Gothic"/>
              </a:rPr>
              <a:t>(a meitat del primer trimestre)</a:t>
            </a:r>
            <a:endParaRPr lang="ca-ES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Informes trimestrals de notes</a:t>
            </a:r>
            <a:endParaRPr lang="ca-ES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Entrevistes amb la psicopedagoga, l’EAP o l’educador social.</a:t>
            </a:r>
            <a:endParaRPr lang="ca-ES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endParaRPr lang="ca-ES" sz="16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Altres: fulls informatius puntuals, comunicats de sancions…</a:t>
            </a:r>
          </a:p>
          <a:p>
            <a:pPr marL="274320" lvl="0" indent="-178308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sz="1800" dirty="0"/>
          </a:p>
          <a:p>
            <a:pPr marL="274320" lvl="0" indent="-178308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8162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3600" dirty="0">
                <a:latin typeface="Century Gothic"/>
                <a:ea typeface="Century Gothic"/>
                <a:cs typeface="Century Gothic"/>
                <a:sym typeface="Century Gothic"/>
              </a:rPr>
              <a:t>Quina informació rep la família?</a:t>
            </a:r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323528" y="1700808"/>
            <a:ext cx="8162925" cy="730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3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r>
              <a:rPr lang="ca-ES" sz="18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IMPORTANT!!!:</a:t>
            </a:r>
            <a:r>
              <a:rPr lang="ca-ES" sz="1800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comunicació entre el centre i les famílies serà a través de l’aplicación EDVOICE (sancions, faltes assistència, informacions diverses, etc… )</a:t>
            </a:r>
          </a:p>
          <a:p>
            <a:pPr marL="355600" lvl="3" indent="0" algn="l" rtl="0"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endParaRPr sz="18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178308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sz="1800" dirty="0"/>
          </a:p>
          <a:p>
            <a:pPr marL="274320" lvl="0" indent="-178308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lang="es-ES" sz="1800" dirty="0"/>
          </a:p>
          <a:p>
            <a:pPr marL="274320" lvl="0" indent="-178308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lang="es-ES" sz="1800" dirty="0"/>
          </a:p>
          <a:p>
            <a:pPr marL="274320" lvl="0" indent="-178308" algn="ctr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lang="es-ES" sz="1800" dirty="0"/>
          </a:p>
          <a:p>
            <a:pPr marL="274320" lvl="0" indent="-178308" algn="ctr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endParaRPr sz="1800" dirty="0"/>
          </a:p>
        </p:txBody>
      </p:sp>
      <p:pic>
        <p:nvPicPr>
          <p:cNvPr id="1030" name="Picture 6" descr="Resultat d'imatges de edvoice contacte amb la famÃ­lia">
            <a:extLst>
              <a:ext uri="{FF2B5EF4-FFF2-40B4-BE49-F238E27FC236}">
                <a16:creationId xmlns:a16="http://schemas.microsoft.com/office/drawing/2014/main" id="{5C7D9C86-7646-410B-AAEA-E799991D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7" y="3361772"/>
            <a:ext cx="2552763" cy="25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7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38e951481_0_2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 dirty="0"/>
          </a:p>
        </p:txBody>
      </p:sp>
      <p:sp>
        <p:nvSpPr>
          <p:cNvPr id="325" name="Google Shape;325;g638e951481_0_22"/>
          <p:cNvSpPr txBox="1">
            <a:spLocks noGrp="1"/>
          </p:cNvSpPr>
          <p:nvPr>
            <p:ph type="body" idx="1"/>
          </p:nvPr>
        </p:nvSpPr>
        <p:spPr>
          <a:xfrm>
            <a:off x="304800" y="1773238"/>
            <a:ext cx="8484358" cy="4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>
              <a:lnSpc>
                <a:spcPct val="90000"/>
              </a:lnSpc>
              <a:spcBef>
                <a:spcPts val="0"/>
              </a:spcBef>
              <a:buSzPts val="3060"/>
              <a:buNone/>
            </a:pPr>
            <a:endParaRPr lang="es-ES" sz="3600" b="1" dirty="0"/>
          </a:p>
          <a:p>
            <a:pPr marL="274320" lvl="0" indent="-274320" algn="ctr">
              <a:lnSpc>
                <a:spcPct val="90000"/>
              </a:lnSpc>
              <a:spcBef>
                <a:spcPts val="0"/>
              </a:spcBef>
              <a:buSzPts val="3060"/>
              <a:buNone/>
            </a:pPr>
            <a:endParaRPr lang="es-ES" sz="3600" b="1" dirty="0"/>
          </a:p>
          <a:p>
            <a:pPr marL="274320" lvl="0" indent="-274320" algn="ctr">
              <a:lnSpc>
                <a:spcPct val="90000"/>
              </a:lnSpc>
              <a:spcBef>
                <a:spcPts val="0"/>
              </a:spcBef>
              <a:buSzPts val="3060"/>
              <a:buNone/>
            </a:pPr>
            <a:br>
              <a:rPr lang="es-ES" sz="3600" b="1" dirty="0"/>
            </a:br>
            <a:r>
              <a:rPr lang="ca-ES" sz="35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36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Informacions específiques per la covid-19</a:t>
            </a:r>
            <a:endParaRPr lang="ca-ES" sz="3600" b="1" dirty="0"/>
          </a:p>
        </p:txBody>
      </p:sp>
      <p:sp>
        <p:nvSpPr>
          <p:cNvPr id="326" name="Google Shape;326;g638e951481_0_22"/>
          <p:cNvSpPr txBox="1"/>
          <p:nvPr/>
        </p:nvSpPr>
        <p:spPr>
          <a:xfrm>
            <a:off x="1590182" y="3134942"/>
            <a:ext cx="8163000" cy="324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 b="1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67867-3208-4AC4-9A92-3DAEB8C775D4}"/>
              </a:ext>
            </a:extLst>
          </p:cNvPr>
          <p:cNvSpPr txBox="1"/>
          <p:nvPr/>
        </p:nvSpPr>
        <p:spPr>
          <a:xfrm>
            <a:off x="2439537" y="3278524"/>
            <a:ext cx="4879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0" dirty="0">
                <a:effectLst/>
              </a:rPr>
              <a:t> </a:t>
            </a:r>
            <a:endParaRPr lang="ca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302568" y="485056"/>
            <a:ext cx="8163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ca-ES" sz="3600" dirty="0">
                <a:latin typeface="Century Gothic"/>
                <a:ea typeface="Century Gothic"/>
                <a:cs typeface="Century Gothic"/>
                <a:sym typeface="Century Gothic"/>
              </a:rPr>
              <a:t> Quina informació rep la família?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F1F30E-4AD1-45E3-86FC-41639E9E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8" y="1954292"/>
            <a:ext cx="8535524" cy="3695882"/>
          </a:xfrm>
          <a:prstGeom prst="rect">
            <a:avLst/>
          </a:prstGeom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2073">
            <a:off x="2589197" y="2277494"/>
            <a:ext cx="2035079" cy="12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8162925" cy="54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4000" dirty="0">
                <a:latin typeface="Century Gothic"/>
                <a:ea typeface="Century Gothic"/>
                <a:cs typeface="Century Gothic"/>
                <a:sym typeface="Century Gothic"/>
              </a:rPr>
              <a:t>Informacions diverses</a:t>
            </a:r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1"/>
          </p:nvPr>
        </p:nvSpPr>
        <p:spPr>
          <a:xfrm>
            <a:off x="1187624" y="2492896"/>
            <a:ext cx="6610350" cy="30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73"/>
              <a:buFont typeface="Noto Sans Symbols"/>
              <a:buNone/>
            </a:pPr>
            <a:r>
              <a:rPr lang="es-ES" sz="1850" b="1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Serveis que ofereix el centre: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SzPts val="1101"/>
              <a:buFont typeface="Noto Sans Symbols"/>
              <a:buNone/>
            </a:pPr>
            <a:endParaRPr sz="1295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99853" algn="l" rtl="0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73"/>
              <a:buFont typeface="Noto Sans Symbols"/>
              <a:buChar char="✔"/>
            </a:pPr>
            <a:r>
              <a:rPr lang="es-ES" sz="185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Cafeteria</a:t>
            </a:r>
            <a:endParaRPr sz="185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99853" algn="l" rtl="0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73"/>
              <a:buFont typeface="Noto Sans Symbols"/>
              <a:buChar char="✔"/>
            </a:pPr>
            <a:r>
              <a:rPr lang="es-ES" sz="185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 escolar</a:t>
            </a:r>
            <a:endParaRPr dirty="0"/>
          </a:p>
          <a:p>
            <a:pPr marL="0" lvl="0" indent="-99853" algn="l" rtl="0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73"/>
              <a:buFont typeface="Noto Sans Symbols"/>
              <a:buChar char="✔"/>
            </a:pPr>
            <a:r>
              <a:rPr lang="es-ES" sz="185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endParaRPr dirty="0"/>
          </a:p>
          <a:p>
            <a:pPr marL="0" lvl="0" indent="-99853" algn="l" rtl="0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73"/>
              <a:buFont typeface="Noto Sans Symbols"/>
              <a:buChar char="✔"/>
            </a:pPr>
            <a:r>
              <a:rPr lang="es-ES" sz="185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Fotocòpies i enquadernació de treballs</a:t>
            </a:r>
            <a:endParaRPr sz="185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99853" algn="l" rtl="0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73"/>
              <a:buFont typeface="Noto Sans Symbols"/>
              <a:buChar char="✔"/>
            </a:pPr>
            <a:r>
              <a:rPr lang="es-ES" sz="185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Armariet per guardar el material.</a:t>
            </a:r>
            <a:endParaRPr sz="1850" dirty="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00264D"/>
              </a:buClr>
              <a:buSzPts val="1101"/>
              <a:buFont typeface="Noto Sans Symbols"/>
              <a:buNone/>
            </a:pPr>
            <a:endParaRPr sz="1295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 l="1910" t="150890" r="-1910" b="-150890"/>
          <a:stretch/>
        </p:blipFill>
        <p:spPr>
          <a:xfrm>
            <a:off x="490539" y="1735882"/>
            <a:ext cx="8162926" cy="10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301752" y="1527047"/>
            <a:ext cx="8514702" cy="45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Pts val="1573"/>
              <a:buNone/>
            </a:pPr>
            <a:r>
              <a:rPr lang="ca-ES" sz="1850" b="1" dirty="0">
                <a:solidFill>
                  <a:srgbClr val="546D79"/>
                </a:solidFill>
                <a:latin typeface="Century Gothic"/>
                <a:sym typeface="Century Gothic"/>
              </a:rPr>
              <a:t>Per aconseguir el model de centre que volem participem en els següents projectes: </a:t>
            </a:r>
          </a:p>
          <a:p>
            <a:pPr marL="341313" lvl="0" indent="-3333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050"/>
              <a:buFont typeface="Wingdings" panose="05000000000000000000" pitchFamily="2" charset="2"/>
              <a:buChar char="ü"/>
            </a:pPr>
            <a:endParaRPr lang="ca-ES" sz="1600" b="1" dirty="0">
              <a:solidFill>
                <a:srgbClr val="5555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Programa de salut a l’escola (Eva del Campo)</a:t>
            </a:r>
            <a:endParaRPr lang="ca-ES" sz="1800" dirty="0">
              <a:solidFill>
                <a:srgbClr val="546D79"/>
              </a:solidFill>
              <a:latin typeface="Century Gothic"/>
            </a:endParaRP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Mediació escolar (Marta Icart)</a:t>
            </a:r>
            <a:endParaRPr lang="ca-ES" sz="1800" dirty="0">
              <a:solidFill>
                <a:srgbClr val="546D79"/>
              </a:solidFill>
              <a:latin typeface="Century Gothic"/>
            </a:endParaRP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Ús de les noves tecnologies</a:t>
            </a:r>
            <a:endParaRPr lang="ca-ES" sz="1800" dirty="0">
              <a:solidFill>
                <a:srgbClr val="546D79"/>
              </a:solidFill>
              <a:latin typeface="Century Gothic"/>
            </a:endParaRP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Pla de lectura (Llengües)</a:t>
            </a:r>
            <a:endParaRPr lang="ca-ES" sz="1800" dirty="0">
              <a:solidFill>
                <a:srgbClr val="546D79"/>
              </a:solidFill>
              <a:latin typeface="Century Gothic"/>
            </a:endParaRP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Batxibac</a:t>
            </a:r>
          </a:p>
          <a:p>
            <a:pPr marL="463550" indent="-285750">
              <a:lnSpc>
                <a:spcPct val="150000"/>
              </a:lnSpc>
              <a:spcBef>
                <a:spcPts val="370"/>
              </a:spcBef>
              <a:buClrTx/>
              <a:buSzPts val="1573"/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rgbClr val="546D79"/>
                </a:solidFill>
                <a:latin typeface="Century Gothic"/>
                <a:sym typeface="Century Gothic"/>
              </a:rPr>
              <a:t>Projectes de diversificació curricular: modalitat A (Aula oberta) i modalitat B (Projecte Singular)</a:t>
            </a:r>
            <a:endParaRPr lang="ca-ES" sz="1800" dirty="0">
              <a:solidFill>
                <a:srgbClr val="546D79"/>
              </a:solidFill>
              <a:latin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None/>
            </a:pPr>
            <a:endParaRPr sz="675" dirty="0"/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302568" y="485056"/>
            <a:ext cx="8163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4000" dirty="0">
                <a:latin typeface="Century Gothic"/>
                <a:ea typeface="Century Gothic"/>
                <a:cs typeface="Century Gothic"/>
                <a:sym typeface="Century Gothic"/>
              </a:rPr>
              <a:t>Informacions diverses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71029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 dirty="0">
                <a:latin typeface="Century Gothic"/>
                <a:ea typeface="Century Gothic"/>
                <a:cs typeface="Century Gothic"/>
                <a:sym typeface="Century Gothic"/>
              </a:rPr>
              <a:t> Com puc contactar amb l’institut?</a:t>
            </a:r>
            <a:endParaRPr dirty="0"/>
          </a:p>
        </p:txBody>
      </p:sp>
      <p:sp>
        <p:nvSpPr>
          <p:cNvPr id="303" name="Google Shape;303;p24"/>
          <p:cNvSpPr txBox="1">
            <a:spLocks noGrp="1"/>
          </p:cNvSpPr>
          <p:nvPr>
            <p:ph type="body" idx="1"/>
          </p:nvPr>
        </p:nvSpPr>
        <p:spPr>
          <a:xfrm>
            <a:off x="323528" y="1628800"/>
            <a:ext cx="8352928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"/>
              <a:buFont typeface="Noto Sans Symbols"/>
              <a:buNone/>
            </a:pPr>
            <a:endParaRPr sz="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lang="ca-ES" sz="18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a-ES" sz="24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telèfon: 972 12 14 89</a:t>
            </a:r>
            <a:endParaRPr lang="ca-ES" dirty="0"/>
          </a:p>
          <a:p>
            <a:pPr marL="274320" lvl="0" indent="-2743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endParaRPr lang="ca-ES" sz="1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24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correu electrònic: </a:t>
            </a:r>
            <a:r>
              <a:rPr lang="ca-ES" sz="240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b7006769@xtec.cat</a:t>
            </a:r>
            <a:endParaRPr lang="ca-ES" sz="2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endParaRPr lang="ca-ES" sz="1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24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través de l’Edvoice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ca-ES" sz="1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24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Presencialment (prèvia sol·licitud d’entrevista)</a:t>
            </a:r>
            <a:endParaRPr lang="ca-ES" dirty="0"/>
          </a:p>
          <a:p>
            <a:pPr marL="274320" lvl="0" indent="-2743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endParaRPr lang="ca-ES" sz="1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Noto Sans Symbols"/>
              <a:buChar char="✔"/>
            </a:pPr>
            <a:r>
              <a:rPr lang="ca-ES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www.insllanca.cat</a:t>
            </a:r>
            <a:endParaRPr lang="ca-ES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38e951481_0_28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 dirty="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 dirty="0"/>
          </a:p>
        </p:txBody>
      </p:sp>
      <p:sp>
        <p:nvSpPr>
          <p:cNvPr id="338" name="Google Shape;338;g638e951481_0_28"/>
          <p:cNvSpPr txBox="1">
            <a:spLocks noGrp="1"/>
          </p:cNvSpPr>
          <p:nvPr>
            <p:ph type="body" idx="1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lang="es-ES" sz="3600" b="1" dirty="0"/>
            </a:br>
            <a:endParaRPr sz="3600" b="1" dirty="0"/>
          </a:p>
        </p:txBody>
      </p:sp>
      <p:sp>
        <p:nvSpPr>
          <p:cNvPr id="339" name="Google Shape;339;g638e951481_0_28"/>
          <p:cNvSpPr txBox="1"/>
          <p:nvPr/>
        </p:nvSpPr>
        <p:spPr>
          <a:xfrm>
            <a:off x="1190700" y="2286000"/>
            <a:ext cx="8163000" cy="29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 dirty="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3.- Precs i preguntes</a:t>
            </a:r>
            <a:endParaRPr sz="32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ca-ES" sz="4000" dirty="0">
                <a:latin typeface="Century Gothic"/>
                <a:ea typeface="Century Gothic"/>
                <a:cs typeface="Century Gothic"/>
                <a:sym typeface="Century Gothic"/>
              </a:rPr>
              <a:t>4t ESO. Curs 2020-2021</a:t>
            </a:r>
          </a:p>
        </p:txBody>
      </p:sp>
      <p:pic>
        <p:nvPicPr>
          <p:cNvPr id="345" name="Google Shape;3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1836774"/>
            <a:ext cx="5305425" cy="43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 descr="http://agora.xtec.cat/insllanca/wp-content/uploads/usu1388/2016/07/logoins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5600" y="4327925"/>
            <a:ext cx="3184350" cy="19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Protocol COVID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A8CB1-7DBB-4BDF-8B6E-BB64FDB57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Es treballarà amb grups estables  (sense agrupaments flexibles).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L’alumnat només sortirà de l’aula del grup-classe per fer Educació física, anar als laboratoris i tallers i fer algunes optatives. </a:t>
            </a:r>
            <a:endParaRPr lang="ca-ES" sz="14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Hem intentat reduir al màxim la mobilitat dins del centre. </a:t>
            </a:r>
            <a:endParaRPr lang="ca-ES" sz="14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L’alumnat i professorat ha de portar mascareta en tot moment: aula, pati i passadissos.</a:t>
            </a:r>
            <a:endParaRPr lang="ca-ES" sz="14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 fet d’incomplir aquesta norma comportarà l’expulsió de l’alumne/a </a:t>
            </a:r>
            <a:r>
              <a:rPr lang="ca-ES" sz="1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</a:t>
            </a:r>
            <a:r>
              <a:rPr lang="ca-E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casa (1 dia), tant si es nega a posar-se la mascareta com si no la porta perquè se l’ha “oblidat” més d’una vegada. </a:t>
            </a:r>
            <a:endParaRPr lang="ca-ES" sz="14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marL="131445" indent="0">
              <a:buNone/>
            </a:pPr>
            <a:endParaRPr lang="ca-ES" dirty="0"/>
          </a:p>
          <a:p>
            <a:pPr marL="131445" indent="0">
              <a:buNone/>
            </a:pPr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B4EC62-82D9-4DEE-B782-F8CEF143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47" y="4736973"/>
            <a:ext cx="24479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2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Entrades i sortides del centre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A8CB1-7DBB-4BDF-8B6E-BB64FDB57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nostre centre disposa de tres accessos d’entrada i de sortida (porta principal, porta del pati i porta de l’aparcament). Dividim els alumnes de forma que tenen accessos diferents en funció del curs. Hi haurà indicacions de les entrades i sortides. L’alumnat de transport entrarà per la porta que li pertoca en l’ horari que es detalla. </a:t>
            </a:r>
          </a:p>
          <a:p>
            <a:pPr marL="142875" lvl="1" indent="0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a-ES" sz="1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31445" indent="0">
              <a:buNone/>
            </a:pPr>
            <a:endParaRPr lang="ca-ES" dirty="0"/>
          </a:p>
          <a:p>
            <a:pPr marL="131445" indent="0">
              <a:buNone/>
            </a:pPr>
            <a:endParaRPr lang="ca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9B3582C-8DE8-4BCE-BBD3-2FFBFC59A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10416"/>
              </p:ext>
            </p:extLst>
          </p:nvPr>
        </p:nvGraphicFramePr>
        <p:xfrm>
          <a:off x="1758001" y="3405116"/>
          <a:ext cx="6301105" cy="2613089"/>
        </p:xfrm>
        <a:graphic>
          <a:graphicData uri="http://schemas.openxmlformats.org/drawingml/2006/table">
            <a:tbl>
              <a:tblPr firstRow="1" firstCol="1" bandRow="1">
                <a:tableStyleId>{9EF1E3BE-0EA6-4209-BE81-C14BCD8EC207}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68157998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1916026709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2738045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000" dirty="0">
                          <a:effectLst/>
                        </a:rPr>
                        <a:t>CURS-NIVELL-GRUP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000">
                          <a:effectLst/>
                        </a:rPr>
                        <a:t>TIPUS D’ACCÉS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000">
                          <a:effectLst/>
                        </a:rPr>
                        <a:t>HORA D’ENTRADA I DE SORTIDA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142256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1r ESO A, B, C, D (amb mascareta)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Porta principal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Entrada 8.05 h - Sortida 14.35 h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960338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2n ESO A, B, C (amb mascareta)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Porta principal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Entrada 8.15 h - Sortida 14.45 h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808065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3r ESO A, B, C (amb mascareta)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Porta del pati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Entrada 8.15 h- Sortida 14.45 h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696791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4t ESO A, B, C (amb mascareta)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Porta de l’aparcament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Entrada 8.15 h- Sortida 14.45 h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087683"/>
                  </a:ext>
                </a:extLst>
              </a:tr>
            </a:tbl>
          </a:graphicData>
        </a:graphic>
      </p:graphicFrame>
      <p:sp>
        <p:nvSpPr>
          <p:cNvPr id="7" name="Google Shape;221;p8">
            <a:extLst>
              <a:ext uri="{FF2B5EF4-FFF2-40B4-BE49-F238E27FC236}">
                <a16:creationId xmlns:a16="http://schemas.microsoft.com/office/drawing/2014/main" id="{64CC9723-57CC-4CF0-A7E9-898B58B0DF60}"/>
              </a:ext>
            </a:extLst>
          </p:cNvPr>
          <p:cNvSpPr/>
          <p:nvPr/>
        </p:nvSpPr>
        <p:spPr>
          <a:xfrm>
            <a:off x="638578" y="5543782"/>
            <a:ext cx="1224136" cy="47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rnd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183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Esbarjo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A8CB1-7DBB-4BDF-8B6E-BB64FDB57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pati es dividirà en dues zones: pista i pati del darrera. L’alumnat de 1r i </a:t>
            </a:r>
            <a:r>
              <a:rPr lang="ca-ES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 d’ESO farà ús de la pista i el de</a:t>
            </a:r>
            <a:r>
              <a:rPr lang="ca-ES" sz="14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3r i 4t d’ESO i Batxillerat del pati del darrera amb alternança setmanal. 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lvl="1" indent="0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a-ES" sz="1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31445" indent="0">
              <a:buNone/>
            </a:pPr>
            <a:endParaRPr lang="ca-ES" dirty="0"/>
          </a:p>
          <a:p>
            <a:pPr marL="131445" indent="0">
              <a:buNone/>
            </a:pPr>
            <a:endParaRPr lang="ca-ES" dirty="0"/>
          </a:p>
        </p:txBody>
      </p:sp>
      <p:sp>
        <p:nvSpPr>
          <p:cNvPr id="7" name="Google Shape;221;p8">
            <a:extLst>
              <a:ext uri="{FF2B5EF4-FFF2-40B4-BE49-F238E27FC236}">
                <a16:creationId xmlns:a16="http://schemas.microsoft.com/office/drawing/2014/main" id="{64CC9723-57CC-4CF0-A7E9-898B58B0DF60}"/>
              </a:ext>
            </a:extLst>
          </p:cNvPr>
          <p:cNvSpPr/>
          <p:nvPr/>
        </p:nvSpPr>
        <p:spPr>
          <a:xfrm>
            <a:off x="856925" y="5366238"/>
            <a:ext cx="1224136" cy="47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rnd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0155627-78B3-4C88-A7A4-51EFE9DC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5820"/>
              </p:ext>
            </p:extLst>
          </p:nvPr>
        </p:nvGraphicFramePr>
        <p:xfrm>
          <a:off x="2081061" y="2880333"/>
          <a:ext cx="5848985" cy="3050540"/>
        </p:xfrm>
        <a:graphic>
          <a:graphicData uri="http://schemas.openxmlformats.org/drawingml/2006/table">
            <a:tbl>
              <a:tblPr firstRow="1" firstCol="1" bandRow="1">
                <a:tableStyleId>{9EF1E3BE-0EA6-4209-BE81-C14BCD8EC207}</a:tableStyleId>
              </a:tblPr>
              <a:tblGrid>
                <a:gridCol w="1818640">
                  <a:extLst>
                    <a:ext uri="{9D8B030D-6E8A-4147-A177-3AD203B41FA5}">
                      <a16:colId xmlns:a16="http://schemas.microsoft.com/office/drawing/2014/main" val="3482969925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714265716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822958880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effectLst/>
                        </a:rPr>
                        <a:t> </a:t>
                      </a:r>
                      <a:endParaRPr lang="ca-ES" sz="850">
                        <a:effectLst/>
                      </a:endParaRPr>
                    </a:p>
                    <a:p>
                      <a:pPr algn="ctr"/>
                      <a:r>
                        <a:rPr lang="ca-ES" sz="1000">
                          <a:effectLst/>
                        </a:rPr>
                        <a:t>CURS-NIVELL-GRUP</a:t>
                      </a:r>
                      <a:endParaRPr lang="ca-ES" sz="850">
                        <a:effectLst/>
                      </a:endParaRPr>
                    </a:p>
                    <a:p>
                      <a:pPr algn="ctr"/>
                      <a:r>
                        <a:rPr lang="ca-ES" sz="1000">
                          <a:effectLst/>
                        </a:rPr>
                        <a:t> 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effectLst/>
                        </a:rPr>
                        <a:t> </a:t>
                      </a:r>
                      <a:endParaRPr lang="ca-ES" sz="850">
                        <a:effectLst/>
                      </a:endParaRPr>
                    </a:p>
                    <a:p>
                      <a:pPr algn="ctr"/>
                      <a:r>
                        <a:rPr lang="ca-ES" sz="1000">
                          <a:effectLst/>
                        </a:rPr>
                        <a:t>HORARI  1r PATI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effectLst/>
                        </a:rPr>
                        <a:t> </a:t>
                      </a:r>
                      <a:endParaRPr lang="ca-ES" sz="850">
                        <a:effectLst/>
                      </a:endParaRPr>
                    </a:p>
                    <a:p>
                      <a:pPr algn="ctr"/>
                      <a:r>
                        <a:rPr lang="ca-ES" sz="1000">
                          <a:effectLst/>
                        </a:rPr>
                        <a:t>HORARI  2n  PATI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589121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1r ESO A, B, C, D 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10.05 h – 10.25 h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12.30 - 12.40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393857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2n ESO A, B, C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10.15 h - 10.35 h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12.35 – 12.45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194286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3r ESO A, B, C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10.15 h- 10.35 h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12.35 – 12.45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559473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>
                          <a:effectLst/>
                        </a:rPr>
                        <a:t>4t ESO A, B, C </a:t>
                      </a:r>
                      <a:endParaRPr lang="ca-ES" sz="85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10.15 h- 10.35 h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1200" dirty="0">
                          <a:effectLst/>
                        </a:rPr>
                        <a:t>12.35 – 12.45</a:t>
                      </a:r>
                      <a:endParaRPr lang="ca-ES" sz="85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03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0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La cantina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A8CB1-7DBB-4BDF-8B6E-BB64FDB57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L’accés a la cantina es farà per nivells i de manera esgraonada.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L’alumnat podrà accedir-hi per comprar l’esmorzar, però no es podrà quedar a dins.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Caldrà entrar de 2 en 2 i fer cua a fora.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S’ha creat un circuit d’entrada i sortida.</a:t>
            </a: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8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lvl="1" indent="0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ca-ES" sz="1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lvl="1" indent="-307975" algn="just" fontAlgn="base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a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31445" indent="0">
              <a:buNone/>
            </a:pPr>
            <a:endParaRPr lang="ca-ES" dirty="0"/>
          </a:p>
          <a:p>
            <a:pPr marL="131445" indent="0">
              <a:buNone/>
            </a:pPr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4C809B-9895-488F-B99D-B1F6439F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34" y="38130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Higiene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 totes les classes hi haurà un dispensador de gel hidroalcohòlic i l’alumnat s’haurà de netejar les mans sempre que entrin a l’aula. 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L’alumne/a haurà d’ocupar sempre el mateix lloc a l’aula del grup-classe. 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 altres aules s’asseurà mantenint la distància de seguretat amb els seus companys i haurà de netejar el seu espai abans de marxar. </a:t>
            </a:r>
          </a:p>
          <a:p>
            <a:pPr marL="131445" indent="0">
              <a:buNone/>
            </a:pP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BCEB82-51EA-49EB-BBEC-3C878F61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87" y="4588349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31321-DA39-429A-867F-F655BBAC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0" i="0" u="none" strike="noStrike" dirty="0">
                <a:solidFill>
                  <a:srgbClr val="7A9798"/>
                </a:solidFill>
                <a:effectLst/>
                <a:latin typeface="Century Gothic" panose="020B0502020202020204" pitchFamily="34" charset="0"/>
              </a:rPr>
              <a:t>Higiene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C5264-FA1F-4D33-AF82-555F5D00E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2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 l’hora del pati la biblioteca romandrà tancada. </a:t>
            </a:r>
            <a:endParaRPr lang="ca-ES" sz="18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S’evitarà compartir material i en cas que no sigui possible caldrà desinfectar-lo. </a:t>
            </a:r>
            <a:endParaRPr lang="ca-ES" sz="18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 continuarà fent la neteja de pati però només a l’exterior i sempre per grups-classe. </a:t>
            </a:r>
            <a:endParaRPr lang="ca-ES" sz="18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ca-E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S’ha reforçat la neteja del centre amb hores durant la jornada.</a:t>
            </a:r>
            <a:endParaRPr lang="ca-ES" sz="1800" b="0" i="0" u="none" strike="noStrike" dirty="0">
              <a:solidFill>
                <a:srgbClr val="D16349"/>
              </a:solidFill>
              <a:effectLst/>
              <a:latin typeface="Century Gothic" panose="020B0502020202020204" pitchFamily="34" charset="0"/>
            </a:endParaRPr>
          </a:p>
          <a:p>
            <a:pPr marL="131445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73696448"/>
      </p:ext>
    </p:extLst>
  </p:cSld>
  <p:clrMapOvr>
    <a:masterClrMapping/>
  </p:clrMapOvr>
</p:sld>
</file>

<file path=ppt/theme/theme1.xml><?xml version="1.0" encoding="utf-8"?>
<a:theme xmlns:a="http://schemas.openxmlformats.org/drawingml/2006/main" name="Civil">
  <a:themeElements>
    <a:clrScheme name="Civil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2192</Words>
  <Application>Microsoft Office PowerPoint</Application>
  <PresentationFormat>Presentación en pantalla (4:3)</PresentationFormat>
  <Paragraphs>329</Paragraphs>
  <Slides>35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Verdana</vt:lpstr>
      <vt:lpstr>Arial</vt:lpstr>
      <vt:lpstr>Helvetica</vt:lpstr>
      <vt:lpstr>Calibri</vt:lpstr>
      <vt:lpstr>Libre Franklin</vt:lpstr>
      <vt:lpstr>Century Gothic</vt:lpstr>
      <vt:lpstr>Noto Sans Symbols</vt:lpstr>
      <vt:lpstr>Georgia</vt:lpstr>
      <vt:lpstr>Wingdings</vt:lpstr>
      <vt:lpstr>Times New Roman</vt:lpstr>
      <vt:lpstr>Civil</vt:lpstr>
      <vt:lpstr>   Institut de Llançà Reunió de pares de 4t d’ESO   10 de setembre de 2020 </vt:lpstr>
      <vt:lpstr> Ordre del dia:</vt:lpstr>
      <vt:lpstr> Ordre del dia:</vt:lpstr>
      <vt:lpstr>Protocol COVID</vt:lpstr>
      <vt:lpstr>Entrades i sortides del centre</vt:lpstr>
      <vt:lpstr>Esbarjo</vt:lpstr>
      <vt:lpstr>La cantina</vt:lpstr>
      <vt:lpstr>Higiene</vt:lpstr>
      <vt:lpstr>Higiene</vt:lpstr>
      <vt:lpstr>Altres informacions</vt:lpstr>
      <vt:lpstr>Requisits d’accés al centre</vt:lpstr>
      <vt:lpstr>Requisits d’accés al centre</vt:lpstr>
      <vt:lpstr>Si un alumne/a es troba malament al centre?</vt:lpstr>
      <vt:lpstr>Pla de treball en confinament</vt:lpstr>
      <vt:lpstr> Ordre del dia:</vt:lpstr>
      <vt:lpstr> Matèries que es cursen a 4t</vt:lpstr>
      <vt:lpstr>L’equip docent</vt:lpstr>
      <vt:lpstr>L’equip docent</vt:lpstr>
      <vt:lpstr> Mesures d’atenció a la diversitat</vt:lpstr>
      <vt:lpstr> La tutoria</vt:lpstr>
      <vt:lpstr>El calendari del curs</vt:lpstr>
      <vt:lpstr>El calendari del curs</vt:lpstr>
      <vt:lpstr> El calendari del curs</vt:lpstr>
      <vt:lpstr> L’avaluació</vt:lpstr>
      <vt:lpstr> L’avaluació</vt:lpstr>
      <vt:lpstr> NOFC: Normes d’organització i funcionament de centre</vt:lpstr>
      <vt:lpstr>Eines de treball i portal web</vt:lpstr>
      <vt:lpstr> Quina informació rep la família?</vt:lpstr>
      <vt:lpstr> Quina informació rep la família?</vt:lpstr>
      <vt:lpstr> Quina informació rep la família?</vt:lpstr>
      <vt:lpstr> Informacions diverses</vt:lpstr>
      <vt:lpstr> Informacions diverses</vt:lpstr>
      <vt:lpstr> Com puc contactar amb l’institut?</vt:lpstr>
      <vt:lpstr> Ordre del dia:</vt:lpstr>
      <vt:lpstr>4t ESO. Curs 2020-2021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de Llançà Reunió de pares de 3r d’ESO C  25 de setembre de 2019  Tutora de grup: Mayra Hors mail: mayra.hors@insllanca.cat</dc:title>
  <dc:creator>*</dc:creator>
  <cp:lastModifiedBy>Núria P. C.</cp:lastModifiedBy>
  <cp:revision>51</cp:revision>
  <dcterms:created xsi:type="dcterms:W3CDTF">2010-07-14T10:19:35Z</dcterms:created>
  <dcterms:modified xsi:type="dcterms:W3CDTF">2020-09-10T11:26:35Z</dcterms:modified>
</cp:coreProperties>
</file>