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6858000" cx="9144000"/>
  <p:notesSz cx="6858000" cy="9144000"/>
  <p:embeddedFontLst>
    <p:embeddedFont>
      <p:font typeface="Roboto"/>
      <p:regular r:id="rId44"/>
      <p:bold r:id="rId45"/>
      <p:italic r:id="rId46"/>
      <p:boldItalic r:id="rId47"/>
    </p:embeddedFont>
    <p:embeddedFont>
      <p:font typeface="Libre Franklin"/>
      <p:regular r:id="rId48"/>
      <p:bold r:id="rId49"/>
      <p:italic r:id="rId50"/>
      <p:boldItalic r:id="rId51"/>
    </p:embeddedFont>
    <p:embeddedFont>
      <p:font typeface="Lustria"/>
      <p:regular r:id="rId52"/>
    </p:embeddedFont>
    <p:embeddedFont>
      <p:font typeface="Century Gothic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7" roundtripDataSignature="AMtx7mi/o/SKGrQ2RExuHdVKV/5+G8s8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628384-A728-48DF-AACA-732F955092A8}">
  <a:tblStyle styleId="{FB628384-A728-48DF-AACA-732F955092A8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1">
              <a:alpha val="40000"/>
            </a:schemeClr>
          </a:solidFill>
        </a:fill>
      </a:tcStyle>
    </a:band1H>
    <a:band2H>
      <a:tcTxStyle b="off" i="off"/>
    </a:band2H>
    <a:band1V>
      <a:tcTxStyle b="off" i="off"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 b="off" i="off"/>
    </a:band2V>
    <a:la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Roboto-regular.fntdata"/><Relationship Id="rId43" Type="http://schemas.openxmlformats.org/officeDocument/2006/relationships/slide" Target="slides/slide37.xml"/><Relationship Id="rId46" Type="http://schemas.openxmlformats.org/officeDocument/2006/relationships/font" Target="fonts/Roboto-italic.fntdata"/><Relationship Id="rId45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LibreFranklin-regular.fntdata"/><Relationship Id="rId47" Type="http://schemas.openxmlformats.org/officeDocument/2006/relationships/font" Target="fonts/Roboto-boldItalic.fntdata"/><Relationship Id="rId49" Type="http://schemas.openxmlformats.org/officeDocument/2006/relationships/font" Target="fonts/LibreFranklin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LibreFranklin-boldItalic.fntdata"/><Relationship Id="rId50" Type="http://schemas.openxmlformats.org/officeDocument/2006/relationships/font" Target="fonts/LibreFranklin-italic.fntdata"/><Relationship Id="rId53" Type="http://schemas.openxmlformats.org/officeDocument/2006/relationships/font" Target="fonts/CenturyGothic-regular.fntdata"/><Relationship Id="rId52" Type="http://schemas.openxmlformats.org/officeDocument/2006/relationships/font" Target="fonts/Lustria-regular.fntdata"/><Relationship Id="rId11" Type="http://schemas.openxmlformats.org/officeDocument/2006/relationships/slide" Target="slides/slide5.xml"/><Relationship Id="rId55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54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57" Type="http://customschemas.google.com/relationships/presentationmetadata" Target="metadata"/><Relationship Id="rId12" Type="http://schemas.openxmlformats.org/officeDocument/2006/relationships/slide" Target="slides/slide6.xml"/><Relationship Id="rId56" Type="http://schemas.openxmlformats.org/officeDocument/2006/relationships/font" Target="fonts/CenturyGothic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58ca48e52_0_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958ca48e5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958ca48e52_0_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58ca48e52_0_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958ca48e5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958ca48e52_0_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5868eac7b_1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95868eac7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95868eac7b_1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59eba4a9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59eba4a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959eba4a9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38e95148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638e951481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5868eac7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5868eac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95868eac7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8" name="Google Shape;36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4" name="Google Shape;37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38e95148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638e951481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6" name="Google Shape;40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1" name="Google Shape;42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3" name="Google Shape;43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638e95148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g638e951481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638e95148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g638e951481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58ca48e5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958ca48e52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58ca48e52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58ca48e5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958ca48e52_0_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58ca48e52_0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58ca48e5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958ca48e52_0_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58ca48e52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58ca48e5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958ca48e52_0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58ca48e52_0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58ca48e5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958ca48e52_0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58ca48e52_0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58ca48e5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958ca48e52_0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bg>
      <p:bgPr>
        <a:solidFill>
          <a:schemeClr val="l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26;p27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" name="Google Shape;27;p2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" name="Google Shape;28;p27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" name="Google Shape;29;p27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0;p27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" name="Google Shape;33;p27"/>
          <p:cNvCxnSpPr/>
          <p:nvPr/>
        </p:nvCxnSpPr>
        <p:spPr>
          <a:xfrm>
            <a:off x="155448" y="2420112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4" name="Google Shape;34;p27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" name="Google Shape;35;p27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" name="Google Shape;36;p27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" name="Google Shape;37;p27"/>
          <p:cNvSpPr txBox="1"/>
          <p:nvPr>
            <p:ph idx="12" type="sldNum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8" name="Google Shape;38;p27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bg>
      <p:bgPr>
        <a:solidFill>
          <a:schemeClr val="l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6"/>
          <p:cNvSpPr txBox="1"/>
          <p:nvPr>
            <p:ph idx="1" type="body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44" name="Google Shape;144;p36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6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6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37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37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3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37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37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4" name="Google Shape;154;p37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5" name="Google Shape;155;p37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37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58" name="Google Shape;158;p37"/>
          <p:cNvSpPr txBox="1"/>
          <p:nvPr>
            <p:ph idx="1" type="body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59" name="Google Shape;159;p37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7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7"/>
          <p:cNvSpPr txBox="1"/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4" name="Google Shape;44;p28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" name="Google Shape;47;p2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Google Shape;48;p29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" name="Google Shape;49;p29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" name="Google Shape;50;p29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29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" name="Google Shape;52;p29"/>
          <p:cNvSpPr txBox="1"/>
          <p:nvPr>
            <p:ph idx="1" type="body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53" name="Google Shape;53;p29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" name="Google Shape;54;p29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Google Shape;55;p29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" name="Google Shape;57;p29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8" name="Google Shape;58;p2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" name="Google Shape;59;p29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61" name="Google Shape;61;p29"/>
          <p:cNvSpPr txBox="1"/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b="0" sz="420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bg>
      <p:bgPr>
        <a:solidFill>
          <a:schemeClr val="l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0" type="dt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67" name="Google Shape;67;p30"/>
          <p:cNvCxnSpPr/>
          <p:nvPr/>
        </p:nvCxnSpPr>
        <p:spPr>
          <a:xfrm flipH="1" rot="10800000">
            <a:off x="4563080" y="1575652"/>
            <a:ext cx="8921" cy="481955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3537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69" name="Google Shape;69;p30"/>
          <p:cNvSpPr txBox="1"/>
          <p:nvPr>
            <p:ph idx="2" type="body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3537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31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2" name="Google Shape;72;p3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3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p3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3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76;p31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" name="Google Shape;77;p31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2" type="body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1" type="ftr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" name="Google Shape;82;p31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3" name="Google Shape;83;p31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84;p31"/>
          <p:cNvSpPr txBox="1"/>
          <p:nvPr>
            <p:ph idx="3" type="body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4" type="body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86" name="Google Shape;86;p3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31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p31"/>
          <p:cNvSpPr txBox="1"/>
          <p:nvPr>
            <p:ph idx="12" type="sldNum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9" name="Google Shape;89;p31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2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2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2" type="sldNum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p33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3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3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33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33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33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3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3"/>
          <p:cNvSpPr txBox="1"/>
          <p:nvPr>
            <p:ph idx="12" type="sldNum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3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p34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34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3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34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34"/>
          <p:cNvSpPr txBox="1"/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b="1" sz="2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4" name="Google Shape;114;p34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5" name="Google Shape;115;p34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6" name="Google Shape;116;p34"/>
          <p:cNvSpPr txBox="1"/>
          <p:nvPr>
            <p:ph idx="2" type="body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7" name="Google Shape;117;p34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34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34"/>
          <p:cNvSpPr txBox="1"/>
          <p:nvPr>
            <p:ph idx="12" type="sldNum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20" name="Google Shape;120;p34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34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4"/>
          <p:cNvSpPr txBox="1"/>
          <p:nvPr>
            <p:ph idx="11" type="ftr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35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5" name="Google Shape;125;p3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3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3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3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35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3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Google Shape;131;p35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35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35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35"/>
          <p:cNvSpPr txBox="1"/>
          <p:nvPr>
            <p:ph idx="12" type="sldNum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35" name="Google Shape;135;p35"/>
          <p:cNvSpPr txBox="1"/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b="1"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5"/>
          <p:cNvSpPr/>
          <p:nvPr>
            <p:ph idx="2" type="pic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7" name="Google Shape;137;p35"/>
          <p:cNvSpPr txBox="1"/>
          <p:nvPr>
            <p:ph idx="1" type="body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indent="-2819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indent="-276225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indent="-268605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?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38" name="Google Shape;138;p35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35"/>
          <p:cNvSpPr txBox="1"/>
          <p:nvPr>
            <p:ph idx="10" type="dt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5"/>
          <p:cNvSpPr txBox="1"/>
          <p:nvPr>
            <p:ph idx="11" type="ftr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26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2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26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;p26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26"/>
          <p:cNvSpPr txBox="1"/>
          <p:nvPr>
            <p:ph idx="10" type="dt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" name="Google Shape;16;p26"/>
          <p:cNvSpPr txBox="1"/>
          <p:nvPr>
            <p:ph idx="11" type="ftr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" name="Google Shape;17;p26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8" name="Google Shape;18;p26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9" name="Google Shape;19;p26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21;p26"/>
          <p:cNvSpPr txBox="1"/>
          <p:nvPr>
            <p:ph idx="12" type="sldNum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2" name="Google Shape;22;p26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332" lvl="0" marL="457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hyperlink" Target="http://www.insllanca.cat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mailto:b7006769@xtec.cat" TargetMode="External"/><Relationship Id="rId4" Type="http://schemas.openxmlformats.org/officeDocument/2006/relationships/hyperlink" Target="http://www.insllanca.cat/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Relationship Id="rId4" Type="http://schemas.openxmlformats.org/officeDocument/2006/relationships/image" Target="../media/image26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 txBox="1"/>
          <p:nvPr>
            <p:ph type="ctrTitle"/>
          </p:nvPr>
        </p:nvSpPr>
        <p:spPr>
          <a:xfrm>
            <a:off x="228612" y="3143403"/>
            <a:ext cx="8686800" cy="252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064"/>
              </a:buClr>
              <a:buSzPts val="6030"/>
              <a:buFont typeface="Century Gothic"/>
              <a:buNone/>
            </a:pPr>
            <a:br>
              <a:rPr lang="es-ES" sz="5427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ES" sz="5427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ES" sz="5427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5427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Institut de Llançà</a:t>
            </a:r>
            <a:br>
              <a:rPr lang="es-ES" sz="648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2916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Reunió de pares de 3r d’ESO</a:t>
            </a:r>
            <a:br>
              <a:rPr lang="es-ES" sz="2916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ES" sz="2916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1944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r>
              <a:rPr lang="es-ES" sz="1944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setembre de 2020</a:t>
            </a:r>
            <a:endParaRPr sz="1944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064"/>
              </a:buClr>
              <a:buSzPts val="6030"/>
              <a:buFont typeface="Century Gothic"/>
              <a:buNone/>
            </a:pPr>
            <a:r>
              <a:t/>
            </a:r>
            <a:endParaRPr sz="1944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762000" y="68580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8" name="Google Shape;168;p1"/>
          <p:cNvPicPr preferRelativeResize="0"/>
          <p:nvPr/>
        </p:nvPicPr>
        <p:blipFill rotWithShape="1">
          <a:blip r:embed="rId3">
            <a:alphaModFix/>
          </a:blip>
          <a:srcRect b="5571" l="23387" r="21645" t="7833"/>
          <a:stretch/>
        </p:blipFill>
        <p:spPr>
          <a:xfrm>
            <a:off x="3347864" y="882923"/>
            <a:ext cx="2128939" cy="2094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58ca48e52_0_76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Altres</a:t>
            </a:r>
            <a:endParaRPr/>
          </a:p>
        </p:txBody>
      </p:sp>
      <p:sp>
        <p:nvSpPr>
          <p:cNvPr id="238" name="Google Shape;238;g958ca48e52_0_76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360"/>
              </a:spcBef>
              <a:spcAft>
                <a:spcPts val="0"/>
              </a:spcAft>
              <a:buSzPts val="1900"/>
              <a:buChar char="⚫"/>
            </a:pPr>
            <a:r>
              <a:rPr lang="es-ES" sz="1900"/>
              <a:t>Sortides escolars: </a:t>
            </a:r>
            <a:r>
              <a:rPr lang="es-ES" sz="1900">
                <a:latin typeface="Lustria"/>
                <a:ea typeface="Lustria"/>
                <a:cs typeface="Lustria"/>
                <a:sym typeface="Lustria"/>
              </a:rPr>
              <a:t>De moment no programarem sortides escolars fora del municipi. En aquest cas sempre es faran amb el grup-classe.</a:t>
            </a:r>
            <a:endParaRPr sz="19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ustria"/>
              <a:ea typeface="Lustria"/>
              <a:cs typeface="Lustria"/>
              <a:sym typeface="Lustria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00"/>
              <a:buChar char="⚫"/>
            </a:pPr>
            <a:r>
              <a:rPr lang="es-ES" sz="1900"/>
              <a:t>Responsabilitat de les famílies:</a:t>
            </a:r>
            <a:r>
              <a:rPr lang="es-ES" sz="1900">
                <a:latin typeface="Lustria"/>
                <a:ea typeface="Lustria"/>
                <a:cs typeface="Lustria"/>
                <a:sym typeface="Lustria"/>
              </a:rPr>
              <a:t> les famílies s’han de comprometre per escrit a no portar els seus fills o filles si tenen una temperatura igual o superior als 37,5º ni haver reduït aquesta temperatura amb antitèrmics.</a:t>
            </a:r>
            <a:endParaRPr sz="19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latin typeface="Lustria"/>
                <a:ea typeface="Lustria"/>
                <a:cs typeface="Lustria"/>
                <a:sym typeface="Lustria"/>
              </a:rPr>
              <a:t>    (Els primers dies de classe entregarem el document que hauran de    signar i retornar a través dels seus fills o filles). </a:t>
            </a:r>
            <a:endParaRPr sz="19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ustria"/>
              <a:ea typeface="Lustria"/>
              <a:cs typeface="Lustria"/>
              <a:sym typeface="Lustria"/>
            </a:endParaRPr>
          </a:p>
          <a:p>
            <a:pPr indent="-3492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Lustria"/>
              <a:buChar char="●"/>
            </a:pPr>
            <a:r>
              <a:rPr lang="es-ES" sz="1900">
                <a:latin typeface="Lustria"/>
                <a:ea typeface="Lustria"/>
                <a:cs typeface="Lustria"/>
                <a:sym typeface="Lustria"/>
              </a:rPr>
              <a:t>Enguany s’ha de </a:t>
            </a:r>
            <a:r>
              <a:rPr b="1" lang="es-ES" sz="1900">
                <a:latin typeface="Lustria"/>
                <a:ea typeface="Lustria"/>
                <a:cs typeface="Lustria"/>
                <a:sym typeface="Lustria"/>
              </a:rPr>
              <a:t>vacunar l’alumnat</a:t>
            </a:r>
            <a:r>
              <a:rPr lang="es-ES" sz="1900">
                <a:latin typeface="Lustria"/>
                <a:ea typeface="Lustria"/>
                <a:cs typeface="Lustria"/>
                <a:sym typeface="Lustria"/>
              </a:rPr>
              <a:t> de 1r d’ESO, 2n d’ESO i 3r d’ESO (dimecres 23 i 30) atès que a causa de la pandèmia i el confinament no se’ls va administrar la vacuna quan cursaven 6è, 1r i 2n d’ESO respectivament.  Caldrà que els alunes portin carnet vacunacions. </a:t>
            </a:r>
            <a:endParaRPr sz="19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2900">
                <a:latin typeface="Lustria"/>
                <a:ea typeface="Lustria"/>
                <a:cs typeface="Lustria"/>
                <a:sym typeface="Lustria"/>
              </a:rPr>
              <a:t>  </a:t>
            </a:r>
            <a:endParaRPr sz="2900"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58ca48e52_0_82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Per poder venir al centre:</a:t>
            </a:r>
            <a:endParaRPr/>
          </a:p>
        </p:txBody>
      </p:sp>
      <p:sp>
        <p:nvSpPr>
          <p:cNvPr id="245" name="Google Shape;245;g958ca48e52_0_82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000045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000045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000045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900">
                <a:solidFill>
                  <a:srgbClr val="000045"/>
                </a:solidFill>
                <a:latin typeface="Lustria"/>
                <a:ea typeface="Lustria"/>
                <a:cs typeface="Lustria"/>
                <a:sym typeface="Lustria"/>
              </a:rPr>
              <a:t>L’alumne/a no pot tenir cap d’aquests símptomes per accedir al centre: </a:t>
            </a:r>
            <a:endParaRPr b="1" sz="3400"/>
          </a:p>
        </p:txBody>
      </p:sp>
      <p:pic>
        <p:nvPicPr>
          <p:cNvPr id="246" name="Google Shape;246;g958ca48e52_0_82"/>
          <p:cNvPicPr preferRelativeResize="0"/>
          <p:nvPr/>
        </p:nvPicPr>
        <p:blipFill rotWithShape="1">
          <a:blip r:embed="rId3">
            <a:alphaModFix/>
          </a:blip>
          <a:srcRect b="25021" l="20650" r="29032" t="42496"/>
          <a:stretch/>
        </p:blipFill>
        <p:spPr>
          <a:xfrm>
            <a:off x="301750" y="3124944"/>
            <a:ext cx="8193975" cy="297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958ca48e52_0_82"/>
          <p:cNvPicPr preferRelativeResize="0"/>
          <p:nvPr/>
        </p:nvPicPr>
        <p:blipFill rotWithShape="1">
          <a:blip r:embed="rId4">
            <a:alphaModFix/>
          </a:blip>
          <a:srcRect b="0" l="0" r="0" t="9796"/>
          <a:stretch/>
        </p:blipFill>
        <p:spPr>
          <a:xfrm>
            <a:off x="6567725" y="0"/>
            <a:ext cx="2576275" cy="23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5868eac7b_1_1"/>
          <p:cNvSpPr txBox="1"/>
          <p:nvPr>
            <p:ph type="title"/>
          </p:nvPr>
        </p:nvSpPr>
        <p:spPr>
          <a:xfrm>
            <a:off x="423850" y="210300"/>
            <a:ext cx="8534400" cy="987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I si un alumne/a es troba malament al centre?</a:t>
            </a:r>
            <a:endParaRPr/>
          </a:p>
        </p:txBody>
      </p:sp>
      <p:sp>
        <p:nvSpPr>
          <p:cNvPr id="254" name="Google Shape;254;g95868eac7b_1_1"/>
          <p:cNvSpPr/>
          <p:nvPr/>
        </p:nvSpPr>
        <p:spPr>
          <a:xfrm>
            <a:off x="591425" y="1434850"/>
            <a:ext cx="3327300" cy="759000"/>
          </a:xfrm>
          <a:prstGeom prst="roundRect">
            <a:avLst>
              <a:gd fmla="val 50000" name="adj"/>
            </a:avLst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Presenta simptomatologia compatible amb COVID 19?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55" name="Google Shape;255;g95868eac7b_1_1"/>
          <p:cNvSpPr/>
          <p:nvPr/>
        </p:nvSpPr>
        <p:spPr>
          <a:xfrm>
            <a:off x="1486015" y="3402050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Presa de temperatura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6" name="Google Shape;256;g95868eac7b_1_1"/>
          <p:cNvSpPr/>
          <p:nvPr/>
        </p:nvSpPr>
        <p:spPr>
          <a:xfrm>
            <a:off x="1486022" y="2751100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Aula aïllament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7" name="Google Shape;257;g95868eac7b_1_1"/>
          <p:cNvSpPr/>
          <p:nvPr/>
        </p:nvSpPr>
        <p:spPr>
          <a:xfrm>
            <a:off x="6098575" y="1979700"/>
            <a:ext cx="2859900" cy="6150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Permís per donar paracetamol (?),  trucar a casa, quedar-se a l’aula, …. (a valorar).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8" name="Google Shape;258;g95868eac7b_1_1"/>
          <p:cNvSpPr/>
          <p:nvPr/>
        </p:nvSpPr>
        <p:spPr>
          <a:xfrm>
            <a:off x="3566450" y="3672126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=&gt; 37.5ºC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9" name="Google Shape;259;g95868eac7b_1_1"/>
          <p:cNvSpPr/>
          <p:nvPr/>
        </p:nvSpPr>
        <p:spPr>
          <a:xfrm>
            <a:off x="3697381" y="4573239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Però hi ha altres símptomes 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60" name="Google Shape;260;g95868eac7b_1_1"/>
          <p:cNvCxnSpPr/>
          <p:nvPr/>
        </p:nvCxnSpPr>
        <p:spPr>
          <a:xfrm rot="-5400000">
            <a:off x="4468597" y="3085125"/>
            <a:ext cx="170100" cy="9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" name="Google Shape;261;g95868eac7b_1_1"/>
          <p:cNvSpPr/>
          <p:nvPr/>
        </p:nvSpPr>
        <p:spPr>
          <a:xfrm>
            <a:off x="5646856" y="3770150"/>
            <a:ext cx="2919000" cy="4425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Trucarem a  casa i cal que  vingueu a recollir l’alumne/a  i  TRUCAR al CAP, ells us indicaran el protocol a seguir.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62" name="Google Shape;262;g95868eac7b_1_1"/>
          <p:cNvCxnSpPr>
            <a:stCxn id="263" idx="3"/>
            <a:endCxn id="258" idx="1"/>
          </p:cNvCxnSpPr>
          <p:nvPr/>
        </p:nvCxnSpPr>
        <p:spPr>
          <a:xfrm flipH="1" rot="10800000">
            <a:off x="3024143" y="3893276"/>
            <a:ext cx="542400" cy="44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g95868eac7b_1_1"/>
          <p:cNvCxnSpPr>
            <a:stCxn id="263" idx="3"/>
            <a:endCxn id="259" idx="1"/>
          </p:cNvCxnSpPr>
          <p:nvPr/>
        </p:nvCxnSpPr>
        <p:spPr>
          <a:xfrm>
            <a:off x="3024143" y="4333976"/>
            <a:ext cx="673200" cy="46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g95868eac7b_1_1"/>
          <p:cNvCxnSpPr>
            <a:stCxn id="258" idx="3"/>
          </p:cNvCxnSpPr>
          <p:nvPr/>
        </p:nvCxnSpPr>
        <p:spPr>
          <a:xfrm>
            <a:off x="5104550" y="3893376"/>
            <a:ext cx="556500" cy="11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g95868eac7b_1_1"/>
          <p:cNvCxnSpPr>
            <a:stCxn id="259" idx="3"/>
            <a:endCxn id="261" idx="1"/>
          </p:cNvCxnSpPr>
          <p:nvPr/>
        </p:nvCxnSpPr>
        <p:spPr>
          <a:xfrm flipH="1" rot="10800000">
            <a:off x="5235481" y="3991389"/>
            <a:ext cx="411300" cy="80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g95868eac7b_1_1"/>
          <p:cNvCxnSpPr>
            <a:stCxn id="254" idx="2"/>
            <a:endCxn id="256" idx="0"/>
          </p:cNvCxnSpPr>
          <p:nvPr/>
        </p:nvCxnSpPr>
        <p:spPr>
          <a:xfrm>
            <a:off x="2255075" y="2193850"/>
            <a:ext cx="0" cy="55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g95868eac7b_1_1"/>
          <p:cNvCxnSpPr>
            <a:stCxn id="256" idx="2"/>
            <a:endCxn id="255" idx="0"/>
          </p:cNvCxnSpPr>
          <p:nvPr/>
        </p:nvCxnSpPr>
        <p:spPr>
          <a:xfrm>
            <a:off x="2255072" y="3193600"/>
            <a:ext cx="0" cy="20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9" name="Google Shape;269;g95868eac7b_1_1"/>
          <p:cNvSpPr/>
          <p:nvPr/>
        </p:nvSpPr>
        <p:spPr>
          <a:xfrm>
            <a:off x="2326025" y="2411300"/>
            <a:ext cx="366600" cy="268200"/>
          </a:xfrm>
          <a:prstGeom prst="rect">
            <a:avLst/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SÍ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0" name="Google Shape;270;g95868eac7b_1_1"/>
          <p:cNvCxnSpPr>
            <a:stCxn id="254" idx="3"/>
            <a:endCxn id="257" idx="1"/>
          </p:cNvCxnSpPr>
          <p:nvPr/>
        </p:nvCxnSpPr>
        <p:spPr>
          <a:xfrm>
            <a:off x="3918725" y="1814350"/>
            <a:ext cx="2179800" cy="47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1" name="Google Shape;271;g95868eac7b_1_1"/>
          <p:cNvSpPr/>
          <p:nvPr/>
        </p:nvSpPr>
        <p:spPr>
          <a:xfrm>
            <a:off x="4868875" y="1855350"/>
            <a:ext cx="366600" cy="248700"/>
          </a:xfrm>
          <a:prstGeom prst="rect">
            <a:avLst/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2" name="Google Shape;272;g95868eac7b_1_1"/>
          <p:cNvSpPr/>
          <p:nvPr/>
        </p:nvSpPr>
        <p:spPr>
          <a:xfrm>
            <a:off x="1670425" y="5280850"/>
            <a:ext cx="2746800" cy="4425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 CAP ens ho notificarà  al centre  i  Serveis Territorials indicarà què cal fer.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3" name="Google Shape;273;g95868eac7b_1_1"/>
          <p:cNvSpPr/>
          <p:nvPr/>
        </p:nvSpPr>
        <p:spPr>
          <a:xfrm>
            <a:off x="5894000" y="4487000"/>
            <a:ext cx="2570100" cy="6150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 metge decideix si fa PCR, si va a casa, si pot tornar al centre. 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74" name="Google Shape;274;g95868eac7b_1_1"/>
          <p:cNvCxnSpPr>
            <a:stCxn id="261" idx="2"/>
          </p:cNvCxnSpPr>
          <p:nvPr/>
        </p:nvCxnSpPr>
        <p:spPr>
          <a:xfrm>
            <a:off x="7106356" y="4212650"/>
            <a:ext cx="16800" cy="43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g95868eac7b_1_1"/>
          <p:cNvSpPr/>
          <p:nvPr/>
        </p:nvSpPr>
        <p:spPr>
          <a:xfrm>
            <a:off x="1486043" y="4112726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Febre?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5" name="Google Shape;275;g95868eac7b_1_1"/>
          <p:cNvSpPr/>
          <p:nvPr/>
        </p:nvSpPr>
        <p:spPr>
          <a:xfrm>
            <a:off x="3141975" y="3825875"/>
            <a:ext cx="306600" cy="248700"/>
          </a:xfrm>
          <a:prstGeom prst="rect">
            <a:avLst/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SÏ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6" name="Google Shape;276;g95868eac7b_1_1"/>
          <p:cNvSpPr/>
          <p:nvPr/>
        </p:nvSpPr>
        <p:spPr>
          <a:xfrm>
            <a:off x="3177463" y="4439875"/>
            <a:ext cx="366600" cy="248700"/>
          </a:xfrm>
          <a:prstGeom prst="rect">
            <a:avLst/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77" name="Google Shape;277;g95868eac7b_1_1"/>
          <p:cNvCxnSpPr>
            <a:stCxn id="255" idx="2"/>
          </p:cNvCxnSpPr>
          <p:nvPr/>
        </p:nvCxnSpPr>
        <p:spPr>
          <a:xfrm>
            <a:off x="2255065" y="3844550"/>
            <a:ext cx="600" cy="26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g95868eac7b_1_1"/>
          <p:cNvCxnSpPr>
            <a:stCxn id="279" idx="1"/>
            <a:endCxn id="272" idx="3"/>
          </p:cNvCxnSpPr>
          <p:nvPr/>
        </p:nvCxnSpPr>
        <p:spPr>
          <a:xfrm rot="10800000">
            <a:off x="4417100" y="5502100"/>
            <a:ext cx="2305200" cy="16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9" name="Google Shape;279;g95868eac7b_1_1"/>
          <p:cNvSpPr/>
          <p:nvPr/>
        </p:nvSpPr>
        <p:spPr>
          <a:xfrm>
            <a:off x="6722300" y="5450650"/>
            <a:ext cx="913500" cy="4425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És Covid?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0" name="Google Shape;280;g95868eac7b_1_1"/>
          <p:cNvSpPr/>
          <p:nvPr/>
        </p:nvSpPr>
        <p:spPr>
          <a:xfrm>
            <a:off x="1580625" y="5988450"/>
            <a:ext cx="2746800" cy="4425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L’alumne/a pot tornar al centre quan el metge ho indiqui  i cal que porteu un comprovant de visita mèdica.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1" name="Google Shape;281;g95868eac7b_1_1"/>
          <p:cNvSpPr/>
          <p:nvPr/>
        </p:nvSpPr>
        <p:spPr>
          <a:xfrm>
            <a:off x="5014100" y="5474375"/>
            <a:ext cx="306600" cy="248700"/>
          </a:xfrm>
          <a:prstGeom prst="rect">
            <a:avLst/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SÏ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82" name="Google Shape;282;g95868eac7b_1_1"/>
          <p:cNvCxnSpPr>
            <a:stCxn id="279" idx="1"/>
            <a:endCxn id="280" idx="3"/>
          </p:cNvCxnSpPr>
          <p:nvPr/>
        </p:nvCxnSpPr>
        <p:spPr>
          <a:xfrm flipH="1">
            <a:off x="4327400" y="5671900"/>
            <a:ext cx="2394900" cy="53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3" name="Google Shape;283;g95868eac7b_1_1"/>
          <p:cNvSpPr/>
          <p:nvPr/>
        </p:nvSpPr>
        <p:spPr>
          <a:xfrm>
            <a:off x="4984100" y="6015050"/>
            <a:ext cx="366600" cy="248700"/>
          </a:xfrm>
          <a:prstGeom prst="rect">
            <a:avLst/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84" name="Google Shape;284;g95868eac7b_1_1"/>
          <p:cNvCxnSpPr>
            <a:stCxn id="273" idx="2"/>
            <a:endCxn id="279" idx="0"/>
          </p:cNvCxnSpPr>
          <p:nvPr/>
        </p:nvCxnSpPr>
        <p:spPr>
          <a:xfrm>
            <a:off x="7179050" y="5102000"/>
            <a:ext cx="0" cy="34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59eba4a91_0_0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 de treball en confinament </a:t>
            </a:r>
            <a:endParaRPr sz="20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g959eba4a91_0_0"/>
          <p:cNvSpPr txBox="1"/>
          <p:nvPr>
            <p:ph idx="1" type="body"/>
          </p:nvPr>
        </p:nvSpPr>
        <p:spPr>
          <a:xfrm>
            <a:off x="301750" y="1527050"/>
            <a:ext cx="8503800" cy="5331000"/>
          </a:xfrm>
          <a:prstGeom prst="rect">
            <a:avLst/>
          </a:prstGeom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ustria"/>
              <a:buChar char="●"/>
            </a:pPr>
            <a:r>
              <a:rPr b="1" lang="es-ES" sz="1600">
                <a:latin typeface="Lustria"/>
                <a:ea typeface="Lustria"/>
                <a:cs typeface="Lustria"/>
                <a:sym typeface="Lustria"/>
              </a:rPr>
              <a:t>Confinament de  tot el centre</a:t>
            </a:r>
            <a:endParaRPr b="1" sz="16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latin typeface="Lustria"/>
                <a:ea typeface="Lustria"/>
                <a:cs typeface="Lustria"/>
                <a:sym typeface="Lustria"/>
              </a:rPr>
              <a:t>Horari </a:t>
            </a:r>
            <a:r>
              <a:rPr lang="es-ES" sz="1400">
                <a:latin typeface="Lustria"/>
                <a:ea typeface="Lustria"/>
                <a:cs typeface="Lustria"/>
                <a:sym typeface="Lustria"/>
              </a:rPr>
              <a:t>específic per aquesta situació </a:t>
            </a:r>
            <a:r>
              <a:rPr lang="es-ES" sz="1400">
                <a:latin typeface="Lustria"/>
                <a:ea typeface="Lustria"/>
                <a:cs typeface="Lustria"/>
                <a:sym typeface="Lustria"/>
              </a:rPr>
              <a:t>de quatre hores diàries a l’ESO (de 9 a 13h). </a:t>
            </a:r>
            <a:endParaRPr sz="14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latin typeface="Lustria"/>
                <a:ea typeface="Lustria"/>
                <a:cs typeface="Lustria"/>
                <a:sym typeface="Lustria"/>
              </a:rPr>
              <a:t>El grup o nivell confinat farà sessions de classe online a través de Google Classroom. </a:t>
            </a:r>
            <a:endParaRPr sz="14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latin typeface="Lustria"/>
                <a:ea typeface="Lustria"/>
                <a:cs typeface="Lustria"/>
                <a:sym typeface="Lustria"/>
              </a:rPr>
              <a:t>Les sessions  de 40 minuts aproximadament per deixar uns 15 minuts per resoldre dubtes.</a:t>
            </a:r>
            <a:endParaRPr sz="1400">
              <a:latin typeface="Lustria"/>
              <a:ea typeface="Lustria"/>
              <a:cs typeface="Lustria"/>
              <a:sym typeface="Lustria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ustria"/>
              <a:buChar char="●"/>
            </a:pPr>
            <a:r>
              <a:rPr b="1" lang="es-ES" sz="1700">
                <a:latin typeface="Lustria"/>
                <a:ea typeface="Lustria"/>
                <a:cs typeface="Lustria"/>
                <a:sym typeface="Lustria"/>
              </a:rPr>
              <a:t>Confinament d’un sol grup</a:t>
            </a:r>
            <a:endParaRPr b="1" sz="17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latin typeface="Lustria"/>
                <a:ea typeface="Lustria"/>
                <a:cs typeface="Lustria"/>
                <a:sym typeface="Lustria"/>
              </a:rPr>
              <a:t>Classe telemàtica </a:t>
            </a:r>
            <a:r>
              <a:rPr lang="es-ES" sz="1500">
                <a:latin typeface="Lustria"/>
                <a:ea typeface="Lustria"/>
                <a:cs typeface="Lustria"/>
                <a:sym typeface="Lustria"/>
              </a:rPr>
              <a:t>a través de Google Classroom </a:t>
            </a:r>
            <a:r>
              <a:rPr lang="es-ES" sz="1500">
                <a:latin typeface="Lustria"/>
                <a:ea typeface="Lustria"/>
                <a:cs typeface="Lustria"/>
                <a:sym typeface="Lustria"/>
              </a:rPr>
              <a:t>seguint el màxim possible els horaris presencials</a:t>
            </a:r>
            <a:r>
              <a:rPr lang="es-ES" sz="1500">
                <a:latin typeface="Lustria"/>
                <a:ea typeface="Lustria"/>
                <a:cs typeface="Lustria"/>
                <a:sym typeface="Lustria"/>
              </a:rPr>
              <a:t>.</a:t>
            </a:r>
            <a:endParaRPr sz="1500">
              <a:latin typeface="Lustria"/>
              <a:ea typeface="Lustria"/>
              <a:cs typeface="Lustria"/>
              <a:sym typeface="Lustria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ustria"/>
              <a:buChar char="●"/>
            </a:pPr>
            <a:r>
              <a:rPr b="1" lang="es-ES" sz="1700">
                <a:latin typeface="Lustria"/>
                <a:ea typeface="Lustria"/>
                <a:cs typeface="Lustria"/>
                <a:sym typeface="Lustria"/>
              </a:rPr>
              <a:t>Confinament d’un petit grup d’alumnes o d’un sol alumne/a</a:t>
            </a:r>
            <a:endParaRPr b="1" sz="17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latin typeface="Lustria"/>
                <a:ea typeface="Lustria"/>
                <a:cs typeface="Lustria"/>
                <a:sym typeface="Lustria"/>
              </a:rPr>
              <a:t>Seguir les tasques de Google Classroom i el contacte amb el/la professor/a es faria per correu electrònic per solucionar dubtes. </a:t>
            </a:r>
            <a:endParaRPr sz="12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959eba4a91_0_0"/>
          <p:cNvSpPr txBox="1"/>
          <p:nvPr/>
        </p:nvSpPr>
        <p:spPr>
          <a:xfrm>
            <a:off x="301750" y="5283925"/>
            <a:ext cx="8241000" cy="1421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lang="es-ES" sz="15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Cotutories setmanals</a:t>
            </a:r>
            <a:endParaRPr sz="15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lang="es-ES" sz="15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El contacte amb la família es faria periòdicament en funció de les necessitats o les sol</a:t>
            </a:r>
            <a:r>
              <a:rPr lang="es-E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</a:t>
            </a:r>
            <a:r>
              <a:rPr lang="es-ES" sz="15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licituds de les famílies, mitjançant una trucada telefònica o videoconferència</a:t>
            </a:r>
            <a:endParaRPr sz="15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lang="es-ES" sz="15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Les famílies rebreu tota la informació a través de l’eina Edvoice.</a:t>
            </a:r>
            <a:endParaRPr sz="15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3" name="Google Shape;293;g959eba4a9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7750" y="174500"/>
            <a:ext cx="2900425" cy="12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38e951481_0_16"/>
          <p:cNvSpPr txBox="1"/>
          <p:nvPr>
            <p:ph type="title"/>
          </p:nvPr>
        </p:nvSpPr>
        <p:spPr>
          <a:xfrm>
            <a:off x="304803" y="222223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Ordre del dia:</a:t>
            </a:r>
            <a:endParaRPr/>
          </a:p>
        </p:txBody>
      </p:sp>
      <p:sp>
        <p:nvSpPr>
          <p:cNvPr id="299" name="Google Shape;299;g638e951481_0_16"/>
          <p:cNvSpPr txBox="1"/>
          <p:nvPr>
            <p:ph idx="1" type="body"/>
          </p:nvPr>
        </p:nvSpPr>
        <p:spPr>
          <a:xfrm>
            <a:off x="304800" y="1773238"/>
            <a:ext cx="8731200" cy="50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Font typeface="Noto Sans Symbols"/>
              <a:buNone/>
            </a:pPr>
            <a:br>
              <a:rPr b="1" lang="es-ES" sz="3600"/>
            </a:br>
            <a:endParaRPr b="1" sz="3600"/>
          </a:p>
        </p:txBody>
      </p:sp>
      <p:sp>
        <p:nvSpPr>
          <p:cNvPr id="300" name="Google Shape;300;g638e951481_0_16"/>
          <p:cNvSpPr txBox="1"/>
          <p:nvPr/>
        </p:nvSpPr>
        <p:spPr>
          <a:xfrm>
            <a:off x="588900" y="3067050"/>
            <a:ext cx="8163000" cy="16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s-ES" sz="30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1" i="0" lang="es-ES" sz="3000" u="none" cap="none" strike="noStrike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.- Informacions generals Curs 20</a:t>
            </a:r>
            <a:r>
              <a:rPr b="1" lang="es-ES" sz="30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r>
              <a:rPr b="1" i="0" lang="es-ES" sz="3000" u="none" cap="none" strike="noStrike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-202</a:t>
            </a:r>
            <a:r>
              <a:rPr b="1" lang="es-ES" sz="30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30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"/>
          <p:cNvSpPr txBox="1"/>
          <p:nvPr>
            <p:ph type="title"/>
          </p:nvPr>
        </p:nvSpPr>
        <p:spPr>
          <a:xfrm>
            <a:off x="323528" y="260648"/>
            <a:ext cx="81629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Matèries que es cursen a 3r</a:t>
            </a:r>
            <a:endParaRPr/>
          </a:p>
        </p:txBody>
      </p:sp>
      <p:sp>
        <p:nvSpPr>
          <p:cNvPr id="306" name="Google Shape;306;p2"/>
          <p:cNvSpPr txBox="1"/>
          <p:nvPr>
            <p:ph idx="1" type="body"/>
          </p:nvPr>
        </p:nvSpPr>
        <p:spPr>
          <a:xfrm>
            <a:off x="304800" y="1773238"/>
            <a:ext cx="8731250" cy="5084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Font typeface="Noto Sans Symbols"/>
              <a:buNone/>
            </a:pPr>
            <a:br>
              <a:rPr b="1" lang="es-ES" sz="3600"/>
            </a:br>
            <a:endParaRPr b="1" sz="3600"/>
          </a:p>
        </p:txBody>
      </p:sp>
      <p:graphicFrame>
        <p:nvGraphicFramePr>
          <p:cNvPr id="307" name="Google Shape;307;p2"/>
          <p:cNvGraphicFramePr/>
          <p:nvPr/>
        </p:nvGraphicFramePr>
        <p:xfrm>
          <a:off x="1604962" y="1694919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ECCBC7"/>
                </a:solidFill>
                <a:tableStyleId>{FB628384-A728-48DF-AACA-732F955092A8}</a:tableStyleId>
              </a:tblPr>
              <a:tblGrid>
                <a:gridCol w="4238625"/>
                <a:gridCol w="1695450"/>
              </a:tblGrid>
              <a:tr h="455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MATÈRIA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Hores setmanals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Llengua catalana i literatura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3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</a:tr>
              <a:tr h="31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Llengua castellana i literatura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3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Llengua estrangera (anglès)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3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Ciències socials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3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Biologia  i geologia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2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Física i química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2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Matemàtiques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4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Educació  física 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2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Tecnologia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2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Educació Visual i plàstica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2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</a:tr>
              <a:tr h="447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Matèria específica: francés i  emprenedoria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2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Religió o Cultura i valors ètics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Tutoria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</a:tr>
              <a:tr h="30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TOTAL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Georgia"/>
                        <a:buNone/>
                      </a:pPr>
                      <a:r>
                        <a:rPr lang="es-ES" sz="1400" u="none" cap="none" strike="noStrike"/>
                        <a:t>30</a:t>
                      </a:r>
                      <a:endParaRPr b="0" i="0" sz="1400" u="none" cap="none" strike="noStrike"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>
            <p:ph type="title"/>
          </p:nvPr>
        </p:nvSpPr>
        <p:spPr>
          <a:xfrm>
            <a:off x="683568" y="404664"/>
            <a:ext cx="8162925" cy="769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L’equip docent</a:t>
            </a:r>
            <a:endParaRPr sz="40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238509" y="1628800"/>
            <a:ext cx="8666981" cy="4765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3375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Llengua catalana i literatura:  </a:t>
            </a:r>
            <a:r>
              <a:rPr b="0" i="0" lang="es-ES" sz="1500" u="none" cap="none" strike="noStrike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Esteve Sala i </a:t>
            </a:r>
            <a:r>
              <a:rPr lang="es-ES" sz="15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Núria Serra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3413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3375" lvl="0" marL="3413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Llengua castellana i literatura: </a:t>
            </a:r>
            <a:r>
              <a:rPr b="0" i="0" lang="es-ES" sz="1500" u="none" cap="none" strike="noStrike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Marcos Orozco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341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3375" lvl="0" marL="3413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Matemàtiques:</a:t>
            </a:r>
            <a:r>
              <a:rPr b="0" i="0" lang="es-ES" sz="1500" u="none" cap="none" strike="noStrike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es-ES" sz="15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Pau Pous i Neus Jiménez</a:t>
            </a:r>
            <a:endParaRPr sz="150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3375" lvl="0" marL="341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3375" lvl="0" marL="341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Llengua estrangera (anglès): </a:t>
            </a:r>
            <a:r>
              <a:rPr b="0" i="0" lang="es-ES" sz="1500" u="none" cap="none" strike="noStrike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Anna Orri </a:t>
            </a:r>
            <a:r>
              <a:rPr lang="es-ES" sz="15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</a:t>
            </a:r>
            <a:r>
              <a:rPr b="0" i="0" lang="es-ES" sz="1500" u="none" cap="none" strike="noStrike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Sergi Zauner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341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3375" lvl="0" marL="3413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Biologia i geologia: </a:t>
            </a:r>
            <a:r>
              <a:rPr lang="es-ES" sz="15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Montse Bonet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341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341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Física i química: </a:t>
            </a:r>
            <a:r>
              <a:rPr b="0" i="0" lang="es-ES" sz="1500" u="none" cap="none" strike="noStrike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Adrià Sabater i</a:t>
            </a:r>
            <a:r>
              <a:rPr lang="es-ES" sz="15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Lidia Ochoa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341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3375" lvl="0" marL="3413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Tecnologia: </a:t>
            </a:r>
            <a:r>
              <a:rPr b="0" i="0" lang="es-ES" sz="1500" u="none" cap="none" strike="noStrike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Núria Garcia</a:t>
            </a:r>
            <a:r>
              <a:rPr lang="es-ES" sz="15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0" i="0" lang="es-ES" sz="1500" u="none" cap="none" strike="noStrike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</a:t>
            </a:r>
            <a:r>
              <a:rPr lang="es-ES" sz="15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Aurora Pla</a:t>
            </a:r>
            <a:endParaRPr b="0" i="0" sz="1500" u="none" cap="none" strike="noStrike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3375" lvl="0" marL="3413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3375" lvl="0" marL="3413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s-ES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Ciències socials: </a:t>
            </a:r>
            <a:r>
              <a:rPr b="0" i="0" lang="es-ES" sz="1500" u="none" cap="none" strike="noStrike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Xavi Melero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3600"/>
              <a:buFont typeface="Century Gothic"/>
              <a:buNone/>
            </a:pPr>
            <a:r>
              <a:rPr lang="es-ES" sz="36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L’equip docent</a:t>
            </a:r>
            <a:endParaRPr/>
          </a:p>
        </p:txBody>
      </p:sp>
      <p:sp>
        <p:nvSpPr>
          <p:cNvPr id="320" name="Google Shape;320;p4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4963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b="1" lang="es-E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Visual i plàstica : </a:t>
            </a:r>
            <a:r>
              <a:rPr lang="es-ES" sz="16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Carme Gifreu</a:t>
            </a:r>
            <a:endParaRPr sz="1600"/>
          </a:p>
          <a:p>
            <a:pPr indent="-334963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4963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b="1" lang="es-E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Optativa Emprenedoria: </a:t>
            </a:r>
            <a:r>
              <a:rPr lang="es-ES" sz="16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Jordi Aurich</a:t>
            </a:r>
            <a:endParaRPr sz="160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4963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4963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b="1" lang="es-E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Optativa Francès:</a:t>
            </a:r>
            <a:r>
              <a:rPr b="1" lang="es-ES" sz="1600">
                <a:solidFill>
                  <a:srgbClr val="7EB8E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s-ES" sz="16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Sergi Matarín i Anna Orri</a:t>
            </a:r>
            <a:endParaRPr sz="1600"/>
          </a:p>
          <a:p>
            <a:pPr indent="-334963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4963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b="1" lang="es-E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Educació física: </a:t>
            </a:r>
            <a:r>
              <a:rPr lang="es-ES" sz="16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Abel Fàbregas </a:t>
            </a:r>
            <a:endParaRPr sz="1600"/>
          </a:p>
          <a:p>
            <a:pPr indent="-334963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4963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b="1" lang="es-E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Religió: </a:t>
            </a:r>
            <a:r>
              <a:rPr lang="es-ES" sz="16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Carles Sagué </a:t>
            </a:r>
            <a:endParaRPr sz="1600"/>
          </a:p>
          <a:p>
            <a:pPr indent="-334963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4963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b="1" lang="es-E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Cultura i valors ètics:</a:t>
            </a:r>
            <a:r>
              <a:rPr b="1" lang="es-E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s-ES" sz="16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Carles Sagué i Xavi Melero</a:t>
            </a:r>
            <a:endParaRPr sz="1600"/>
          </a:p>
          <a:p>
            <a:pPr indent="-334963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60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4963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b="1" lang="es-E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Tutors: </a:t>
            </a:r>
            <a:r>
              <a:rPr lang="es-ES" sz="16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Núria García(3r A), Aurora Pla (3r B) i Anna Orri (3r C)</a:t>
            </a: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"/>
          <p:cNvSpPr txBox="1"/>
          <p:nvPr>
            <p:ph type="title"/>
          </p:nvPr>
        </p:nvSpPr>
        <p:spPr>
          <a:xfrm>
            <a:off x="0" y="476672"/>
            <a:ext cx="9034141" cy="6461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Mesures d’atenció a la diversitat</a:t>
            </a:r>
            <a:endParaRPr sz="40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5"/>
          <p:cNvSpPr txBox="1"/>
          <p:nvPr>
            <p:ph idx="1" type="body"/>
          </p:nvPr>
        </p:nvSpPr>
        <p:spPr>
          <a:xfrm>
            <a:off x="319833" y="1772816"/>
            <a:ext cx="8699500" cy="476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34290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00264D"/>
              </a:buClr>
              <a:buSzPts val="1490"/>
              <a:buFont typeface="Georgia"/>
              <a:buAutoNum type="alphaLcParenR"/>
            </a:pPr>
            <a:r>
              <a:rPr lang="es-ES" sz="17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Desdoblament dels grups a les àrees de ciències de la naturalesa (Biologia i Geologia – Física i Química) i tecnologies (1 hora setmanal de cada matèria)</a:t>
            </a:r>
            <a:endParaRPr sz="3000"/>
          </a:p>
          <a:p>
            <a:pPr indent="-361950" lvl="0" marL="34290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00264D"/>
              </a:buClr>
              <a:buSzPts val="1490"/>
              <a:buFont typeface="Georgia"/>
              <a:buAutoNum type="alphaLcParenR"/>
            </a:pPr>
            <a:r>
              <a:rPr lang="es-ES" sz="17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Tutories individualitzades</a:t>
            </a:r>
            <a:endParaRPr sz="3000"/>
          </a:p>
          <a:p>
            <a:pPr indent="-361950" lvl="0" marL="34290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00264D"/>
              </a:buClr>
              <a:buSzPts val="1490"/>
              <a:buFont typeface="Georgia"/>
              <a:buAutoNum type="alphaLcParenR"/>
            </a:pPr>
            <a:r>
              <a:rPr lang="es-ES" sz="17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Seguiment dels alumnes per part de la psicopedagoga / EAP/Educadora Social</a:t>
            </a:r>
            <a:endParaRPr sz="3000"/>
          </a:p>
          <a:p>
            <a:pPr indent="-361950" lvl="0" marL="34290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00264D"/>
              </a:buClr>
              <a:buSzPts val="1490"/>
              <a:buFont typeface="Georgia"/>
              <a:buAutoNum type="alphaLcParenR"/>
            </a:pPr>
            <a:r>
              <a:rPr lang="es-ES" sz="17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Immersió lingüística (atenció als alumnes que no parlen català)</a:t>
            </a:r>
            <a:endParaRPr sz="3000"/>
          </a:p>
          <a:p>
            <a:pPr indent="-361950" lvl="0" marL="34290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00264D"/>
              </a:buClr>
              <a:buSzPts val="1490"/>
              <a:buFont typeface="Georgia"/>
              <a:buAutoNum type="alphaLcParenR"/>
            </a:pPr>
            <a:r>
              <a:rPr lang="es-ES" sz="17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Atencions individualitzades als alumnes amb problemàtiques específiques</a:t>
            </a:r>
            <a:endParaRPr sz="3000"/>
          </a:p>
          <a:p>
            <a:pPr indent="-361950" lvl="0" marL="34290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00264D"/>
              </a:buClr>
              <a:buSzPts val="1490"/>
              <a:buFont typeface="Georgia"/>
              <a:buAutoNum type="alphaLcParenR"/>
            </a:pPr>
            <a:r>
              <a:rPr lang="es-ES" sz="17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Plans individualitzats (alumnat amb TDA/H, dislèxia...) </a:t>
            </a:r>
            <a:endParaRPr sz="3000"/>
          </a:p>
          <a:p>
            <a:pPr indent="-297021" lvl="0" marL="342900" rtl="0" algn="l">
              <a:lnSpc>
                <a:spcPct val="200000"/>
              </a:lnSpc>
              <a:spcBef>
                <a:spcPts val="170"/>
              </a:spcBef>
              <a:spcAft>
                <a:spcPts val="0"/>
              </a:spcAft>
              <a:buClr>
                <a:srgbClr val="00264D"/>
              </a:buClr>
              <a:buSzPts val="723"/>
              <a:buFont typeface="Georgia"/>
              <a:buNone/>
            </a:pPr>
            <a:r>
              <a:t/>
            </a:r>
            <a:endParaRPr sz="850">
              <a:solidFill>
                <a:srgbClr val="002060"/>
              </a:solidFill>
            </a:endParaRPr>
          </a:p>
          <a:p>
            <a:pPr indent="-274320" lvl="0" marL="274320" rtl="0" algn="l">
              <a:lnSpc>
                <a:spcPct val="80000"/>
              </a:lnSpc>
              <a:spcBef>
                <a:spcPts val="135"/>
              </a:spcBef>
              <a:spcAft>
                <a:spcPts val="0"/>
              </a:spcAft>
              <a:buSzPts val="574"/>
              <a:buFont typeface="Noto Sans Symbols"/>
              <a:buNone/>
            </a:pPr>
            <a:br>
              <a:rPr b="1" lang="es-ES" sz="675"/>
            </a:br>
            <a:r>
              <a:rPr lang="es-ES" sz="675"/>
              <a:t> </a:t>
            </a:r>
            <a:endParaRPr sz="675"/>
          </a:p>
          <a:p>
            <a:pPr indent="-274320" lvl="0" marL="274320" rtl="0" algn="l">
              <a:lnSpc>
                <a:spcPct val="80000"/>
              </a:lnSpc>
              <a:spcBef>
                <a:spcPts val="135"/>
              </a:spcBef>
              <a:spcAft>
                <a:spcPts val="0"/>
              </a:spcAft>
              <a:buSzPts val="574"/>
              <a:buFont typeface="Noto Sans Symbols"/>
              <a:buNone/>
            </a:pPr>
            <a:r>
              <a:t/>
            </a:r>
            <a:endParaRPr sz="675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"/>
          <p:cNvSpPr txBox="1"/>
          <p:nvPr>
            <p:ph type="title"/>
          </p:nvPr>
        </p:nvSpPr>
        <p:spPr>
          <a:xfrm>
            <a:off x="683568" y="260648"/>
            <a:ext cx="8162925" cy="769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tutoria</a:t>
            </a:r>
            <a:endParaRPr sz="40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7"/>
          <p:cNvSpPr txBox="1"/>
          <p:nvPr>
            <p:ph idx="1" type="body"/>
          </p:nvPr>
        </p:nvSpPr>
        <p:spPr>
          <a:xfrm>
            <a:off x="251520" y="1844824"/>
            <a:ext cx="8712967" cy="4609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Char char="✔"/>
            </a:pPr>
            <a:r>
              <a:rPr b="1"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L’hora setmanal de tutoria</a:t>
            </a:r>
            <a:endParaRPr b="1" sz="18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64D"/>
              </a:buClr>
              <a:buSzPts val="810"/>
              <a:buFont typeface="Noto Sans Symbols"/>
              <a:buNone/>
            </a:pPr>
            <a:r>
              <a:t/>
            </a:r>
            <a:endParaRPr b="1" sz="9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Les rutines d’aula: informació, agenda, calendari…	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Valoració del funcionament del grup, resolució de dubtes i problemes</a:t>
            </a:r>
            <a:endParaRPr sz="18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Xerrades sobre educació emocional i sexual</a:t>
            </a:r>
            <a:endParaRPr sz="18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Campanyes solidàries: Banc dels aliments</a:t>
            </a:r>
            <a:endParaRPr sz="18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Delegats, representants i encarregats d’aula 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Assemblees</a:t>
            </a:r>
            <a:endParaRPr sz="18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Recollida selectiva de residus</a:t>
            </a:r>
            <a:endParaRPr sz="18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t/>
            </a:r>
            <a:endParaRPr sz="18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64D"/>
              </a:buClr>
              <a:buSzPts val="810"/>
              <a:buFont typeface="Noto Sans Symbols"/>
              <a:buNone/>
            </a:pPr>
            <a:r>
              <a:t/>
            </a:r>
            <a:endParaRPr sz="9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Char char="✔"/>
            </a:pPr>
            <a:r>
              <a:rPr b="1"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tutor personal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None/>
            </a:pPr>
            <a:r>
              <a:t/>
            </a:r>
            <a:endParaRPr b="1" sz="9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Seguiment de l’alumne/a</a:t>
            </a:r>
            <a:endParaRPr sz="18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Comunicació amb la família</a:t>
            </a:r>
            <a:endParaRPr sz="18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5868eac7b_0_0"/>
          <p:cNvSpPr txBox="1"/>
          <p:nvPr>
            <p:ph idx="1" type="subTitle"/>
          </p:nvPr>
        </p:nvSpPr>
        <p:spPr>
          <a:xfrm>
            <a:off x="1120350" y="4345050"/>
            <a:ext cx="6903300" cy="173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B5064"/>
              </a:buClr>
              <a:buSzPts val="6030"/>
              <a:buFont typeface="Century Gothic"/>
              <a:buNone/>
            </a:pPr>
            <a:r>
              <a:rPr b="0" lang="es-ES" sz="2916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L’incertesa és un sentiment que hem de gestionar i aquest curs en serà una oportunitat. </a:t>
            </a:r>
            <a:br>
              <a:rPr b="0" lang="es-ES" sz="2916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id="175" name="Google Shape;175;g95868eac7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299" y="178825"/>
            <a:ext cx="6537400" cy="36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"/>
          <p:cNvSpPr txBox="1"/>
          <p:nvPr>
            <p:ph type="title"/>
          </p:nvPr>
        </p:nvSpPr>
        <p:spPr>
          <a:xfrm>
            <a:off x="0" y="476672"/>
            <a:ext cx="9034141" cy="6461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Eines de treball i portal web</a:t>
            </a:r>
            <a:endParaRPr sz="40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8"/>
          <p:cNvPicPr preferRelativeResize="0"/>
          <p:nvPr/>
        </p:nvPicPr>
        <p:blipFill rotWithShape="1">
          <a:blip r:embed="rId3">
            <a:alphaModFix/>
          </a:blip>
          <a:srcRect b="0" l="0" r="1639" t="6118"/>
          <a:stretch/>
        </p:blipFill>
        <p:spPr>
          <a:xfrm>
            <a:off x="534810" y="2204864"/>
            <a:ext cx="8074373" cy="433288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8"/>
          <p:cNvSpPr/>
          <p:nvPr/>
        </p:nvSpPr>
        <p:spPr>
          <a:xfrm>
            <a:off x="5953006" y="3135308"/>
            <a:ext cx="1224136" cy="4744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rnd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6444208" y="2627443"/>
            <a:ext cx="1188471" cy="43204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8"/>
          <p:cNvSpPr/>
          <p:nvPr/>
        </p:nvSpPr>
        <p:spPr>
          <a:xfrm>
            <a:off x="3094317" y="1617276"/>
            <a:ext cx="2955361" cy="435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es-ES" sz="24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www.insllanca.cat</a:t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0"/>
          <p:cNvSpPr txBox="1"/>
          <p:nvPr>
            <p:ph type="title"/>
          </p:nvPr>
        </p:nvSpPr>
        <p:spPr>
          <a:xfrm>
            <a:off x="562545" y="260648"/>
            <a:ext cx="8162925" cy="769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calendari del curs</a:t>
            </a:r>
            <a:endParaRPr sz="40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395525" y="1560076"/>
            <a:ext cx="3976500" cy="4557000"/>
          </a:xfrm>
          <a:prstGeom prst="rect">
            <a:avLst/>
          </a:prstGeom>
          <a:solidFill>
            <a:srgbClr val="88A0AC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COMENÇAMENT CURS</a:t>
            </a:r>
            <a:br>
              <a:rPr b="1" i="0" lang="es-ES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ES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s-ES" sz="105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s-ES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setembre de 20</a:t>
            </a:r>
            <a:r>
              <a:rPr lang="es-ES" sz="1050">
                <a:latin typeface="Calibri"/>
                <a:ea typeface="Calibri"/>
                <a:cs typeface="Calibri"/>
                <a:sym typeface="Calibri"/>
              </a:rPr>
              <a:t>20</a:t>
            </a:r>
            <a:br>
              <a:rPr b="0" i="0" lang="es-ES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s-ES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DE CLASSES</a:t>
            </a:r>
            <a:b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E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juny de 202</a:t>
            </a:r>
            <a:r>
              <a:rPr lang="es-E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(ESO i 1r de batxillerat)</a:t>
            </a:r>
            <a:b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DATES TRIMESTRES</a:t>
            </a:r>
            <a:b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 trimestre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del  </a:t>
            </a: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s-E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de setembre 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novembre</a:t>
            </a:r>
            <a:b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Segon trimestre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del  </a:t>
            </a: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de desembre a l’</a:t>
            </a: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de març</a:t>
            </a:r>
            <a:b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Tercer trimestre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del  </a:t>
            </a: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març al  </a:t>
            </a: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de juny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Treball de síntesi:  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11-12-15-16 juny </a:t>
            </a:r>
            <a:b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VACANCES ESCOLARS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Nadal: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del </a:t>
            </a: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s-E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de desembre de 2019 al </a:t>
            </a: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 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gener de 202</a:t>
            </a:r>
            <a:r>
              <a:rPr lang="es-E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(ambdós inclosos)</a:t>
            </a:r>
            <a:b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Setmana Santa :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del </a:t>
            </a:r>
            <a:r>
              <a:rPr lang="es-E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 de març al 5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d’abril  de 202</a:t>
            </a:r>
            <a:r>
              <a:rPr lang="es-E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(ambdós inclosos)</a:t>
            </a:r>
            <a:b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i="0" lang="es-E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DIES FESTIS DE LLIURE DISPOSICIÓ I FESTA LOCAL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b="1"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de novembre de 2020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∙"/>
            </a:pPr>
            <a:r>
              <a:rPr b="1"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de desembre de 2020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b="1" i="0" lang="es-E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de gener de 202</a:t>
            </a:r>
            <a:r>
              <a:rPr b="1"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∙"/>
            </a:pPr>
            <a:r>
              <a:rPr b="1"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s-E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de febrer de 202</a:t>
            </a:r>
            <a:r>
              <a:rPr b="1"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∙"/>
            </a:pPr>
            <a:r>
              <a:rPr b="1"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de maig de 2021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0"/>
          <p:cNvSpPr txBox="1"/>
          <p:nvPr/>
        </p:nvSpPr>
        <p:spPr>
          <a:xfrm>
            <a:off x="4860032" y="1560064"/>
            <a:ext cx="4032448" cy="4273181"/>
          </a:xfrm>
          <a:prstGeom prst="rect">
            <a:avLst/>
          </a:prstGeom>
          <a:solidFill>
            <a:srgbClr val="88A0AC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CELEBRACIONS DE CENTRE</a:t>
            </a:r>
            <a:r>
              <a:rPr b="1" lang="es-E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(es realitzaran activitats </a:t>
            </a:r>
            <a:r>
              <a:rPr b="1" lang="es-E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només dins el grup estable)</a:t>
            </a:r>
            <a:b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Castanyada</a:t>
            </a:r>
            <a:b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Nadal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 Jordi</a:t>
            </a:r>
            <a:b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Activitats de final de curs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PROVES DE FINAL  DE  TRIMESTRE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Setmanes del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es-E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nov al 4 desembre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proves 1a avaluació</a:t>
            </a:r>
            <a:b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Setmana de</a:t>
            </a:r>
            <a:r>
              <a:rPr lang="es-E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l’1 al 12 de març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proves 2a avaluació</a:t>
            </a:r>
            <a:br>
              <a:rPr b="0" i="0" lang="es-ES" sz="105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Setmana del </a:t>
            </a:r>
            <a:r>
              <a:rPr b="1" lang="es-E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maig al </a:t>
            </a: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b="1" lang="es-E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de juny: </a:t>
            </a: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proves 3a avaluació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Proves de recuperació i millora: no hi haurà</a:t>
            </a:r>
            <a:endParaRPr b="1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LLIURAMENT DE NOTES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E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s-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desembre de 2020: butlletí 1a avaluació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 de març de 2021: butlletí 2a avaluació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 de juny de 2021: butlletí 3a avaluació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s-E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proves d’avaluació extraordinàries per confirmar</a:t>
            </a:r>
            <a:endParaRPr b="1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9"/>
          <p:cNvSpPr txBox="1"/>
          <p:nvPr>
            <p:ph type="title"/>
          </p:nvPr>
        </p:nvSpPr>
        <p:spPr>
          <a:xfrm>
            <a:off x="683568" y="260648"/>
            <a:ext cx="8162925" cy="769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calendari del curs</a:t>
            </a:r>
            <a:endParaRPr sz="40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9"/>
          <p:cNvSpPr txBox="1"/>
          <p:nvPr>
            <p:ph idx="1" type="body"/>
          </p:nvPr>
        </p:nvSpPr>
        <p:spPr>
          <a:xfrm>
            <a:off x="611188" y="1844675"/>
            <a:ext cx="8339137" cy="4897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Noto Sans Symbols"/>
              <a:buNone/>
            </a:pPr>
            <a:r>
              <a:t/>
            </a:r>
            <a:endParaRPr b="1" sz="1600">
              <a:solidFill>
                <a:srgbClr val="002060"/>
              </a:solidFill>
            </a:endParaRPr>
          </a:p>
          <a:p>
            <a:pPr indent="-128587" lvl="0" marL="27432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355" name="Google Shape;3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484784"/>
            <a:ext cx="8770813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3687" y="2924944"/>
            <a:ext cx="792089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"/>
          <p:cNvSpPr txBox="1"/>
          <p:nvPr>
            <p:ph type="title"/>
          </p:nvPr>
        </p:nvSpPr>
        <p:spPr>
          <a:xfrm>
            <a:off x="468883" y="332656"/>
            <a:ext cx="8350250" cy="6461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3600"/>
              <a:buFont typeface="Century Gothic"/>
              <a:buNone/>
            </a:pPr>
            <a:r>
              <a:rPr lang="es-ES" sz="36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Calendari de proves escrites</a:t>
            </a:r>
            <a:endParaRPr sz="36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p11"/>
          <p:cNvPicPr preferRelativeResize="0"/>
          <p:nvPr/>
        </p:nvPicPr>
        <p:blipFill rotWithShape="1">
          <a:blip r:embed="rId3">
            <a:alphaModFix/>
          </a:blip>
          <a:srcRect b="0" l="0" r="0" t="5624"/>
          <a:stretch/>
        </p:blipFill>
        <p:spPr>
          <a:xfrm>
            <a:off x="251520" y="1628800"/>
            <a:ext cx="5198470" cy="2758338"/>
          </a:xfrm>
          <a:prstGeom prst="rect">
            <a:avLst/>
          </a:prstGeom>
          <a:noFill/>
          <a:ln cap="flat" cmpd="sng" w="31750">
            <a:solidFill>
              <a:srgbClr val="4B5064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63" name="Google Shape;363;p11"/>
          <p:cNvPicPr preferRelativeResize="0"/>
          <p:nvPr/>
        </p:nvPicPr>
        <p:blipFill rotWithShape="1">
          <a:blip r:embed="rId4">
            <a:alphaModFix/>
          </a:blip>
          <a:srcRect b="0" l="0" r="2207" t="6636"/>
          <a:stretch/>
        </p:blipFill>
        <p:spPr>
          <a:xfrm>
            <a:off x="3779912" y="3463178"/>
            <a:ext cx="5057598" cy="2714715"/>
          </a:xfrm>
          <a:prstGeom prst="rect">
            <a:avLst/>
          </a:prstGeom>
          <a:noFill/>
          <a:ln cap="flat" cmpd="sng" w="31750">
            <a:solidFill>
              <a:srgbClr val="546D79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64" name="Google Shape;364;p11"/>
          <p:cNvSpPr/>
          <p:nvPr/>
        </p:nvSpPr>
        <p:spPr>
          <a:xfrm rot="-5400000">
            <a:off x="917594" y="2561635"/>
            <a:ext cx="756084" cy="3600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5" name="Google Shape;365;p11"/>
          <p:cNvSpPr/>
          <p:nvPr/>
        </p:nvSpPr>
        <p:spPr>
          <a:xfrm rot="-2033291">
            <a:off x="4434303" y="4347537"/>
            <a:ext cx="756084" cy="25301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"/>
          <p:cNvSpPr txBox="1"/>
          <p:nvPr>
            <p:ph type="title"/>
          </p:nvPr>
        </p:nvSpPr>
        <p:spPr>
          <a:xfrm>
            <a:off x="0" y="476672"/>
            <a:ext cx="9034141" cy="6461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Sortides</a:t>
            </a:r>
            <a:endParaRPr sz="40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6"/>
          <p:cNvSpPr txBox="1"/>
          <p:nvPr>
            <p:ph idx="1" type="body"/>
          </p:nvPr>
        </p:nvSpPr>
        <p:spPr>
          <a:xfrm>
            <a:off x="755576" y="2276872"/>
            <a:ext cx="7776542" cy="34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5762" lvl="4" marL="334962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F4680B"/>
              </a:buClr>
              <a:buSzPts val="2200"/>
              <a:buFont typeface="Noto Sans Symbols"/>
              <a:buChar char="✔"/>
            </a:pPr>
            <a:r>
              <a:rPr lang="es-ES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Totes les sortides queden anul.lades </a:t>
            </a:r>
            <a:r>
              <a:rPr lang="es-ES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excepte les</a:t>
            </a:r>
            <a:r>
              <a:rPr lang="es-ES" sz="2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siguin d’àmbit local i sempre dins el grup estable.</a:t>
            </a:r>
            <a:endParaRPr b="1" sz="22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"/>
          <p:cNvSpPr txBox="1"/>
          <p:nvPr>
            <p:ph type="title"/>
          </p:nvPr>
        </p:nvSpPr>
        <p:spPr>
          <a:xfrm>
            <a:off x="755576" y="404664"/>
            <a:ext cx="8162925" cy="769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L’avaluació</a:t>
            </a:r>
            <a:endParaRPr sz="40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12"/>
          <p:cNvSpPr txBox="1"/>
          <p:nvPr>
            <p:ph idx="1" type="body"/>
          </p:nvPr>
        </p:nvSpPr>
        <p:spPr>
          <a:xfrm>
            <a:off x="467544" y="1916832"/>
            <a:ext cx="8397875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64D"/>
              </a:buClr>
              <a:buSzPts val="1554"/>
              <a:buFont typeface="Noto Sans Symbols"/>
              <a:buChar char="✔"/>
            </a:pPr>
            <a:r>
              <a:rPr lang="es-ES" sz="185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Avaluacions trimestrals: qualificació NA, AS, AN i AE     </a:t>
            </a:r>
            <a:endParaRPr b="1" sz="2405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70000"/>
              </a:lnSpc>
              <a:spcBef>
                <a:spcPts val="481"/>
              </a:spcBef>
              <a:spcAft>
                <a:spcPts val="0"/>
              </a:spcAft>
              <a:buClr>
                <a:srgbClr val="00264D"/>
              </a:buClr>
              <a:buSzPts val="2020"/>
              <a:buNone/>
            </a:pPr>
            <a:r>
              <a:rPr b="1" lang="es-ES" sz="2405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185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rgbClr val="00264D"/>
              </a:buClr>
              <a:buSzPts val="1554"/>
              <a:buFont typeface="Noto Sans Symbols"/>
              <a:buChar char="✔"/>
            </a:pPr>
            <a:r>
              <a:rPr lang="es-ES" sz="185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hi haurà recuperacions trimestrals</a:t>
            </a:r>
            <a:endParaRPr sz="185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rgbClr val="00264D"/>
              </a:buClr>
              <a:buSzPts val="1554"/>
              <a:buNone/>
            </a:pPr>
            <a:r>
              <a:t/>
            </a:r>
            <a:endParaRPr sz="185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40000"/>
              </a:lnSpc>
              <a:spcBef>
                <a:spcPts val="370"/>
              </a:spcBef>
              <a:spcAft>
                <a:spcPts val="0"/>
              </a:spcAft>
              <a:buClr>
                <a:srgbClr val="00264D"/>
              </a:buClr>
              <a:buSzPts val="1554"/>
              <a:buFont typeface="Noto Sans Symbols"/>
              <a:buChar char="✔"/>
            </a:pPr>
            <a:r>
              <a:rPr lang="es-ES" sz="185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Proves d’avaluació extraordinària  al mes de juny (22 i 23) </a:t>
            </a:r>
            <a:endParaRPr sz="185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74320" rtl="0" algn="l">
              <a:lnSpc>
                <a:spcPct val="140000"/>
              </a:lnSpc>
              <a:spcBef>
                <a:spcPts val="370"/>
              </a:spcBef>
              <a:spcAft>
                <a:spcPts val="0"/>
              </a:spcAft>
              <a:buSzPts val="1530"/>
              <a:buNone/>
            </a:pPr>
            <a:r>
              <a:rPr b="1" lang="es-ES" sz="185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 setembre)</a:t>
            </a:r>
            <a:endParaRPr b="1" sz="185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rgbClr val="00264D"/>
              </a:buClr>
              <a:buSzPts val="1554"/>
              <a:buFont typeface="Noto Sans Symbols"/>
              <a:buNone/>
            </a:pPr>
            <a:r>
              <a:t/>
            </a:r>
            <a:endParaRPr sz="185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90000"/>
              </a:lnSpc>
              <a:spcBef>
                <a:spcPts val="370"/>
              </a:spcBef>
              <a:spcAft>
                <a:spcPts val="0"/>
              </a:spcAft>
              <a:buClr>
                <a:srgbClr val="00264D"/>
              </a:buClr>
              <a:buSzPts val="1554"/>
              <a:buFont typeface="Noto Sans Symbols"/>
              <a:buChar char="✔"/>
            </a:pPr>
            <a:r>
              <a:rPr lang="es-ES" sz="185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Promoció de curs: promocionen els alumnes que tenen fins a un màxim de dues matèries no superades</a:t>
            </a:r>
            <a:endParaRPr sz="185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70000"/>
              </a:lnSpc>
              <a:spcBef>
                <a:spcPts val="370"/>
              </a:spcBef>
              <a:spcAft>
                <a:spcPts val="0"/>
              </a:spcAft>
              <a:buClr>
                <a:srgbClr val="00264D"/>
              </a:buClr>
              <a:buSzPts val="1554"/>
              <a:buNone/>
            </a:pPr>
            <a:r>
              <a:t/>
            </a:r>
            <a:endParaRPr sz="185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"/>
          <p:cNvSpPr txBox="1"/>
          <p:nvPr>
            <p:ph type="title"/>
          </p:nvPr>
        </p:nvSpPr>
        <p:spPr>
          <a:xfrm>
            <a:off x="395536" y="260648"/>
            <a:ext cx="8496944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Font typeface="Century Gothic"/>
              <a:buNone/>
            </a:pPr>
            <a:r>
              <a:rPr lang="es-ES" sz="162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916">
                <a:latin typeface="Century Gothic"/>
                <a:ea typeface="Century Gothic"/>
                <a:cs typeface="Century Gothic"/>
                <a:sym typeface="Century Gothic"/>
              </a:rPr>
              <a:t>NOFC: Normes d’organització i funcionament de centre</a:t>
            </a:r>
            <a:endParaRPr sz="194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14"/>
          <p:cNvSpPr txBox="1"/>
          <p:nvPr>
            <p:ph idx="1" type="body"/>
          </p:nvPr>
        </p:nvSpPr>
        <p:spPr>
          <a:xfrm>
            <a:off x="467544" y="177281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40208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4D"/>
              </a:buClr>
              <a:buSzPts val="2112"/>
              <a:buFont typeface="Noto Sans Symbols"/>
              <a:buNone/>
            </a:pPr>
            <a:r>
              <a:t/>
            </a:r>
            <a:endParaRPr sz="24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64D"/>
              </a:buClr>
              <a:buSzPts val="2112"/>
              <a:buFont typeface="Noto Sans Symbols"/>
              <a:buChar char="✔"/>
            </a:pPr>
            <a:r>
              <a:rPr lang="es-ES" sz="24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Assistència i puntualitat</a:t>
            </a:r>
            <a:endParaRPr sz="24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64D"/>
              </a:buClr>
              <a:buSzPts val="2112"/>
              <a:buNone/>
            </a:pPr>
            <a:r>
              <a:t/>
            </a:r>
            <a:endParaRPr sz="24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64D"/>
              </a:buClr>
              <a:buSzPts val="2112"/>
              <a:buFont typeface="Noto Sans Symbols"/>
              <a:buChar char="✔"/>
            </a:pPr>
            <a:r>
              <a:rPr lang="es-ES" sz="24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Hores d’esbarjo</a:t>
            </a:r>
            <a:endParaRPr sz="24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40208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64D"/>
              </a:buClr>
              <a:buSzPts val="2112"/>
              <a:buFont typeface="Noto Sans Symbols"/>
              <a:buNone/>
            </a:pPr>
            <a:r>
              <a:t/>
            </a:r>
            <a:endParaRPr sz="24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64D"/>
              </a:buClr>
              <a:buSzPts val="2112"/>
              <a:buFont typeface="Noto Sans Symbols"/>
              <a:buChar char="✔"/>
            </a:pPr>
            <a:r>
              <a:rPr lang="es-ES" sz="24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Sortida del centre en horari  lectiu</a:t>
            </a:r>
            <a:endParaRPr sz="24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40208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64D"/>
              </a:buClr>
              <a:buSzPts val="2112"/>
              <a:buFont typeface="Noto Sans Symbols"/>
              <a:buNone/>
            </a:pPr>
            <a:r>
              <a:t/>
            </a:r>
            <a:endParaRPr sz="24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64D"/>
              </a:buClr>
              <a:buSzPts val="2112"/>
              <a:buFont typeface="Noto Sans Symbols"/>
              <a:buChar char="✔"/>
            </a:pPr>
            <a:r>
              <a:rPr lang="es-ES" sz="24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Faltes i sancions / servei de mediació escolar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64D"/>
              </a:buClr>
              <a:buSzPts val="2112"/>
              <a:buNone/>
            </a:pPr>
            <a:r>
              <a:t/>
            </a:r>
            <a:endParaRPr sz="24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"/>
          <p:cNvSpPr txBox="1"/>
          <p:nvPr>
            <p:ph type="title"/>
          </p:nvPr>
        </p:nvSpPr>
        <p:spPr>
          <a:xfrm>
            <a:off x="683575" y="182173"/>
            <a:ext cx="81630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Font typeface="Century Gothic"/>
              <a:buNone/>
            </a:pPr>
            <a:r>
              <a:rPr lang="es-ES" sz="2800">
                <a:latin typeface="Century Gothic"/>
                <a:ea typeface="Century Gothic"/>
                <a:cs typeface="Century Gothic"/>
                <a:sym typeface="Century Gothic"/>
              </a:rPr>
              <a:t> Normes d’organització i funcionament de centre sobre mòbils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13"/>
          <p:cNvSpPr txBox="1"/>
          <p:nvPr>
            <p:ph idx="1" type="body"/>
          </p:nvPr>
        </p:nvSpPr>
        <p:spPr>
          <a:xfrm>
            <a:off x="1014275" y="1616225"/>
            <a:ext cx="7149600" cy="47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A363C"/>
              </a:buClr>
              <a:buSzPts val="1445"/>
              <a:buFont typeface="Noto Sans Symbols"/>
              <a:buChar char="✔"/>
            </a:pPr>
            <a:r>
              <a:rPr lang="es-ES" sz="1062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Mòbils a l’aula</a:t>
            </a:r>
            <a:endParaRPr b="1" sz="1062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50000"/>
              </a:lnSpc>
              <a:spcBef>
                <a:spcPts val="340"/>
              </a:spcBef>
              <a:spcAft>
                <a:spcPts val="0"/>
              </a:spcAft>
              <a:buSzPts val="1445"/>
              <a:buFont typeface="Noto Sans Symbols"/>
              <a:buNone/>
            </a:pPr>
            <a:r>
              <a:t/>
            </a:r>
            <a:endParaRPr sz="1062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50000"/>
              </a:lnSpc>
              <a:spcBef>
                <a:spcPts val="340"/>
              </a:spcBef>
              <a:spcAft>
                <a:spcPts val="0"/>
              </a:spcAft>
              <a:buSzPts val="1445"/>
              <a:buFont typeface="Noto Sans Symbols"/>
              <a:buNone/>
            </a:pPr>
            <a:r>
              <a:t/>
            </a:r>
            <a:endParaRPr sz="1062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50000"/>
              </a:lnSpc>
              <a:spcBef>
                <a:spcPts val="340"/>
              </a:spcBef>
              <a:spcAft>
                <a:spcPts val="0"/>
              </a:spcAft>
              <a:buSzPts val="1445"/>
              <a:buFont typeface="Noto Sans Symbols"/>
              <a:buNone/>
            </a:pPr>
            <a:r>
              <a:t/>
            </a:r>
            <a:endParaRPr sz="1062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s-ES" sz="1187">
                <a:latin typeface="Century Gothic"/>
                <a:ea typeface="Century Gothic"/>
                <a:cs typeface="Century Gothic"/>
                <a:sym typeface="Century Gothic"/>
              </a:rPr>
              <a:t>Està prohibit l’ús del telèfon mòbil a les aules, laboratoris i tallers tret que el professor l’autoritzi amb finalitats educatives relacionades amb la seva matèria.</a:t>
            </a:r>
            <a:endParaRPr sz="1187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s-ES" sz="1187">
                <a:latin typeface="Century Gothic"/>
                <a:ea typeface="Century Gothic"/>
                <a:cs typeface="Century Gothic"/>
                <a:sym typeface="Century Gothic"/>
              </a:rPr>
              <a:t>Als passadissos, entre classe i classe, l’ús del mòbil està totalment prohibit.</a:t>
            </a:r>
            <a:endParaRPr sz="1187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s-ES" sz="1187">
                <a:latin typeface="Century Gothic"/>
                <a:ea typeface="Century Gothic"/>
                <a:cs typeface="Century Gothic"/>
                <a:sym typeface="Century Gothic"/>
              </a:rPr>
              <a:t>Al pati, a la cantina i a les entrades (abans de les 8.15h) i sortides del centre (després de les 14.45h) l’alumnat podrà fer servir el mòbil de manera responsable i respectuosa (si escolta música, per exemple, no ha de molestar la resta de companys; òbviament no pot gravar o fotografiar els companys sense el seu permís explícit, etc.)</a:t>
            </a:r>
            <a:endParaRPr sz="1187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s-ES" sz="1187">
                <a:latin typeface="Century Gothic"/>
                <a:ea typeface="Century Gothic"/>
                <a:cs typeface="Century Gothic"/>
                <a:sym typeface="Century Gothic"/>
              </a:rPr>
              <a:t>A les sortides escolars l’alumnat pot fer servir el mòbil amb autorització del professorat i per a usos acadèmics. </a:t>
            </a:r>
            <a:endParaRPr sz="1187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445"/>
              <a:buFont typeface="Noto Sans Symbols"/>
              <a:buNone/>
            </a:pPr>
            <a:r>
              <a:rPr lang="es-ES" sz="1062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45"/>
              <a:buFont typeface="Noto Sans Symbols"/>
              <a:buNone/>
            </a:pPr>
            <a:r>
              <a:rPr lang="es-ES" sz="1062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el cas que un/a alumne/a infringeixi la normativa, haurà de venir </a:t>
            </a:r>
            <a:r>
              <a:rPr lang="es-ES" sz="1062" u="sng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dimarts de la setmana següent a la tarda al centre </a:t>
            </a:r>
            <a:r>
              <a:rPr lang="es-ES" sz="1062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(de15.45 a 16.45). S’avisarà a la família seguint el procediment habitual.</a:t>
            </a:r>
            <a:endParaRPr sz="1062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"/>
          <p:cNvSpPr txBox="1"/>
          <p:nvPr>
            <p:ph type="title"/>
          </p:nvPr>
        </p:nvSpPr>
        <p:spPr>
          <a:xfrm>
            <a:off x="755576" y="404664"/>
            <a:ext cx="8162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600"/>
              <a:buFont typeface="Century Gothic"/>
              <a:buNone/>
            </a:pPr>
            <a:r>
              <a:rPr lang="es-ES" sz="3600">
                <a:latin typeface="Century Gothic"/>
                <a:ea typeface="Century Gothic"/>
                <a:cs typeface="Century Gothic"/>
                <a:sym typeface="Century Gothic"/>
              </a:rPr>
              <a:t> Quina informació rep la família?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15"/>
          <p:cNvSpPr txBox="1"/>
          <p:nvPr>
            <p:ph idx="1" type="body"/>
          </p:nvPr>
        </p:nvSpPr>
        <p:spPr>
          <a:xfrm>
            <a:off x="323528" y="1700808"/>
            <a:ext cx="8568952" cy="4537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97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44"/>
              <a:buFont typeface="Noto Sans Symbols"/>
              <a:buChar char="✔"/>
            </a:pPr>
            <a:r>
              <a:rPr lang="es-ES" sz="20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Reunió informativa d’inici de curs</a:t>
            </a:r>
            <a:endParaRPr sz="20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Noto Sans Symbols"/>
              <a:buNone/>
            </a:pPr>
            <a:r>
              <a:t/>
            </a:r>
            <a:endParaRPr sz="20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9720" lvl="0" marL="27432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744"/>
              <a:buFont typeface="Noto Sans Symbols"/>
              <a:buChar char="✔"/>
            </a:pPr>
            <a:r>
              <a:rPr lang="es-ES" sz="20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Entrevistes amb el tutor/a personal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Noto Sans Symbols"/>
              <a:buNone/>
            </a:pPr>
            <a:r>
              <a:t/>
            </a:r>
            <a:endParaRPr sz="20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9720" lvl="0" marL="27432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744"/>
              <a:buFont typeface="Noto Sans Symbols"/>
              <a:buChar char="✔"/>
            </a:pPr>
            <a:r>
              <a:rPr lang="es-ES" sz="20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Codi i Usuari per accedir aplicació EDVOICE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Noto Sans Symbols"/>
              <a:buNone/>
            </a:pPr>
            <a:r>
              <a:t/>
            </a:r>
            <a:endParaRPr sz="20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9720" lvl="0" marL="27432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744"/>
              <a:buFont typeface="Noto Sans Symbols"/>
              <a:buChar char="✔"/>
            </a:pPr>
            <a:r>
              <a:rPr lang="es-ES" sz="20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Informes trimestrals de notes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Noto Sans Symbols"/>
              <a:buNone/>
            </a:pPr>
            <a:r>
              <a:t/>
            </a:r>
            <a:endParaRPr sz="20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9720" lvl="0" marL="27432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744"/>
              <a:buFont typeface="Noto Sans Symbols"/>
              <a:buChar char="✔"/>
            </a:pPr>
            <a:r>
              <a:rPr lang="es-ES" sz="20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Entrevistes amb la psicopedagoga, l’EAP o l’educador social.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344"/>
              <a:buFont typeface="Noto Sans Symbols"/>
              <a:buNone/>
            </a:pPr>
            <a:r>
              <a:t/>
            </a:r>
            <a:endParaRPr sz="20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9720" lvl="0" marL="27432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744"/>
              <a:buFont typeface="Noto Sans Symbols"/>
              <a:buChar char="✔"/>
            </a:pPr>
            <a:r>
              <a:rPr lang="es-ES" sz="20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Altres: fulls informatius puntuals, comunicats de sancions…</a:t>
            </a:r>
            <a:endParaRPr sz="20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8308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r>
              <a:t/>
            </a:r>
            <a:endParaRPr sz="1800"/>
          </a:p>
          <a:p>
            <a:pPr indent="-178308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"/>
          <p:cNvSpPr txBox="1"/>
          <p:nvPr>
            <p:ph type="title"/>
          </p:nvPr>
        </p:nvSpPr>
        <p:spPr>
          <a:xfrm>
            <a:off x="755576" y="404664"/>
            <a:ext cx="8162925" cy="6461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600"/>
              <a:buFont typeface="Century Gothic"/>
              <a:buNone/>
            </a:pPr>
            <a:r>
              <a:rPr lang="es-ES" sz="3600">
                <a:latin typeface="Century Gothic"/>
                <a:ea typeface="Century Gothic"/>
                <a:cs typeface="Century Gothic"/>
                <a:sym typeface="Century Gothic"/>
              </a:rPr>
              <a:t> Quina informació rep la família?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17"/>
          <p:cNvSpPr txBox="1"/>
          <p:nvPr>
            <p:ph idx="1" type="body"/>
          </p:nvPr>
        </p:nvSpPr>
        <p:spPr>
          <a:xfrm>
            <a:off x="394051" y="1480250"/>
            <a:ext cx="8355900" cy="7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3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5064"/>
              </a:buClr>
              <a:buSzPts val="1600"/>
              <a:buNone/>
            </a:pPr>
            <a:r>
              <a:rPr b="1"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 la informació del centre</a:t>
            </a:r>
            <a:r>
              <a:rPr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(novetats covid, informacions,</a:t>
            </a:r>
            <a:r>
              <a:rPr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sancions, faltes assistència, etc… ) a través del programa/aplicació </a:t>
            </a:r>
            <a:r>
              <a:rPr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EDVOICE (Additio) i la pàgina web de l’institut.</a:t>
            </a:r>
            <a:endParaRPr sz="18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 la </a:t>
            </a:r>
            <a:r>
              <a:rPr b="1"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primera setmana de classes entregarem l’usuari i contrasenya el correu @insllanca.cat</a:t>
            </a:r>
            <a:r>
              <a:rPr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els codis a l’aplicació </a:t>
            </a:r>
            <a:r>
              <a:rPr b="1"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Edvoice d’Additio</a:t>
            </a:r>
            <a:r>
              <a:rPr lang="es-E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tant per als pares i mares com per a l’alumnat.  </a:t>
            </a:r>
            <a:endParaRPr sz="18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3" marL="355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5064"/>
              </a:buClr>
              <a:buSzPts val="1600"/>
              <a:buNone/>
            </a:pPr>
            <a:r>
              <a:t/>
            </a:r>
            <a:endParaRPr sz="18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8308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r>
              <a:t/>
            </a:r>
            <a:endParaRPr sz="1800"/>
          </a:p>
          <a:p>
            <a:pPr indent="-178308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r>
              <a:t/>
            </a:r>
            <a:endParaRPr sz="1800"/>
          </a:p>
          <a:p>
            <a:pPr indent="-178308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r>
              <a:t/>
            </a:r>
            <a:endParaRPr sz="1800"/>
          </a:p>
          <a:p>
            <a:pPr indent="-178308" lvl="0" marL="27432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r>
              <a:t/>
            </a:r>
            <a:endParaRPr sz="1800"/>
          </a:p>
          <a:p>
            <a:pPr indent="-178308" lvl="0" marL="27432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r>
              <a:t/>
            </a:r>
            <a:endParaRPr sz="1800"/>
          </a:p>
        </p:txBody>
      </p:sp>
      <p:pic>
        <p:nvPicPr>
          <p:cNvPr descr="Resultat d'imatges de edvoice contacte amb la famÃ­lia" id="402" name="Google Shape;4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74" y="3524337"/>
            <a:ext cx="2717675" cy="27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7"/>
          <p:cNvPicPr preferRelativeResize="0"/>
          <p:nvPr/>
        </p:nvPicPr>
        <p:blipFill rotWithShape="1">
          <a:blip r:embed="rId4">
            <a:alphaModFix/>
          </a:blip>
          <a:srcRect b="5465" l="0" r="0" t="3740"/>
          <a:stretch/>
        </p:blipFill>
        <p:spPr>
          <a:xfrm>
            <a:off x="3684225" y="3590139"/>
            <a:ext cx="5065726" cy="258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38e951481_0_9"/>
          <p:cNvSpPr txBox="1"/>
          <p:nvPr>
            <p:ph type="title"/>
          </p:nvPr>
        </p:nvSpPr>
        <p:spPr>
          <a:xfrm>
            <a:off x="323528" y="260648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Ordre del dia:</a:t>
            </a:r>
            <a:endParaRPr/>
          </a:p>
        </p:txBody>
      </p:sp>
      <p:sp>
        <p:nvSpPr>
          <p:cNvPr id="181" name="Google Shape;181;g638e951481_0_9"/>
          <p:cNvSpPr txBox="1"/>
          <p:nvPr>
            <p:ph idx="1" type="body"/>
          </p:nvPr>
        </p:nvSpPr>
        <p:spPr>
          <a:xfrm>
            <a:off x="304800" y="1773238"/>
            <a:ext cx="8731200" cy="50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Font typeface="Noto Sans Symbols"/>
              <a:buNone/>
            </a:pPr>
            <a:br>
              <a:rPr b="1" lang="es-ES" sz="3600"/>
            </a:br>
            <a:endParaRPr b="1" sz="3600"/>
          </a:p>
        </p:txBody>
      </p:sp>
      <p:sp>
        <p:nvSpPr>
          <p:cNvPr id="182" name="Google Shape;182;g638e951481_0_9"/>
          <p:cNvSpPr txBox="1"/>
          <p:nvPr/>
        </p:nvSpPr>
        <p:spPr>
          <a:xfrm>
            <a:off x="638250" y="2305050"/>
            <a:ext cx="8163000" cy="29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ES" sz="3000" u="none" cap="none" strike="noStrike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1.- Informacions Covid</a:t>
            </a:r>
            <a:endParaRPr b="1" i="0" sz="30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s-ES" sz="30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2.- </a:t>
            </a:r>
            <a:r>
              <a:rPr b="1" lang="es-ES" sz="30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Informacions </a:t>
            </a:r>
            <a:r>
              <a:rPr b="1" i="0" lang="es-ES" sz="3000" u="none" cap="none" strike="noStrike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generals Curs 20</a:t>
            </a:r>
            <a:r>
              <a:rPr b="1" lang="es-ES" sz="30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20-21</a:t>
            </a:r>
            <a:endParaRPr b="1" i="0" sz="30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t/>
            </a:r>
            <a:endParaRPr b="1" i="0" sz="30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s-ES" sz="30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1" i="0" lang="es-ES" sz="3000" u="none" cap="none" strike="noStrike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.- Servei comunitari</a:t>
            </a:r>
            <a:endParaRPr b="1" i="0" sz="30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t/>
            </a:r>
            <a:endParaRPr b="1" i="0" sz="30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b="1" lang="es-ES" sz="30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i="0" lang="es-ES" sz="3000" u="none" cap="none" strike="noStrike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.- Precs i preguntes</a:t>
            </a:r>
            <a:endParaRPr b="1" i="0" sz="30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1731" t="0"/>
          <a:stretch/>
        </p:blipFill>
        <p:spPr>
          <a:xfrm>
            <a:off x="323528" y="1556792"/>
            <a:ext cx="8232666" cy="471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412073">
            <a:off x="1783979" y="3287428"/>
            <a:ext cx="2035079" cy="1250048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3"/>
          <p:cNvSpPr txBox="1"/>
          <p:nvPr>
            <p:ph type="title"/>
          </p:nvPr>
        </p:nvSpPr>
        <p:spPr>
          <a:xfrm>
            <a:off x="490500" y="139993"/>
            <a:ext cx="81630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Century Gothic"/>
              <a:buNone/>
            </a:pPr>
            <a:r>
              <a:rPr lang="es-ES" sz="4000">
                <a:latin typeface="Century Gothic"/>
                <a:ea typeface="Century Gothic"/>
                <a:cs typeface="Century Gothic"/>
                <a:sym typeface="Century Gothic"/>
              </a:rPr>
              <a:t>Per subscriure-us a les notícies del web de l’institut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19"/>
          <p:cNvPicPr preferRelativeResize="0"/>
          <p:nvPr/>
        </p:nvPicPr>
        <p:blipFill rotWithShape="1">
          <a:blip r:embed="rId3">
            <a:alphaModFix/>
          </a:blip>
          <a:srcRect b="-150890" l="1910" r="-1909" t="150890"/>
          <a:stretch/>
        </p:blipFill>
        <p:spPr>
          <a:xfrm>
            <a:off x="490539" y="1735882"/>
            <a:ext cx="8162926" cy="1073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9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14287" lvl="0" marL="952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4A"/>
              </a:buClr>
              <a:buSzPts val="1050"/>
              <a:buFont typeface="Century Gothic"/>
              <a:buNone/>
            </a:pPr>
            <a:r>
              <a:rPr b="1" lang="es-ES" sz="1600">
                <a:solidFill>
                  <a:srgbClr val="5555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Tria d’optatives de 4t d’ESO de manera responsable </a:t>
            </a:r>
            <a:endParaRPr/>
          </a:p>
          <a:p>
            <a:pPr indent="14287" lvl="0" marL="952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4A"/>
              </a:buClr>
              <a:buSzPts val="1050"/>
              <a:buFont typeface="Century Gothic"/>
              <a:buNone/>
            </a:pPr>
            <a:r>
              <a:rPr lang="es-ES" sz="1600">
                <a:solidFill>
                  <a:srgbClr val="5555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(oferta d’optatives d’aquest curs escolar)</a:t>
            </a:r>
            <a:endParaRPr/>
          </a:p>
          <a:p>
            <a:pPr indent="14287" lvl="0" marL="952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4A"/>
              </a:buClr>
              <a:buSzPts val="1050"/>
              <a:buFont typeface="Century Gothic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35"/>
              </a:spcBef>
              <a:spcAft>
                <a:spcPts val="0"/>
              </a:spcAft>
              <a:buSzPts val="574"/>
              <a:buNone/>
            </a:pPr>
            <a:r>
              <a:t/>
            </a:r>
            <a:endParaRPr sz="675"/>
          </a:p>
        </p:txBody>
      </p:sp>
      <p:sp>
        <p:nvSpPr>
          <p:cNvPr id="417" name="Google Shape;417;p19"/>
          <p:cNvSpPr txBox="1"/>
          <p:nvPr>
            <p:ph type="title"/>
          </p:nvPr>
        </p:nvSpPr>
        <p:spPr>
          <a:xfrm>
            <a:off x="302568" y="485056"/>
            <a:ext cx="8163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Century Gothic"/>
              <a:buNone/>
            </a:pPr>
            <a:r>
              <a:rPr lang="es-ES" sz="4000">
                <a:latin typeface="Century Gothic"/>
                <a:ea typeface="Century Gothic"/>
                <a:cs typeface="Century Gothic"/>
                <a:sym typeface="Century Gothic"/>
              </a:rPr>
              <a:t> Informacions diverses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8" name="Google Shape;41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1079" y="2372472"/>
            <a:ext cx="666750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4"/>
          <p:cNvSpPr txBox="1"/>
          <p:nvPr>
            <p:ph type="title"/>
          </p:nvPr>
        </p:nvSpPr>
        <p:spPr>
          <a:xfrm>
            <a:off x="107504" y="332656"/>
            <a:ext cx="8710290" cy="70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600"/>
              <a:buFont typeface="Century Gothic"/>
              <a:buNone/>
            </a:pPr>
            <a:r>
              <a:rPr lang="es-ES" sz="3600">
                <a:latin typeface="Century Gothic"/>
                <a:ea typeface="Century Gothic"/>
                <a:cs typeface="Century Gothic"/>
                <a:sym typeface="Century Gothic"/>
              </a:rPr>
              <a:t> Com puc contactar amb l’institut?</a:t>
            </a:r>
            <a:endParaRPr/>
          </a:p>
        </p:txBody>
      </p:sp>
      <p:sp>
        <p:nvSpPr>
          <p:cNvPr id="424" name="Google Shape;424;p24"/>
          <p:cNvSpPr txBox="1"/>
          <p:nvPr>
            <p:ph idx="1" type="body"/>
          </p:nvPr>
        </p:nvSpPr>
        <p:spPr>
          <a:xfrm>
            <a:off x="323528" y="1628800"/>
            <a:ext cx="8352928" cy="4535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"/>
              <a:buFont typeface="Noto Sans Symbols"/>
              <a:buNone/>
            </a:pPr>
            <a:r>
              <a:t/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✔"/>
            </a:pPr>
            <a:r>
              <a:rPr lang="es-ES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telèfon: 972 12 14 89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None/>
            </a:pPr>
            <a:r>
              <a:t/>
            </a:r>
            <a:endParaRPr sz="1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es-E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 correu electrònic: </a:t>
            </a:r>
            <a:r>
              <a:rPr lang="es-ES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b7006769@xtec.cat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None/>
            </a:pPr>
            <a:r>
              <a:t/>
            </a:r>
            <a:endParaRPr sz="1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es-E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través de la intranet </a:t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None/>
            </a:pPr>
            <a:r>
              <a:t/>
            </a:r>
            <a:endParaRPr sz="1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✔"/>
            </a:pPr>
            <a:r>
              <a:rPr lang="es-E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Presencialment (prèvia sol·licitud d’entrevista)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None/>
            </a:pPr>
            <a:r>
              <a:t/>
            </a:r>
            <a:endParaRPr sz="1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Noto Sans Symbols"/>
              <a:buChar char="✔"/>
            </a:pPr>
            <a:r>
              <a:rPr lang="es-ES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www.insllanca.cat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4320" lvl="0" marL="27432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Noto Sans Symbols"/>
              <a:buNone/>
            </a:pPr>
            <a:r>
              <a:t/>
            </a:r>
            <a:endParaRPr b="1"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8"/>
          <p:cNvSpPr txBox="1"/>
          <p:nvPr>
            <p:ph type="title"/>
          </p:nvPr>
        </p:nvSpPr>
        <p:spPr>
          <a:xfrm>
            <a:off x="683568" y="188640"/>
            <a:ext cx="81629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Century Gothic"/>
              <a:buNone/>
            </a:pPr>
            <a:r>
              <a:rPr lang="es-ES" sz="4000">
                <a:latin typeface="Century Gothic"/>
                <a:ea typeface="Century Gothic"/>
                <a:cs typeface="Century Gothic"/>
                <a:sym typeface="Century Gothic"/>
              </a:rPr>
              <a:t>Alguns consells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18"/>
          <p:cNvSpPr txBox="1"/>
          <p:nvPr>
            <p:ph idx="1" type="body"/>
          </p:nvPr>
        </p:nvSpPr>
        <p:spPr>
          <a:xfrm>
            <a:off x="476250" y="1448975"/>
            <a:ext cx="8370000" cy="46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90"/>
              <a:buFont typeface="Noto Sans Symbols"/>
              <a:buNone/>
            </a:pPr>
            <a:r>
              <a:t/>
            </a:r>
            <a:endParaRPr sz="1295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00264D"/>
              </a:buClr>
              <a:buSzPts val="1600"/>
              <a:buFont typeface="Noto Sans Symbols"/>
              <a:buChar char="✔"/>
            </a:pPr>
            <a:r>
              <a:rPr lang="es-ES" sz="148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Intenteu que dormin les hores necessàries (8-9 hores diàries)</a:t>
            </a:r>
            <a:endParaRPr sz="1480"/>
          </a:p>
          <a:p>
            <a:pPr indent="0" lvl="0" marL="0" rtl="0" algn="just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00264D"/>
              </a:buClr>
              <a:buSzPts val="1600"/>
              <a:buFont typeface="Noto Sans Symbols"/>
              <a:buChar char="✔"/>
            </a:pPr>
            <a:r>
              <a:rPr lang="es-ES" sz="148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Procureu que segueixin una alimentació saludable i variada, potenciant el consum de fruita i verdura .</a:t>
            </a:r>
            <a:endParaRPr sz="1480"/>
          </a:p>
          <a:p>
            <a:pPr indent="0" lvl="0" marL="0" rtl="0" algn="just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00264D"/>
              </a:buClr>
              <a:buSzPts val="1600"/>
              <a:buFont typeface="Noto Sans Symbols"/>
              <a:buChar char="✔"/>
            </a:pPr>
            <a:r>
              <a:rPr lang="es-ES" sz="148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Eviteu el consum  sistemàtic de begudes amb molt de sucre i cafeïna, així com de productes  de  pastisseria industrial.</a:t>
            </a:r>
            <a:endParaRPr sz="1480"/>
          </a:p>
          <a:p>
            <a:pPr indent="0" lvl="0" marL="0" rtl="0" algn="just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00264D"/>
              </a:buClr>
              <a:buSzPts val="1600"/>
              <a:buFont typeface="Noto Sans Symbols"/>
              <a:buChar char="✔"/>
            </a:pPr>
            <a:r>
              <a:rPr lang="es-ES" sz="148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És molt important que esmorzin a casa però també a l’institut (un entrepà per al primer pati i una peça de fruita, un suc o fruits secs per al segon).</a:t>
            </a:r>
            <a:endParaRPr sz="148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just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00264D"/>
              </a:buClr>
              <a:buSzPts val="1600"/>
              <a:buChar char="✔"/>
            </a:pPr>
            <a:r>
              <a:rPr lang="es-ES" sz="148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Ajudeu-los a aprendre a gestionar el seu temps perquè siguin capaços de compaginar la feina i el lleure.</a:t>
            </a:r>
            <a:endParaRPr sz="148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just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00264D"/>
              </a:buClr>
              <a:buSzPts val="1600"/>
              <a:buChar char="✔"/>
            </a:pPr>
            <a:r>
              <a:rPr lang="es-ES" sz="148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És el moment d’aprofundir en la responsabilitat i l’autonomia.</a:t>
            </a:r>
            <a:endParaRPr sz="148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just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00264D"/>
              </a:buClr>
              <a:buSzPts val="1600"/>
              <a:buChar char="✔"/>
            </a:pPr>
            <a:r>
              <a:rPr lang="es-ES" sz="148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És important que vegin que treballem plegats. Si teniu algun dubte o sorgeix algun problema, poseu-vos en contacte de seguida amb nosaltres.</a:t>
            </a:r>
            <a:endParaRPr sz="148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rgbClr val="00264D"/>
              </a:buClr>
              <a:buSzPts val="1190"/>
              <a:buNone/>
            </a:pPr>
            <a:r>
              <a:t/>
            </a:r>
            <a:endParaRPr sz="148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"/>
          <p:cNvSpPr txBox="1"/>
          <p:nvPr>
            <p:ph type="title"/>
          </p:nvPr>
        </p:nvSpPr>
        <p:spPr>
          <a:xfrm>
            <a:off x="611560" y="332656"/>
            <a:ext cx="8162925" cy="6179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Century Gothic"/>
              <a:buNone/>
            </a:pPr>
            <a:r>
              <a:rPr lang="es-ES" sz="4000">
                <a:latin typeface="Century Gothic"/>
                <a:ea typeface="Century Gothic"/>
                <a:cs typeface="Century Gothic"/>
                <a:sym typeface="Century Gothic"/>
              </a:rPr>
              <a:t> Alguns consells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sultat d'imatges de whatsapp" id="436" name="Google Shape;436;p2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Resultat d'imatges de logo whatsapp" id="437" name="Google Shape;4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8584" y="3864506"/>
            <a:ext cx="2281213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logo facebook" id="438" name="Google Shape;4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2160" y="2780928"/>
            <a:ext cx="280831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logo instagram" id="439" name="Google Shape;43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2210" y="3207991"/>
            <a:ext cx="1955530" cy="195418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0"/>
          <p:cNvSpPr txBox="1"/>
          <p:nvPr/>
        </p:nvSpPr>
        <p:spPr>
          <a:xfrm>
            <a:off x="539552" y="1940692"/>
            <a:ext cx="792088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Alerta! Cal anar amb compte amb l’ús que fan els nois i noies de les xarxes socials…</a:t>
            </a:r>
            <a:endParaRPr b="0" i="0" sz="24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638e951481_0_22"/>
          <p:cNvSpPr txBox="1"/>
          <p:nvPr>
            <p:ph type="title"/>
          </p:nvPr>
        </p:nvSpPr>
        <p:spPr>
          <a:xfrm>
            <a:off x="323528" y="260648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Ordre del dia:</a:t>
            </a:r>
            <a:endParaRPr/>
          </a:p>
        </p:txBody>
      </p:sp>
      <p:sp>
        <p:nvSpPr>
          <p:cNvPr id="446" name="Google Shape;446;g638e951481_0_22"/>
          <p:cNvSpPr txBox="1"/>
          <p:nvPr>
            <p:ph idx="1" type="body"/>
          </p:nvPr>
        </p:nvSpPr>
        <p:spPr>
          <a:xfrm>
            <a:off x="304800" y="1773238"/>
            <a:ext cx="8731200" cy="50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Font typeface="Noto Sans Symbols"/>
              <a:buNone/>
            </a:pPr>
            <a:br>
              <a:rPr b="1" lang="es-ES" sz="3600"/>
            </a:br>
            <a:endParaRPr b="1" sz="3600"/>
          </a:p>
        </p:txBody>
      </p:sp>
      <p:sp>
        <p:nvSpPr>
          <p:cNvPr id="447" name="Google Shape;447;g638e951481_0_22"/>
          <p:cNvSpPr txBox="1"/>
          <p:nvPr/>
        </p:nvSpPr>
        <p:spPr>
          <a:xfrm>
            <a:off x="469300" y="1468500"/>
            <a:ext cx="8311200" cy="48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s-ES" sz="3500" u="none" cap="none" strike="noStrike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2.- Servei comunitari:</a:t>
            </a:r>
            <a:endParaRPr b="1" i="0" sz="35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sz="35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1" lang="es-ES" sz="24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L’alumne, amb la finalitat de millorar el seu</a:t>
            </a:r>
            <a:endParaRPr b="1" i="1" sz="24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1" lang="es-ES" sz="24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entorn, realitza un servei a la comunitat, alhora que aprèn l’exercici actiu de la ciutadania.</a:t>
            </a:r>
            <a:endParaRPr b="1" i="1" sz="24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sz="24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s-ES" sz="24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S’anirà explicant més detalladament a les</a:t>
            </a:r>
            <a:endParaRPr sz="24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s-ES" sz="24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tutories: 10 hores teòriques al centre i 10 hores pràctiques (5 en horari lectiu i 5</a:t>
            </a:r>
            <a:endParaRPr sz="24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s-ES" sz="24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horari no lectiu).</a:t>
            </a:r>
            <a:endParaRPr sz="24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sz="24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sz="24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638e951481_0_28"/>
          <p:cNvSpPr txBox="1"/>
          <p:nvPr>
            <p:ph type="title"/>
          </p:nvPr>
        </p:nvSpPr>
        <p:spPr>
          <a:xfrm>
            <a:off x="323528" y="260648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Ordre del dia:</a:t>
            </a:r>
            <a:endParaRPr/>
          </a:p>
        </p:txBody>
      </p:sp>
      <p:sp>
        <p:nvSpPr>
          <p:cNvPr id="453" name="Google Shape;453;g638e951481_0_28"/>
          <p:cNvSpPr txBox="1"/>
          <p:nvPr>
            <p:ph idx="1" type="body"/>
          </p:nvPr>
        </p:nvSpPr>
        <p:spPr>
          <a:xfrm>
            <a:off x="304800" y="1773238"/>
            <a:ext cx="8731200" cy="50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Font typeface="Noto Sans Symbols"/>
              <a:buNone/>
            </a:pPr>
            <a:br>
              <a:rPr b="1" lang="es-ES" sz="3600"/>
            </a:br>
            <a:endParaRPr b="1" sz="3600"/>
          </a:p>
        </p:txBody>
      </p:sp>
      <p:sp>
        <p:nvSpPr>
          <p:cNvPr id="454" name="Google Shape;454;g638e951481_0_28"/>
          <p:cNvSpPr txBox="1"/>
          <p:nvPr/>
        </p:nvSpPr>
        <p:spPr>
          <a:xfrm>
            <a:off x="1190700" y="2286000"/>
            <a:ext cx="8163000" cy="29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3.- Precs i preguntes</a:t>
            </a:r>
            <a:endParaRPr b="1" i="0" sz="3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5"/>
          <p:cNvSpPr txBox="1"/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Century Gothic"/>
              <a:buNone/>
            </a:pPr>
            <a:r>
              <a:rPr lang="es-ES" sz="4000">
                <a:latin typeface="Century Gothic"/>
                <a:ea typeface="Century Gothic"/>
                <a:cs typeface="Century Gothic"/>
                <a:sym typeface="Century Gothic"/>
              </a:rPr>
              <a:t>3r ESO. Curs 2020-2021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0" name="Google Shape;46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5150" y="3868950"/>
            <a:ext cx="4142525" cy="275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agora.xtec.cat/insllanca/wp-content/uploads/usu1388/2016/07/logoins.gif" id="461" name="Google Shape;46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4775" y="3947050"/>
            <a:ext cx="3184350" cy="19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5"/>
          <p:cNvSpPr txBox="1"/>
          <p:nvPr/>
        </p:nvSpPr>
        <p:spPr>
          <a:xfrm>
            <a:off x="847800" y="1801550"/>
            <a:ext cx="7690500" cy="14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2300">
                <a:latin typeface="Century Gothic"/>
                <a:ea typeface="Century Gothic"/>
                <a:cs typeface="Century Gothic"/>
                <a:sym typeface="Century Gothic"/>
              </a:rPr>
              <a:t>RECORDEU: Inici de curs </a:t>
            </a:r>
            <a:r>
              <a:rPr b="1" i="1" lang="es-ES" sz="2300">
                <a:latin typeface="Century Gothic"/>
                <a:ea typeface="Century Gothic"/>
                <a:cs typeface="Century Gothic"/>
                <a:sym typeface="Century Gothic"/>
              </a:rPr>
              <a:t>dilluns 14 de Setembre</a:t>
            </a:r>
            <a:r>
              <a:rPr i="1" lang="es-ES" sz="2300">
                <a:latin typeface="Century Gothic"/>
                <a:ea typeface="Century Gothic"/>
                <a:cs typeface="Century Gothic"/>
                <a:sym typeface="Century Gothic"/>
              </a:rPr>
              <a:t> a les </a:t>
            </a:r>
            <a:r>
              <a:rPr b="1" i="1" lang="es-ES" sz="2300">
                <a:latin typeface="Century Gothic"/>
                <a:ea typeface="Century Gothic"/>
                <a:cs typeface="Century Gothic"/>
                <a:sym typeface="Century Gothic"/>
              </a:rPr>
              <a:t>9.15 hores</a:t>
            </a:r>
            <a:r>
              <a:rPr i="1" lang="es-ES" sz="2300">
                <a:latin typeface="Century Gothic"/>
                <a:ea typeface="Century Gothic"/>
                <a:cs typeface="Century Gothic"/>
                <a:sym typeface="Century Gothic"/>
              </a:rPr>
              <a:t> i cal estar a la </a:t>
            </a:r>
            <a:r>
              <a:rPr b="1" i="1" lang="es-ES" sz="2300">
                <a:latin typeface="Century Gothic"/>
                <a:ea typeface="Century Gothic"/>
                <a:cs typeface="Century Gothic"/>
                <a:sym typeface="Century Gothic"/>
              </a:rPr>
              <a:t>porta de la font del pati</a:t>
            </a:r>
            <a:r>
              <a:rPr i="1" lang="es-ES" sz="23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58ca48e52_0_33"/>
          <p:cNvSpPr txBox="1"/>
          <p:nvPr>
            <p:ph type="title"/>
          </p:nvPr>
        </p:nvSpPr>
        <p:spPr>
          <a:xfrm>
            <a:off x="323528" y="260648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s-E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Ordre del dia:</a:t>
            </a:r>
            <a:endParaRPr/>
          </a:p>
        </p:txBody>
      </p:sp>
      <p:sp>
        <p:nvSpPr>
          <p:cNvPr id="188" name="Google Shape;188;g958ca48e52_0_33"/>
          <p:cNvSpPr txBox="1"/>
          <p:nvPr>
            <p:ph idx="1" type="body"/>
          </p:nvPr>
        </p:nvSpPr>
        <p:spPr>
          <a:xfrm>
            <a:off x="304800" y="1773238"/>
            <a:ext cx="8731200" cy="50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Font typeface="Noto Sans Symbols"/>
              <a:buNone/>
            </a:pPr>
            <a:br>
              <a:rPr b="1" lang="es-ES" sz="3600"/>
            </a:br>
            <a:endParaRPr b="1" sz="3600"/>
          </a:p>
        </p:txBody>
      </p:sp>
      <p:sp>
        <p:nvSpPr>
          <p:cNvPr id="189" name="Google Shape;189;g958ca48e52_0_33"/>
          <p:cNvSpPr txBox="1"/>
          <p:nvPr/>
        </p:nvSpPr>
        <p:spPr>
          <a:xfrm>
            <a:off x="588900" y="3067050"/>
            <a:ext cx="8163000" cy="16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ES" sz="3000" u="none" cap="none" strike="noStrike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1.- </a:t>
            </a:r>
            <a:r>
              <a:rPr b="1" lang="es-ES" sz="30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Informacions Covid</a:t>
            </a:r>
            <a:endParaRPr b="1" i="0" sz="30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58ca48e52_0_39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PROTOCOL COVID</a:t>
            </a:r>
            <a:endParaRPr/>
          </a:p>
        </p:txBody>
      </p:sp>
      <p:sp>
        <p:nvSpPr>
          <p:cNvPr id="196" name="Google Shape;196;g958ca48e52_0_39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3855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30"/>
              <a:buChar char="⚫"/>
            </a:pPr>
            <a:r>
              <a:rPr lang="es-ES" sz="1800">
                <a:latin typeface="Lustria"/>
                <a:ea typeface="Lustria"/>
                <a:cs typeface="Lustria"/>
                <a:sym typeface="Lustria"/>
              </a:rPr>
              <a:t>Es treballarà amb grups estables  (sense agrupaments flexibles).</a:t>
            </a:r>
            <a:endParaRPr sz="1800">
              <a:latin typeface="Lustria"/>
              <a:ea typeface="Lustria"/>
              <a:cs typeface="Lustria"/>
              <a:sym typeface="Lustria"/>
            </a:endParaRPr>
          </a:p>
          <a:p>
            <a:pPr indent="-363855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30"/>
              <a:buChar char="⚫"/>
            </a:pPr>
            <a:r>
              <a:rPr lang="es-ES" sz="1800">
                <a:latin typeface="Lustria"/>
                <a:ea typeface="Lustria"/>
                <a:cs typeface="Lustria"/>
                <a:sym typeface="Lustria"/>
              </a:rPr>
              <a:t>L’alumnat només sortirà de l’aula del grup-classe per fer Educació física, anar a laboratoris i tallers i fer algunes optatives. </a:t>
            </a:r>
            <a:endParaRPr sz="1800">
              <a:latin typeface="Lustria"/>
              <a:ea typeface="Lustria"/>
              <a:cs typeface="Lustria"/>
              <a:sym typeface="Lustria"/>
            </a:endParaRPr>
          </a:p>
          <a:p>
            <a:pPr indent="-363855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30"/>
              <a:buChar char="⚫"/>
            </a:pPr>
            <a:r>
              <a:rPr lang="es-ES" sz="1800">
                <a:latin typeface="Lustria"/>
                <a:ea typeface="Lustria"/>
                <a:cs typeface="Lustria"/>
                <a:sym typeface="Lustria"/>
              </a:rPr>
              <a:t>Hem intentat redïr al màxim la mobilitat dins del centre. </a:t>
            </a:r>
            <a:endParaRPr sz="1800">
              <a:latin typeface="Lustria"/>
              <a:ea typeface="Lustria"/>
              <a:cs typeface="Lustria"/>
              <a:sym typeface="Lustria"/>
            </a:endParaRPr>
          </a:p>
          <a:p>
            <a:pPr indent="-363855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30"/>
              <a:buChar char="⚫"/>
            </a:pPr>
            <a:r>
              <a:rPr lang="es-ES" sz="1800">
                <a:latin typeface="Lustria"/>
                <a:ea typeface="Lustria"/>
                <a:cs typeface="Lustria"/>
                <a:sym typeface="Lustria"/>
              </a:rPr>
              <a:t>L’alumnat i professorat ha de portar mascareta en tot moment: aula, pati i passadissos.</a:t>
            </a:r>
            <a:endParaRPr sz="1800">
              <a:latin typeface="Lustria"/>
              <a:ea typeface="Lustria"/>
              <a:cs typeface="Lustria"/>
              <a:sym typeface="Lustria"/>
            </a:endParaRPr>
          </a:p>
          <a:p>
            <a:pPr indent="-363855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30"/>
              <a:buChar char="⚫"/>
            </a:pPr>
            <a:r>
              <a:rPr lang="es-ES" sz="1800">
                <a:latin typeface="Lustria"/>
                <a:ea typeface="Lustria"/>
                <a:cs typeface="Lustria"/>
                <a:sym typeface="Lustria"/>
              </a:rPr>
              <a:t>El fet d’incomplir aquesta norma comportarà l’expulsió de l’alumne/a a casa (1 dia), tant si es nega a posar-se la mascareta com si no la porta perquè se l’ha “oblidat” més d’una vegada. </a:t>
            </a:r>
            <a:endParaRPr sz="1800">
              <a:latin typeface="Lustria"/>
              <a:ea typeface="Lustria"/>
              <a:cs typeface="Lustria"/>
              <a:sym typeface="Lustria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97" name="Google Shape;197;g958ca48e52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750" y="76825"/>
            <a:ext cx="2278501" cy="15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58ca48e52_0_46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Entrades i sortides del centre</a:t>
            </a:r>
            <a:endParaRPr/>
          </a:p>
        </p:txBody>
      </p:sp>
      <p:sp>
        <p:nvSpPr>
          <p:cNvPr id="204" name="Google Shape;204;g958ca48e52_0_46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5755" lvl="0" marL="4572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</a:pPr>
            <a:r>
              <a:rPr lang="es-ES"/>
              <a:t>S’han habilitat 3 entrades al centre en horaris espaiats per entrar i sortir: 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g958ca48e52_0_46"/>
          <p:cNvPicPr preferRelativeResize="0"/>
          <p:nvPr/>
        </p:nvPicPr>
        <p:blipFill rotWithShape="1">
          <a:blip r:embed="rId3">
            <a:alphaModFix/>
          </a:blip>
          <a:srcRect b="30347" l="22241" r="24407" t="29878"/>
          <a:stretch/>
        </p:blipFill>
        <p:spPr>
          <a:xfrm>
            <a:off x="836450" y="2477475"/>
            <a:ext cx="7135724" cy="299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958ca48e52_0_46"/>
          <p:cNvSpPr/>
          <p:nvPr/>
        </p:nvSpPr>
        <p:spPr>
          <a:xfrm>
            <a:off x="419375" y="4477725"/>
            <a:ext cx="495300" cy="22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958ca48e52_0_46"/>
          <p:cNvSpPr/>
          <p:nvPr/>
        </p:nvSpPr>
        <p:spPr>
          <a:xfrm>
            <a:off x="7867925" y="4477725"/>
            <a:ext cx="495300" cy="228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58ca48e52_0_56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Esbarjo</a:t>
            </a:r>
            <a:endParaRPr/>
          </a:p>
        </p:txBody>
      </p:sp>
      <p:sp>
        <p:nvSpPr>
          <p:cNvPr id="214" name="Google Shape;214;g958ca48e52_0_56"/>
          <p:cNvSpPr txBox="1"/>
          <p:nvPr>
            <p:ph idx="1" type="body"/>
          </p:nvPr>
        </p:nvSpPr>
        <p:spPr>
          <a:xfrm>
            <a:off x="317052" y="1392573"/>
            <a:ext cx="8503800" cy="457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0355" lvl="0" marL="457200" rtl="0" algn="l">
              <a:spcBef>
                <a:spcPts val="360"/>
              </a:spcBef>
              <a:spcAft>
                <a:spcPts val="0"/>
              </a:spcAft>
              <a:buSzPts val="1130"/>
              <a:buChar char="⚫"/>
            </a:pPr>
            <a:r>
              <a:rPr lang="es-ES" sz="2300"/>
              <a:t>S’ha sectoritzat el pati en dos espais, el de la pista d’esports i el de la zona del darrera. </a:t>
            </a:r>
            <a:endParaRPr sz="2300"/>
          </a:p>
          <a:p>
            <a:pPr indent="-300355" lvl="0" marL="457200" rtl="0" algn="l">
              <a:spcBef>
                <a:spcPts val="0"/>
              </a:spcBef>
              <a:spcAft>
                <a:spcPts val="0"/>
              </a:spcAft>
              <a:buSzPts val="1130"/>
              <a:buChar char="⚫"/>
            </a:pPr>
            <a:r>
              <a:rPr lang="es-ES" sz="2300"/>
              <a:t>El pati el faran conjunt 1r i 2n d’ESO i 3r i 4t alternant la zona que els toca (els batxillerats surten fora).</a:t>
            </a:r>
            <a:endParaRPr sz="23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s-ES" sz="2300"/>
              <a:t>A l’hora del pati la biblioteca romandrà tancada. </a:t>
            </a:r>
            <a:endParaRPr sz="23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g958ca48e52_0_56"/>
          <p:cNvPicPr preferRelativeResize="0"/>
          <p:nvPr/>
        </p:nvPicPr>
        <p:blipFill rotWithShape="1">
          <a:blip r:embed="rId3">
            <a:alphaModFix/>
          </a:blip>
          <a:srcRect b="6168" l="21870" r="27920" t="33059"/>
          <a:stretch/>
        </p:blipFill>
        <p:spPr>
          <a:xfrm>
            <a:off x="2147125" y="3348900"/>
            <a:ext cx="5137625" cy="349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58ca48e52_0_63"/>
          <p:cNvSpPr txBox="1"/>
          <p:nvPr>
            <p:ph type="title"/>
          </p:nvPr>
        </p:nvSpPr>
        <p:spPr>
          <a:xfrm>
            <a:off x="286452" y="228600"/>
            <a:ext cx="8534400" cy="75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Cantina</a:t>
            </a:r>
            <a:endParaRPr/>
          </a:p>
        </p:txBody>
      </p:sp>
      <p:sp>
        <p:nvSpPr>
          <p:cNvPr id="222" name="Google Shape;222;g958ca48e52_0_63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5755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s-ES"/>
              <a:t>L’accés a la cantina es farà per nivells i de manera esgraonada. </a:t>
            </a:r>
            <a:endParaRPr/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es-ES"/>
              <a:t>L’alumnat podrà accedir-hi per comprar l’esmorzar, però no podrà quedar-se a dins (s’han tret taules i cadires).</a:t>
            </a:r>
            <a:endParaRPr/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</a:pPr>
            <a:r>
              <a:rPr lang="es-ES"/>
              <a:t>Caldrà entrar de 2 en 2 i fer cua a fora.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</a:pPr>
            <a:r>
              <a:rPr lang="es-ES"/>
              <a:t>S’ha creat un circuit d’entrada-sortida.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g958ca48e52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762" y="97125"/>
            <a:ext cx="1951238" cy="12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58ca48e52_0_69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Higiene</a:t>
            </a:r>
            <a:endParaRPr/>
          </a:p>
        </p:txBody>
      </p:sp>
      <p:sp>
        <p:nvSpPr>
          <p:cNvPr id="230" name="Google Shape;230;g958ca48e52_0_69"/>
          <p:cNvSpPr txBox="1"/>
          <p:nvPr>
            <p:ph idx="1" type="body"/>
          </p:nvPr>
        </p:nvSpPr>
        <p:spPr>
          <a:xfrm>
            <a:off x="317050" y="1354800"/>
            <a:ext cx="8503800" cy="53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705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30"/>
              <a:buChar char="⚫"/>
            </a:pPr>
            <a:r>
              <a:rPr lang="es-ES" sz="2300"/>
              <a:t>A totes les classes hi haurà un dispensador de gel hidroalcohòlic i l’alumnat s’haurà de netejar les mans sempre que entri a l’aula. </a:t>
            </a:r>
            <a:endParaRPr sz="2300"/>
          </a:p>
          <a:p>
            <a:pPr indent="-300355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30"/>
              <a:buChar char="⚫"/>
            </a:pPr>
            <a:r>
              <a:rPr lang="es-ES" sz="2300"/>
              <a:t>L’alumne/a haurà d’ocupar sempre el mateix lloc a l’aula del grup-classe. </a:t>
            </a:r>
            <a:endParaRPr sz="2300"/>
          </a:p>
          <a:p>
            <a:pPr indent="-300355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30"/>
              <a:buChar char="⚫"/>
            </a:pPr>
            <a:r>
              <a:rPr lang="es-ES" sz="2300"/>
              <a:t>En altres aules seurà mantenint la distància de seguretat amb els seus companys i haurà de netejar el seu espai abans de marxar. </a:t>
            </a:r>
            <a:endParaRPr sz="2300"/>
          </a:p>
          <a:p>
            <a:pPr indent="-300355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30"/>
              <a:buChar char="⚫"/>
            </a:pPr>
            <a:r>
              <a:rPr lang="es-ES" sz="2300"/>
              <a:t>S’evitarà compartir material i en cas que no sigui possible caldrà desinfectar-lo. </a:t>
            </a:r>
            <a:endParaRPr sz="2300"/>
          </a:p>
          <a:p>
            <a:pPr indent="-300355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30"/>
              <a:buChar char="⚫"/>
            </a:pPr>
            <a:r>
              <a:rPr lang="es-ES" sz="2300"/>
              <a:t>Es continuarà fent la neteja de pati però només a l’exterior i sempre per grups-classe. </a:t>
            </a:r>
            <a:endParaRPr sz="2300"/>
          </a:p>
          <a:p>
            <a:pPr indent="-300355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30"/>
              <a:buChar char="⚫"/>
            </a:pPr>
            <a:r>
              <a:rPr lang="es-ES" sz="2300"/>
              <a:t>S’ha reforçat la neteja del centre amb hores durant la jornada.</a:t>
            </a:r>
            <a:endParaRPr sz="2300"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g958ca48e52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8370" y="-5"/>
            <a:ext cx="1354825" cy="13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vil">
  <a:themeElements>
    <a:clrScheme name="Civil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2010-07-14T10:19:35Z</dcterms:created>
  <dc:creator>*</dc:creator>
</cp:coreProperties>
</file>