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y="6858000" cx="9144000"/>
  <p:notesSz cx="6858000" cy="9144000"/>
  <p:embeddedFontLst>
    <p:embeddedFont>
      <p:font typeface="Libre Franklin"/>
      <p:regular r:id="rId44"/>
      <p:bold r:id="rId45"/>
      <p:italic r:id="rId46"/>
      <p:boldItalic r:id="rId47"/>
    </p:embeddedFont>
    <p:embeddedFont>
      <p:font typeface="Bodoni"/>
      <p:regular r:id="rId48"/>
      <p:bold r:id="rId49"/>
      <p:italic r:id="rId50"/>
      <p:boldItalic r:id="rId51"/>
    </p:embeddedFont>
    <p:embeddedFont>
      <p:font typeface="Helvetica Neue"/>
      <p:regular r:id="rId52"/>
      <p:bold r:id="rId53"/>
      <p:italic r:id="rId54"/>
      <p:boldItalic r:id="rId55"/>
    </p:embeddedFont>
    <p:embeddedFont>
      <p:font typeface="Century Gothic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60" roundtripDataSignature="AMtx7miKxx+H5MwrSHXtaifQA02mx6SZ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53EDFF-4855-4582-B9D1-EE105C9F0666}">
  <a:tblStyle styleId="{6053EDFF-4855-4582-B9D1-EE105C9F0666}" styleName="Table_0">
    <a:wholeTbl>
      <a:tcTxStyle b="off" i="off">
        <a:font>
          <a:latin typeface="Georgia"/>
          <a:ea typeface="Georgia"/>
          <a:cs typeface="Georgia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1">
              <a:alpha val="40000"/>
            </a:schemeClr>
          </a:solidFill>
        </a:fill>
      </a:tcStyle>
    </a:band1H>
    <a:band2H>
      <a:tcTxStyle b="off" i="off"/>
    </a:band2H>
    <a:band1V>
      <a:tcTxStyle b="off" i="off"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Georgia"/>
          <a:ea typeface="Georgia"/>
          <a:cs typeface="Georgia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39F6D4A7-E627-4A7B-88AA-A028102D3C2A}" styleName="Table_1"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rgbClr val="D16349">
              <a:alpha val="40000"/>
            </a:srgbClr>
          </a:solidFill>
        </a:fill>
      </a:tcStyle>
    </a:band1H>
    <a:band2H>
      <a:tcTxStyle b="off" i="off"/>
    </a:band2H>
    <a:band1V>
      <a:tcTxStyle b="off" i="off"/>
      <a:tcStyle>
        <a:tcBdr>
          <a:top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D16349">
              <a:alpha val="40000"/>
            </a:srgbClr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D16349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D16349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font" Target="fonts/LibreFranklin-regular.fntdata"/><Relationship Id="rId43" Type="http://schemas.openxmlformats.org/officeDocument/2006/relationships/slide" Target="slides/slide36.xml"/><Relationship Id="rId46" Type="http://schemas.openxmlformats.org/officeDocument/2006/relationships/font" Target="fonts/LibreFranklin-italic.fntdata"/><Relationship Id="rId45" Type="http://schemas.openxmlformats.org/officeDocument/2006/relationships/font" Target="fonts/LibreFranklin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Bodoni-regular.fntdata"/><Relationship Id="rId47" Type="http://schemas.openxmlformats.org/officeDocument/2006/relationships/font" Target="fonts/LibreFranklin-boldItalic.fntdata"/><Relationship Id="rId49" Type="http://schemas.openxmlformats.org/officeDocument/2006/relationships/font" Target="fonts/Bodoni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customschemas.google.com/relationships/presentationmetadata" Target="meta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Bodoni-boldItalic.fntdata"/><Relationship Id="rId50" Type="http://schemas.openxmlformats.org/officeDocument/2006/relationships/font" Target="fonts/Bodoni-italic.fntdata"/><Relationship Id="rId53" Type="http://schemas.openxmlformats.org/officeDocument/2006/relationships/font" Target="fonts/HelveticaNeue-bold.fntdata"/><Relationship Id="rId52" Type="http://schemas.openxmlformats.org/officeDocument/2006/relationships/font" Target="fonts/HelveticaNeue-regular.fntdata"/><Relationship Id="rId11" Type="http://schemas.openxmlformats.org/officeDocument/2006/relationships/slide" Target="slides/slide4.xml"/><Relationship Id="rId55" Type="http://schemas.openxmlformats.org/officeDocument/2006/relationships/font" Target="fonts/HelveticaNeue-boldItalic.fntdata"/><Relationship Id="rId10" Type="http://schemas.openxmlformats.org/officeDocument/2006/relationships/slide" Target="slides/slide3.xml"/><Relationship Id="rId54" Type="http://schemas.openxmlformats.org/officeDocument/2006/relationships/font" Target="fonts/HelveticaNeue-italic.fntdata"/><Relationship Id="rId13" Type="http://schemas.openxmlformats.org/officeDocument/2006/relationships/slide" Target="slides/slide6.xml"/><Relationship Id="rId57" Type="http://schemas.openxmlformats.org/officeDocument/2006/relationships/font" Target="fonts/CenturyGothic-bold.fntdata"/><Relationship Id="rId12" Type="http://schemas.openxmlformats.org/officeDocument/2006/relationships/slide" Target="slides/slide5.xml"/><Relationship Id="rId56" Type="http://schemas.openxmlformats.org/officeDocument/2006/relationships/font" Target="fonts/CenturyGothic-regular.fntdata"/><Relationship Id="rId15" Type="http://schemas.openxmlformats.org/officeDocument/2006/relationships/slide" Target="slides/slide8.xml"/><Relationship Id="rId59" Type="http://schemas.openxmlformats.org/officeDocument/2006/relationships/font" Target="fonts/CenturyGothic-boldItalic.fntdata"/><Relationship Id="rId14" Type="http://schemas.openxmlformats.org/officeDocument/2006/relationships/slide" Target="slides/slide7.xml"/><Relationship Id="rId58" Type="http://schemas.openxmlformats.org/officeDocument/2006/relationships/font" Target="fonts/CenturyGothic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5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6;n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7;n"/>
          <p:cNvSpPr/>
          <p:nvPr>
            <p:ph idx="2" type="sldImg"/>
          </p:nvPr>
        </p:nvSpPr>
        <p:spPr>
          <a:xfrm>
            <a:off x="1143000" y="685800"/>
            <a:ext cx="4568825" cy="3425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" name="Google Shape;8;n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n"/>
          <p:cNvSpPr txBox="1"/>
          <p:nvPr/>
        </p:nvSpPr>
        <p:spPr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10;n"/>
          <p:cNvSpPr txBox="1"/>
          <p:nvPr>
            <p:ph idx="12" type="sldNum"/>
          </p:nvPr>
        </p:nvSpPr>
        <p:spPr>
          <a:xfrm>
            <a:off x="3884612" y="8685212"/>
            <a:ext cx="2968625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733adcb1c_1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9733adcb1c_1_2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733adcb1c_1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9733adcb1c_1_2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733adcb1c_1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9733adcb1c_1_2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678193ea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9678193ea5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733adcb1c_1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9733adcb1c_1_2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733adcb1c_1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9733adcb1c_1_3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733adcb1c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9733adcb1c_2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733adcb1c_2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g9733adcb1c_2_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733adcb1c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9733adcb1c_2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9733adcb1c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g9733adcb1c_2_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733adcb1c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g9733adcb1c_2_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733adcb1c_1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9733adcb1c_1_2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9733adcb1c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9733adcb1c_2_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733adcb1c_2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g9733adcb1c_2_1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9733adcb1c_2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g9733adcb1c_2_3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9733adcb1c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1" name="Google Shape;381;g9733adcb1c_2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9733adcb1c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g9733adcb1c_2_1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9733adcb1c_2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g9733adcb1c_2_8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9733adcb1c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g9733adcb1c_2_1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9733adcb1c_2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g9733adcb1c_2_1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9733adcb1c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g9733adcb1c_2_1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9733adcb1c_2_4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g9733adcb1c_2_4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9733adcb1c_1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9733adcb1c_1_2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9733adcb1c_2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g9733adcb1c_2_6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733adcb1c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g9733adcb1c_2_1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9733adcb1c_2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g9733adcb1c_2_1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733adcb1c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g9733adcb1c_2_1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9733adcb1c_2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g9733adcb1c_2_1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9733adcb1c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g9733adcb1c_2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9733adcb1c_2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2" name="Google Shape;462;g9733adcb1c_2_8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733adcb1c_1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9733adcb1c_1_2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733adcb1c_1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9733adcb1c_1_2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733adcb1c_1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9733adcb1c_1_2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9733adcb1c_1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9733adcb1c_1_2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733adcb1c_1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9733adcb1c_1_2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733adcb1c_1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9733adcb1c_1_2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idx="12" type="sldNum"/>
          </p:nvPr>
        </p:nvSpPr>
        <p:spPr>
          <a:xfrm>
            <a:off x="3962400" y="4344987"/>
            <a:ext cx="121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457200" y="-131762"/>
            <a:ext cx="8226300" cy="17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457200" y="1600200"/>
            <a:ext cx="8226300" cy="45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34290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3962400" y="4344987"/>
            <a:ext cx="121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rtl="0" algn="ctr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lvl="2" rtl="0" algn="ctr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2" type="sldNum"/>
          </p:nvPr>
        </p:nvSpPr>
        <p:spPr>
          <a:xfrm>
            <a:off x="3962400" y="4344987"/>
            <a:ext cx="121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bg>
      <p:bgPr>
        <a:solidFill>
          <a:schemeClr val="l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733adcb1c_1_32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g9733adcb1c_1_324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g9733adcb1c_1_32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g9733adcb1c_1_32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g9733adcb1c_1_324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g9733adcb1c_1_324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/>
        </p:txBody>
      </p:sp>
      <p:sp>
        <p:nvSpPr>
          <p:cNvPr id="91" name="Google Shape;91;g9733adcb1c_1_324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9733adcb1c_1_324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" name="Google Shape;93;g9733adcb1c_1_324"/>
          <p:cNvCxnSpPr/>
          <p:nvPr/>
        </p:nvCxnSpPr>
        <p:spPr>
          <a:xfrm>
            <a:off x="155448" y="2420112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94" name="Google Shape;94;g9733adcb1c_1_324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g9733adcb1c_1_324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g9733adcb1c_1_324"/>
          <p:cNvSpPr/>
          <p:nvPr/>
        </p:nvSpPr>
        <p:spPr>
          <a:xfrm>
            <a:off x="4361688" y="2209800"/>
            <a:ext cx="4206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g9733adcb1c_1_324"/>
          <p:cNvSpPr txBox="1"/>
          <p:nvPr>
            <p:ph idx="12" type="sldNum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g9733adcb1c_1_324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bg>
      <p:bgPr>
        <a:solidFill>
          <a:schemeClr val="l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733adcb1c_1_339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9733adcb1c_1_339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9733adcb1c_1_339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9733adcb1c_1_339"/>
          <p:cNvSpPr txBox="1"/>
          <p:nvPr>
            <p:ph idx="12" type="sldNum"/>
          </p:nvPr>
        </p:nvSpPr>
        <p:spPr>
          <a:xfrm>
            <a:off x="4361688" y="1026372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g9733adcb1c_1_339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733adcb1c_1_34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g9733adcb1c_1_34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g9733adcb1c_1_34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g9733adcb1c_1_345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g9733adcb1c_1_345"/>
          <p:cNvSpPr/>
          <p:nvPr/>
        </p:nvSpPr>
        <p:spPr>
          <a:xfrm>
            <a:off x="152400" y="2286000"/>
            <a:ext cx="88332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g9733adcb1c_1_345"/>
          <p:cNvSpPr/>
          <p:nvPr/>
        </p:nvSpPr>
        <p:spPr>
          <a:xfrm>
            <a:off x="155448" y="142352"/>
            <a:ext cx="8833200" cy="213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g9733adcb1c_1_345"/>
          <p:cNvSpPr txBox="1"/>
          <p:nvPr>
            <p:ph idx="1" type="body"/>
          </p:nvPr>
        </p:nvSpPr>
        <p:spPr>
          <a:xfrm>
            <a:off x="1368426" y="2743200"/>
            <a:ext cx="6480300" cy="1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13" name="Google Shape;113;g9733adcb1c_1_345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" name="Google Shape;114;g9733adcb1c_1_345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g9733adcb1c_1_345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9733adcb1c_1_345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7" name="Google Shape;117;g9733adcb1c_1_345"/>
          <p:cNvCxnSpPr/>
          <p:nvPr/>
        </p:nvCxnSpPr>
        <p:spPr>
          <a:xfrm>
            <a:off x="152400" y="2438400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8" name="Google Shape;118;g9733adcb1c_1_345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g9733adcb1c_1_345"/>
          <p:cNvSpPr/>
          <p:nvPr/>
        </p:nvSpPr>
        <p:spPr>
          <a:xfrm>
            <a:off x="4361688" y="2209800"/>
            <a:ext cx="4206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g9733adcb1c_1_345"/>
          <p:cNvSpPr txBox="1"/>
          <p:nvPr>
            <p:ph idx="12" type="sldNum"/>
          </p:nvPr>
        </p:nvSpPr>
        <p:spPr>
          <a:xfrm>
            <a:off x="4343400" y="219945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g9733adcb1c_1_345"/>
          <p:cNvSpPr txBox="1"/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b="0" sz="4200" cap="none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bg>
      <p:bgPr>
        <a:solidFill>
          <a:schemeClr val="l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733adcb1c_1_362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9733adcb1c_1_362"/>
          <p:cNvSpPr txBox="1"/>
          <p:nvPr>
            <p:ph idx="10" type="dt"/>
          </p:nvPr>
        </p:nvSpPr>
        <p:spPr>
          <a:xfrm>
            <a:off x="5791200" y="640994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9733adcb1c_1_362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9733adcb1c_1_362"/>
          <p:cNvSpPr txBox="1"/>
          <p:nvPr>
            <p:ph idx="12" type="sldNum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7" name="Google Shape;127;g9733adcb1c_1_362"/>
          <p:cNvCxnSpPr/>
          <p:nvPr/>
        </p:nvCxnSpPr>
        <p:spPr>
          <a:xfrm flipH="1" rot="10800000">
            <a:off x="4563080" y="1575709"/>
            <a:ext cx="9000" cy="48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8" name="Google Shape;128;g9733adcb1c_1_362"/>
          <p:cNvSpPr txBox="1"/>
          <p:nvPr>
            <p:ph idx="1" type="body"/>
          </p:nvPr>
        </p:nvSpPr>
        <p:spPr>
          <a:xfrm>
            <a:off x="301752" y="1371600"/>
            <a:ext cx="4038600" cy="46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537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29" name="Google Shape;129;g9733adcb1c_1_362"/>
          <p:cNvSpPr txBox="1"/>
          <p:nvPr>
            <p:ph idx="2" type="body"/>
          </p:nvPr>
        </p:nvSpPr>
        <p:spPr>
          <a:xfrm>
            <a:off x="4800600" y="1371600"/>
            <a:ext cx="4038600" cy="46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3537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g9733adcb1c_1_370"/>
          <p:cNvCxnSpPr/>
          <p:nvPr/>
        </p:nvCxnSpPr>
        <p:spPr>
          <a:xfrm rot="10800000">
            <a:off x="4572000" y="2200227"/>
            <a:ext cx="0" cy="41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32" name="Google Shape;132;g9733adcb1c_1_370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g9733adcb1c_1_37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g9733adcb1c_1_37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Google Shape;135;g9733adcb1c_1_37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g9733adcb1c_1_370"/>
          <p:cNvSpPr/>
          <p:nvPr/>
        </p:nvSpPr>
        <p:spPr>
          <a:xfrm>
            <a:off x="152400" y="1371600"/>
            <a:ext cx="8833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g9733adcb1c_1_370"/>
          <p:cNvSpPr/>
          <p:nvPr/>
        </p:nvSpPr>
        <p:spPr>
          <a:xfrm>
            <a:off x="145923" y="6391656"/>
            <a:ext cx="8833200" cy="3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g9733adcb1c_1_370"/>
          <p:cNvSpPr txBox="1"/>
          <p:nvPr>
            <p:ph idx="1" type="body"/>
          </p:nvPr>
        </p:nvSpPr>
        <p:spPr>
          <a:xfrm>
            <a:off x="301752" y="1524000"/>
            <a:ext cx="4040100" cy="73290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39" name="Google Shape;139;g9733adcb1c_1_370"/>
          <p:cNvSpPr txBox="1"/>
          <p:nvPr>
            <p:ph idx="2" type="body"/>
          </p:nvPr>
        </p:nvSpPr>
        <p:spPr>
          <a:xfrm>
            <a:off x="4791330" y="1524000"/>
            <a:ext cx="4041900" cy="73140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40" name="Google Shape;140;g9733adcb1c_1_370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9733adcb1c_1_370"/>
          <p:cNvSpPr txBox="1"/>
          <p:nvPr>
            <p:ph idx="11" type="ftr"/>
          </p:nvPr>
        </p:nvSpPr>
        <p:spPr>
          <a:xfrm>
            <a:off x="304800" y="6409944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" name="Google Shape;142;g9733adcb1c_1_370"/>
          <p:cNvCxnSpPr/>
          <p:nvPr/>
        </p:nvCxnSpPr>
        <p:spPr>
          <a:xfrm>
            <a:off x="152400" y="1280160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43" name="Google Shape;143;g9733adcb1c_1_370"/>
          <p:cNvSpPr/>
          <p:nvPr/>
        </p:nvSpPr>
        <p:spPr>
          <a:xfrm>
            <a:off x="152400" y="155448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g9733adcb1c_1_370"/>
          <p:cNvSpPr txBox="1"/>
          <p:nvPr>
            <p:ph idx="3" type="body"/>
          </p:nvPr>
        </p:nvSpPr>
        <p:spPr>
          <a:xfrm>
            <a:off x="301752" y="2471383"/>
            <a:ext cx="4041600" cy="3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45" name="Google Shape;145;g9733adcb1c_1_370"/>
          <p:cNvSpPr txBox="1"/>
          <p:nvPr>
            <p:ph idx="4" type="body"/>
          </p:nvPr>
        </p:nvSpPr>
        <p:spPr>
          <a:xfrm>
            <a:off x="4800600" y="2471383"/>
            <a:ext cx="40386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46" name="Google Shape;146;g9733adcb1c_1_370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g9733adcb1c_1_370"/>
          <p:cNvSpPr/>
          <p:nvPr/>
        </p:nvSpPr>
        <p:spPr>
          <a:xfrm>
            <a:off x="4361688" y="1050524"/>
            <a:ext cx="4206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g9733adcb1c_1_370"/>
          <p:cNvSpPr txBox="1"/>
          <p:nvPr>
            <p:ph idx="12" type="sldNum"/>
          </p:nvPr>
        </p:nvSpPr>
        <p:spPr>
          <a:xfrm>
            <a:off x="4343400" y="1042416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g9733adcb1c_1_370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733adcb1c_1_390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9733adcb1c_1_390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9733adcb1c_1_390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9733adcb1c_1_390"/>
          <p:cNvSpPr txBox="1"/>
          <p:nvPr>
            <p:ph idx="12" type="sldNum"/>
          </p:nvPr>
        </p:nvSpPr>
        <p:spPr>
          <a:xfrm>
            <a:off x="4343400" y="1036020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733adcb1c_1_39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g9733adcb1c_1_395"/>
          <p:cNvSpPr/>
          <p:nvPr/>
        </p:nvSpPr>
        <p:spPr>
          <a:xfrm>
            <a:off x="0" y="0"/>
            <a:ext cx="9144000" cy="15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g9733adcb1c_1_39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g9733adcb1c_1_39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g9733adcb1c_1_395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g9733adcb1c_1_395"/>
          <p:cNvSpPr/>
          <p:nvPr/>
        </p:nvSpPr>
        <p:spPr>
          <a:xfrm>
            <a:off x="152400" y="158496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g9733adcb1c_1_395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9733adcb1c_1_395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g9733adcb1c_1_395"/>
          <p:cNvSpPr txBox="1"/>
          <p:nvPr>
            <p:ph idx="12" type="sldNum"/>
          </p:nvPr>
        </p:nvSpPr>
        <p:spPr>
          <a:xfrm>
            <a:off x="4267200" y="6324600"/>
            <a:ext cx="609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733adcb1c_1_405"/>
          <p:cNvSpPr/>
          <p:nvPr/>
        </p:nvSpPr>
        <p:spPr>
          <a:xfrm>
            <a:off x="152400" y="152400"/>
            <a:ext cx="8833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g9733adcb1c_1_40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g9733adcb1c_1_40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g9733adcb1c_1_405"/>
          <p:cNvSpPr/>
          <p:nvPr/>
        </p:nvSpPr>
        <p:spPr>
          <a:xfrm>
            <a:off x="0" y="0"/>
            <a:ext cx="9144000" cy="11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g9733adcb1c_1_40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g9733adcb1c_1_40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g9733adcb1c_1_405"/>
          <p:cNvSpPr txBox="1"/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b="1" sz="22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9733adcb1c_1_405"/>
          <p:cNvSpPr txBox="1"/>
          <p:nvPr>
            <p:ph idx="1" type="body"/>
          </p:nvPr>
        </p:nvSpPr>
        <p:spPr>
          <a:xfrm>
            <a:off x="381000" y="1981200"/>
            <a:ext cx="23622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74" name="Google Shape;174;g9733adcb1c_1_405"/>
          <p:cNvSpPr/>
          <p:nvPr/>
        </p:nvSpPr>
        <p:spPr>
          <a:xfrm>
            <a:off x="152400" y="152400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75" name="Google Shape;175;g9733adcb1c_1_405"/>
          <p:cNvCxnSpPr/>
          <p:nvPr/>
        </p:nvCxnSpPr>
        <p:spPr>
          <a:xfrm>
            <a:off x="152400" y="533400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76" name="Google Shape;176;g9733adcb1c_1_405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77" name="Google Shape;177;g9733adcb1c_1_405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g9733adcb1c_1_405"/>
          <p:cNvSpPr/>
          <p:nvPr/>
        </p:nvSpPr>
        <p:spPr>
          <a:xfrm>
            <a:off x="1389888" y="323088"/>
            <a:ext cx="4206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g9733adcb1c_1_405"/>
          <p:cNvSpPr txBox="1"/>
          <p:nvPr>
            <p:ph idx="12" type="sldNum"/>
          </p:nvPr>
        </p:nvSpPr>
        <p:spPr>
          <a:xfrm>
            <a:off x="1371600" y="312738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g9733adcb1c_1_405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g9733adcb1c_1_405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9733adcb1c_1_405"/>
          <p:cNvSpPr txBox="1"/>
          <p:nvPr>
            <p:ph idx="11" type="ftr"/>
          </p:nvPr>
        </p:nvSpPr>
        <p:spPr>
          <a:xfrm>
            <a:off x="301752" y="6410848"/>
            <a:ext cx="3383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type="title"/>
          </p:nvPr>
        </p:nvSpPr>
        <p:spPr>
          <a:xfrm rot="5400000">
            <a:off x="4528324" y="1967638"/>
            <a:ext cx="6254700" cy="20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" type="body"/>
          </p:nvPr>
        </p:nvSpPr>
        <p:spPr>
          <a:xfrm rot="5400000">
            <a:off x="338913" y="-13563"/>
            <a:ext cx="6254700" cy="60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34290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3962400" y="4344987"/>
            <a:ext cx="121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g9733adcb1c_1_423"/>
          <p:cNvCxnSpPr/>
          <p:nvPr/>
        </p:nvCxnSpPr>
        <p:spPr>
          <a:xfrm>
            <a:off x="152400" y="533400"/>
            <a:ext cx="8833200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85" name="Google Shape;185;g9733adcb1c_1_42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g9733adcb1c_1_42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g9733adcb1c_1_423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Google Shape;188;g9733adcb1c_1_42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Google Shape;189;g9733adcb1c_1_423"/>
          <p:cNvSpPr/>
          <p:nvPr/>
        </p:nvSpPr>
        <p:spPr>
          <a:xfrm>
            <a:off x="152400" y="152400"/>
            <a:ext cx="8833200" cy="30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g9733adcb1c_1_423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g9733adcb1c_1_423"/>
          <p:cNvSpPr/>
          <p:nvPr/>
        </p:nvSpPr>
        <p:spPr>
          <a:xfrm>
            <a:off x="152400" y="155448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g9733adcb1c_1_42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Google Shape;193;g9733adcb1c_1_423"/>
          <p:cNvSpPr/>
          <p:nvPr/>
        </p:nvSpPr>
        <p:spPr>
          <a:xfrm>
            <a:off x="1389888" y="323088"/>
            <a:ext cx="4206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g9733adcb1c_1_423"/>
          <p:cNvSpPr txBox="1"/>
          <p:nvPr>
            <p:ph idx="12" type="sldNum"/>
          </p:nvPr>
        </p:nvSpPr>
        <p:spPr>
          <a:xfrm>
            <a:off x="1371600" y="312738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g9733adcb1c_1_423"/>
          <p:cNvSpPr txBox="1"/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b="1" sz="24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g9733adcb1c_1_423"/>
          <p:cNvSpPr/>
          <p:nvPr>
            <p:ph idx="2" type="pic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7" name="Google Shape;197;g9733adcb1c_1_423"/>
          <p:cNvSpPr txBox="1"/>
          <p:nvPr>
            <p:ph idx="1" type="body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indent="-28194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indent="-276225" lvl="2" marL="13716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indent="-268605" lvl="3" marL="18288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?"/>
              <a:defRPr sz="900"/>
            </a:lvl4pPr>
            <a:lvl5pPr indent="-285750" lvl="4" marL="228600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98" name="Google Shape;198;g9733adcb1c_1_423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g9733adcb1c_1_423"/>
          <p:cNvSpPr txBox="1"/>
          <p:nvPr>
            <p:ph idx="10" type="dt"/>
          </p:nvPr>
        </p:nvSpPr>
        <p:spPr>
          <a:xfrm>
            <a:off x="5788152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g9733adcb1c_1_423"/>
          <p:cNvSpPr txBox="1"/>
          <p:nvPr>
            <p:ph idx="11" type="ftr"/>
          </p:nvPr>
        </p:nvSpPr>
        <p:spPr>
          <a:xfrm>
            <a:off x="301752" y="6410848"/>
            <a:ext cx="3584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bg>
      <p:bgPr>
        <a:solidFill>
          <a:schemeClr val="lt2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733adcb1c_1_441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9733adcb1c_1_441"/>
          <p:cNvSpPr txBox="1"/>
          <p:nvPr>
            <p:ph idx="1" type="body"/>
          </p:nvPr>
        </p:nvSpPr>
        <p:spPr>
          <a:xfrm rot="5400000">
            <a:off x="2269302" y="-443550"/>
            <a:ext cx="459930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04" name="Google Shape;204;g9733adcb1c_1_441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g9733adcb1c_1_441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9733adcb1c_1_441"/>
          <p:cNvSpPr txBox="1"/>
          <p:nvPr>
            <p:ph idx="12" type="sldNum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bg>
      <p:bgPr>
        <a:solidFill>
          <a:schemeClr val="lt2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733adcb1c_1_447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g9733adcb1c_1_447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0" name="Google Shape;210;g9733adcb1c_1_447"/>
          <p:cNvSpPr/>
          <p:nvPr/>
        </p:nvSpPr>
        <p:spPr>
          <a:xfrm>
            <a:off x="0" y="0"/>
            <a:ext cx="9144000" cy="15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g9733adcb1c_1_44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g9733adcb1c_1_447"/>
          <p:cNvSpPr/>
          <p:nvPr/>
        </p:nvSpPr>
        <p:spPr>
          <a:xfrm>
            <a:off x="146304" y="6391656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g9733adcb1c_1_447"/>
          <p:cNvSpPr/>
          <p:nvPr/>
        </p:nvSpPr>
        <p:spPr>
          <a:xfrm>
            <a:off x="152400" y="155448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14" name="Google Shape;214;g9733adcb1c_1_447"/>
          <p:cNvCxnSpPr/>
          <p:nvPr/>
        </p:nvCxnSpPr>
        <p:spPr>
          <a:xfrm rot="5400000">
            <a:off x="4021812" y="3278148"/>
            <a:ext cx="6245400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15" name="Google Shape;215;g9733adcb1c_1_447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g9733adcb1c_1_447"/>
          <p:cNvSpPr/>
          <p:nvPr/>
        </p:nvSpPr>
        <p:spPr>
          <a:xfrm>
            <a:off x="6934200" y="3020251"/>
            <a:ext cx="4206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g9733adcb1c_1_447"/>
          <p:cNvSpPr txBox="1"/>
          <p:nvPr>
            <p:ph idx="12" type="sldNum"/>
          </p:nvPr>
        </p:nvSpPr>
        <p:spPr>
          <a:xfrm>
            <a:off x="6915912" y="3009901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g9733adcb1c_1_447"/>
          <p:cNvSpPr txBox="1"/>
          <p:nvPr>
            <p:ph idx="1" type="body"/>
          </p:nvPr>
        </p:nvSpPr>
        <p:spPr>
          <a:xfrm rot="5400000">
            <a:off x="670650" y="-61050"/>
            <a:ext cx="58215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?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19" name="Google Shape;219;g9733adcb1c_1_447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g9733adcb1c_1_447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g9733adcb1c_1_447"/>
          <p:cNvSpPr txBox="1"/>
          <p:nvPr>
            <p:ph type="title"/>
          </p:nvPr>
        </p:nvSpPr>
        <p:spPr>
          <a:xfrm rot="5400000">
            <a:off x="5189549" y="2506651"/>
            <a:ext cx="58515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title"/>
          </p:nvPr>
        </p:nvSpPr>
        <p:spPr>
          <a:xfrm>
            <a:off x="457200" y="-131762"/>
            <a:ext cx="8226300" cy="17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 rot="5400000">
            <a:off x="2309075" y="-251550"/>
            <a:ext cx="4522800" cy="82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34290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800"/>
              <a:buChar char="»"/>
              <a:defRPr/>
            </a:lvl5pPr>
            <a:lvl6pPr indent="-228600" lvl="5" marL="27432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3962400" y="4344987"/>
            <a:ext cx="121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3962400" y="4344987"/>
            <a:ext cx="121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43180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381000" lvl="2" marL="13716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228600" lvl="5" marL="27432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40" name="Google Shape;40;p27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1" name="Google Shape;41;p27"/>
          <p:cNvSpPr txBox="1"/>
          <p:nvPr>
            <p:ph idx="12" type="sldNum"/>
          </p:nvPr>
        </p:nvSpPr>
        <p:spPr>
          <a:xfrm>
            <a:off x="3962400" y="4344987"/>
            <a:ext cx="121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/>
          <p:nvPr>
            <p:ph type="title"/>
          </p:nvPr>
        </p:nvSpPr>
        <p:spPr>
          <a:xfrm>
            <a:off x="457200" y="-131762"/>
            <a:ext cx="8226300" cy="17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2" type="sldNum"/>
          </p:nvPr>
        </p:nvSpPr>
        <p:spPr>
          <a:xfrm>
            <a:off x="3962400" y="4344987"/>
            <a:ext cx="121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38100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228600" lvl="5" marL="27432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49" name="Google Shape;49;p2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38100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600"/>
              <a:buChar char="»"/>
              <a:defRPr sz="1600"/>
            </a:lvl5pPr>
            <a:lvl6pPr indent="-228600" lvl="5" marL="27432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51" name="Google Shape;51;p29"/>
          <p:cNvSpPr txBox="1"/>
          <p:nvPr>
            <p:ph idx="12" type="sldNum"/>
          </p:nvPr>
        </p:nvSpPr>
        <p:spPr>
          <a:xfrm>
            <a:off x="3962400" y="4344987"/>
            <a:ext cx="121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/>
          <p:nvPr>
            <p:ph type="title"/>
          </p:nvPr>
        </p:nvSpPr>
        <p:spPr>
          <a:xfrm>
            <a:off x="457200" y="-131762"/>
            <a:ext cx="8226300" cy="17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1" type="body"/>
          </p:nvPr>
        </p:nvSpPr>
        <p:spPr>
          <a:xfrm>
            <a:off x="457200" y="1600200"/>
            <a:ext cx="4037100" cy="45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40640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228600" lvl="5" marL="27432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30"/>
          <p:cNvSpPr txBox="1"/>
          <p:nvPr>
            <p:ph idx="2" type="body"/>
          </p:nvPr>
        </p:nvSpPr>
        <p:spPr>
          <a:xfrm>
            <a:off x="4646613" y="1600200"/>
            <a:ext cx="4037100" cy="45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40640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228600" lvl="5" marL="27432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30"/>
          <p:cNvSpPr txBox="1"/>
          <p:nvPr>
            <p:ph idx="12" type="sldNum"/>
          </p:nvPr>
        </p:nvSpPr>
        <p:spPr>
          <a:xfrm>
            <a:off x="3962400" y="4344987"/>
            <a:ext cx="121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3962400" y="4344987"/>
            <a:ext cx="121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3E35"/>
            </a:gs>
            <a:gs pos="100000">
              <a:srgbClr val="3E3E35"/>
            </a:gs>
          </a:gsLst>
          <a:lin ang="14400033" scaled="0"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/>
        </p:nvSpPr>
        <p:spPr>
          <a:xfrm>
            <a:off x="0" y="2544762"/>
            <a:ext cx="9144000" cy="325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20"/>
          <p:cNvSpPr txBox="1"/>
          <p:nvPr/>
        </p:nvSpPr>
        <p:spPr>
          <a:xfrm>
            <a:off x="0" y="2667000"/>
            <a:ext cx="9144000" cy="2739900"/>
          </a:xfrm>
          <a:prstGeom prst="rect">
            <a:avLst/>
          </a:prstGeom>
          <a:solidFill>
            <a:srgbClr val="ABB1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20"/>
          <p:cNvSpPr txBox="1"/>
          <p:nvPr/>
        </p:nvSpPr>
        <p:spPr>
          <a:xfrm>
            <a:off x="0" y="5478462"/>
            <a:ext cx="9144000" cy="236400"/>
          </a:xfrm>
          <a:prstGeom prst="rect">
            <a:avLst/>
          </a:prstGeom>
          <a:solidFill>
            <a:srgbClr val="F468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20"/>
          <p:cNvSpPr txBox="1"/>
          <p:nvPr/>
        </p:nvSpPr>
        <p:spPr>
          <a:xfrm>
            <a:off x="3148012" y="4260850"/>
            <a:ext cx="1219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80B"/>
              </a:buClr>
              <a:buSzPts val="3200"/>
              <a:buFont typeface="Noto Sans Symbols"/>
              <a:buNone/>
            </a:pPr>
            <a:r>
              <a:rPr b="0" i="0" lang="en-US" sz="3200" u="none" cap="none" strike="noStrike">
                <a:solidFill>
                  <a:srgbClr val="F4680B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0"/>
          <p:cNvSpPr txBox="1"/>
          <p:nvPr/>
        </p:nvSpPr>
        <p:spPr>
          <a:xfrm>
            <a:off x="4819650" y="4260850"/>
            <a:ext cx="1219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680B"/>
              </a:buClr>
              <a:buSzPts val="3200"/>
              <a:buFont typeface="Noto Sans Symbols"/>
              <a:buNone/>
            </a:pPr>
            <a:r>
              <a:rPr b="0" i="0" lang="en-US" sz="3200" u="none" cap="none" strike="noStrike">
                <a:solidFill>
                  <a:srgbClr val="F4680B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0"/>
          <p:cNvSpPr txBox="1"/>
          <p:nvPr>
            <p:ph type="title"/>
          </p:nvPr>
        </p:nvSpPr>
        <p:spPr>
          <a:xfrm>
            <a:off x="457200" y="-131762"/>
            <a:ext cx="8226300" cy="17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" type="body"/>
          </p:nvPr>
        </p:nvSpPr>
        <p:spPr>
          <a:xfrm>
            <a:off x="457200" y="1600200"/>
            <a:ext cx="8226300" cy="45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381000" lvl="0" marL="45720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1000" lvl="2" marL="1371600" marR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»"/>
              <a:defRPr b="0" i="0" sz="14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lnSpc>
                <a:spcPct val="105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D7DAE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" name="Google Shape;19;p20"/>
          <p:cNvSpPr txBox="1"/>
          <p:nvPr/>
        </p:nvSpPr>
        <p:spPr>
          <a:xfrm>
            <a:off x="457200" y="6308725"/>
            <a:ext cx="21336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20"/>
          <p:cNvSpPr txBox="1"/>
          <p:nvPr/>
        </p:nvSpPr>
        <p:spPr>
          <a:xfrm>
            <a:off x="5791200" y="6308725"/>
            <a:ext cx="28956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20"/>
          <p:cNvSpPr txBox="1"/>
          <p:nvPr>
            <p:ph idx="12" type="sldNum"/>
          </p:nvPr>
        </p:nvSpPr>
        <p:spPr>
          <a:xfrm>
            <a:off x="3962400" y="4344987"/>
            <a:ext cx="121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DAE1"/>
              </a:buClr>
              <a:buSzPts val="2400"/>
              <a:buFont typeface="Bodoni"/>
              <a:buNone/>
              <a:defRPr b="0" i="0" sz="2400" u="none" cap="none" strike="noStrike">
                <a:solidFill>
                  <a:srgbClr val="D7DAE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733adcb1c_1_30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g9733adcb1c_1_309"/>
          <p:cNvSpPr/>
          <p:nvPr/>
        </p:nvSpPr>
        <p:spPr>
          <a:xfrm>
            <a:off x="0" y="0"/>
            <a:ext cx="9144000" cy="139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72;g9733adcb1c_1_30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g9733adcb1c_1_30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4" name="Google Shape;74;g9733adcb1c_1_309"/>
          <p:cNvSpPr/>
          <p:nvPr/>
        </p:nvSpPr>
        <p:spPr>
          <a:xfrm>
            <a:off x="149352" y="6388385"/>
            <a:ext cx="88332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g9733adcb1c_1_309"/>
          <p:cNvSpPr txBox="1"/>
          <p:nvPr>
            <p:ph idx="10" type="dt"/>
          </p:nvPr>
        </p:nvSpPr>
        <p:spPr>
          <a:xfrm>
            <a:off x="5791200" y="6404984"/>
            <a:ext cx="304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6" name="Google Shape;76;g9733adcb1c_1_309"/>
          <p:cNvSpPr txBox="1"/>
          <p:nvPr>
            <p:ph idx="11" type="ftr"/>
          </p:nvPr>
        </p:nvSpPr>
        <p:spPr>
          <a:xfrm>
            <a:off x="304800" y="6410848"/>
            <a:ext cx="3581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7" name="Google Shape;77;g9733adcb1c_1_309"/>
          <p:cNvSpPr/>
          <p:nvPr/>
        </p:nvSpPr>
        <p:spPr>
          <a:xfrm>
            <a:off x="152400" y="155448"/>
            <a:ext cx="8833200" cy="6547200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8" name="Google Shape;78;g9733adcb1c_1_309"/>
          <p:cNvCxnSpPr/>
          <p:nvPr/>
        </p:nvCxnSpPr>
        <p:spPr>
          <a:xfrm>
            <a:off x="152400" y="1276743"/>
            <a:ext cx="8833200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9" name="Google Shape;79;g9733adcb1c_1_309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g9733adcb1c_1_309"/>
          <p:cNvSpPr/>
          <p:nvPr/>
        </p:nvSpPr>
        <p:spPr>
          <a:xfrm>
            <a:off x="4361688" y="1050524"/>
            <a:ext cx="4206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" name="Google Shape;81;g9733adcb1c_1_309"/>
          <p:cNvSpPr txBox="1"/>
          <p:nvPr>
            <p:ph idx="12" type="sldNum"/>
          </p:nvPr>
        </p:nvSpPr>
        <p:spPr>
          <a:xfrm>
            <a:off x="4343400" y="1040174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A97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g9733adcb1c_1_309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g9733adcb1c_1_309"/>
          <p:cNvSpPr txBox="1"/>
          <p:nvPr>
            <p:ph idx="1" type="body"/>
          </p:nvPr>
        </p:nvSpPr>
        <p:spPr>
          <a:xfrm>
            <a:off x="301752" y="1524000"/>
            <a:ext cx="8534400" cy="45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4332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insllanca.cat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733adcb1c_1_231"/>
          <p:cNvSpPr txBox="1"/>
          <p:nvPr>
            <p:ph type="ctrTitle"/>
          </p:nvPr>
        </p:nvSpPr>
        <p:spPr>
          <a:xfrm>
            <a:off x="179512" y="3734603"/>
            <a:ext cx="86868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064"/>
              </a:buClr>
              <a:buSzPts val="6030"/>
              <a:buFont typeface="Century Gothic"/>
              <a:buNone/>
            </a:pPr>
            <a:br>
              <a:rPr lang="en-US" sz="5427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5427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5427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27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Institut de Llançà</a:t>
            </a:r>
            <a:br>
              <a:rPr lang="en-US" sz="648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916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Reunió de pares de 2n d’ESO</a:t>
            </a:r>
            <a:br>
              <a:rPr lang="en-US" sz="2916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916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916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944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de setembre de 2020</a:t>
            </a:r>
            <a:endParaRPr sz="1944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064"/>
              </a:buClr>
              <a:buSzPts val="6030"/>
              <a:buFont typeface="Century Gothic"/>
              <a:buNone/>
            </a:pPr>
            <a:r>
              <a:t/>
            </a:r>
            <a:endParaRPr sz="1944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g9733adcb1c_1_231"/>
          <p:cNvSpPr txBox="1"/>
          <p:nvPr/>
        </p:nvSpPr>
        <p:spPr>
          <a:xfrm>
            <a:off x="762000" y="68580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8" name="Google Shape;228;g9733adcb1c_1_231"/>
          <p:cNvPicPr preferRelativeResize="0"/>
          <p:nvPr/>
        </p:nvPicPr>
        <p:blipFill rotWithShape="1">
          <a:blip r:embed="rId3">
            <a:alphaModFix/>
          </a:blip>
          <a:srcRect b="5568" l="23388" r="21645" t="7836"/>
          <a:stretch/>
        </p:blipFill>
        <p:spPr>
          <a:xfrm>
            <a:off x="3347864" y="882923"/>
            <a:ext cx="2128939" cy="2094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733adcb1c_1_287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 sz="4000">
                <a:latin typeface="Century Gothic"/>
                <a:ea typeface="Century Gothic"/>
                <a:cs typeface="Century Gothic"/>
                <a:sym typeface="Century Gothic"/>
              </a:rPr>
              <a:t>Altres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g9733adcb1c_1_287"/>
          <p:cNvSpPr txBox="1"/>
          <p:nvPr>
            <p:ph idx="1" type="body"/>
          </p:nvPr>
        </p:nvSpPr>
        <p:spPr>
          <a:xfrm>
            <a:off x="301752" y="182709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755" lvl="0" marL="457200" rtl="0" algn="just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✔"/>
            </a:pPr>
            <a:r>
              <a:rPr b="0" i="0" lang="en-US" sz="1800" u="sng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Sortides escolars:</a:t>
            </a:r>
            <a:r>
              <a:rPr b="0" i="0" lang="en-US" sz="1800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8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moment no </a:t>
            </a: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programen sortides escolars fora del municipi. I en aquest cas sempre es faran amb el grup-classe.</a:t>
            </a:r>
            <a:endParaRPr/>
          </a:p>
          <a:p>
            <a:pPr indent="-325755" lvl="0" marL="457200" rtl="0" algn="just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✔"/>
            </a:pPr>
            <a:r>
              <a:rPr b="0" i="0" lang="en-US" sz="1800" u="sng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Responsabilitat de les famílies:</a:t>
            </a:r>
            <a:r>
              <a:rPr b="0" i="0" lang="en-US" sz="1800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8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famílies </a:t>
            </a: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s’han de comprometre per escrit a no portar els seus fills o filles si tenen una temperatura igual o superior a 37’5º ni haver reduït aquesta temperatura amb antitèrmics. </a:t>
            </a:r>
            <a:endParaRPr/>
          </a:p>
          <a:p>
            <a:pPr indent="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(Els primers dies de classe s’entregarà el document que s’haurà de signar i retornar als tutors a través dels seus fills o filles)</a:t>
            </a:r>
            <a:endParaRPr/>
          </a:p>
          <a:p>
            <a:pPr indent="0" lvl="0" marL="131445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br>
              <a:rPr b="0" lang="en-US" sz="1200"/>
            </a:b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9733adcb1c_1_292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 sz="4000">
                <a:latin typeface="Century Gothic"/>
                <a:ea typeface="Century Gothic"/>
                <a:cs typeface="Century Gothic"/>
                <a:sym typeface="Century Gothic"/>
              </a:rPr>
              <a:t>Altres</a:t>
            </a:r>
            <a:endParaRPr/>
          </a:p>
        </p:txBody>
      </p:sp>
      <p:sp>
        <p:nvSpPr>
          <p:cNvPr id="298" name="Google Shape;298;g9733adcb1c_1_292"/>
          <p:cNvSpPr txBox="1"/>
          <p:nvPr/>
        </p:nvSpPr>
        <p:spPr>
          <a:xfrm>
            <a:off x="301752" y="1346236"/>
            <a:ext cx="8503800" cy="53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302895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família/tutors han de verificar, abans d’anar a l’escola, l’estat de salut del seu fill/a i comprovar que no tingui elevació de la temperatura superior a 37,5ºC ni la nova aparició de cap altre símptoma de la taula de símptomes:</a:t>
            </a:r>
            <a:endParaRPr/>
          </a:p>
          <a:p>
            <a:pPr indent="0" lvl="0" marL="131445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1445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TAULA DELS SÍMPTOMES MÉS FREQÜENTS DE LA COVID-19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437" lvl="0" marL="723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b="1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Febre o febrícula&gt;37,5ºC (o igual)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437" lvl="0" marL="723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b="1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</a:t>
            </a:r>
            <a:endParaRPr/>
          </a:p>
          <a:p>
            <a:pPr indent="-325437" lvl="0" marL="723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b="1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Dificultat per a respirar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437" lvl="0" marL="723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b="1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 de coll*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437" lvl="0" marL="723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b="1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Refredat nasal*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437" lvl="0" marL="723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b="1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Fatiga, dolors musculars i/o mal de cap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437" lvl="0" marL="723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b="1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 de panxa amb vòmits o diarrea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437" lvl="0" marL="723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1530"/>
              <a:buFont typeface="Noto Sans Symbols"/>
              <a:buChar char="▪"/>
            </a:pPr>
            <a:r>
              <a:rPr b="1" i="0" lang="en-US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Pèrdua d’olfacte o gust (infants grans i adolescents)</a:t>
            </a:r>
            <a:endParaRPr/>
          </a:p>
          <a:p>
            <a:pPr indent="0" lvl="0" marL="131445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1445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*El mal de coll i el refredat nasal (amb o sense mocs) són molt habituals en infants i només s’haurien de considerar símptomes potencials de COVID-19 quan també hi ha febre o altres manifestacions de la llista. </a:t>
            </a:r>
            <a:br>
              <a:rPr b="0" i="0" lang="en-US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678193ea5_0_1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 sz="4000">
                <a:latin typeface="Century Gothic"/>
                <a:ea typeface="Century Gothic"/>
                <a:cs typeface="Century Gothic"/>
                <a:sym typeface="Century Gothic"/>
              </a:rPr>
              <a:t>Requisits d’accés al centre</a:t>
            </a:r>
            <a:endParaRPr/>
          </a:p>
        </p:txBody>
      </p:sp>
      <p:sp>
        <p:nvSpPr>
          <p:cNvPr id="304" name="Google Shape;304;g9678193ea5_0_1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31445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14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br>
              <a:rPr b="0" lang="en-US" sz="1200"/>
            </a:br>
            <a:endParaRPr/>
          </a:p>
        </p:txBody>
      </p:sp>
      <p:sp>
        <p:nvSpPr>
          <p:cNvPr id="305" name="Google Shape;305;g9678193ea5_0_1"/>
          <p:cNvSpPr txBox="1"/>
          <p:nvPr/>
        </p:nvSpPr>
        <p:spPr>
          <a:xfrm>
            <a:off x="301752" y="1527061"/>
            <a:ext cx="8503800" cy="49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pot anar a l’escola, si l’infant, adolescent o la persona adulta presenta alguna de les següents situacions: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62706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troba en aïllament perquè ha estat positiu per a la COVID-19.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62706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Està en espera del resultat d’una PCR o una altra prova de diagnòstic molecular.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62706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Conviu amb una persona diagnosticada de COVID-19.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627062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troba en període de quarantena domiciliària per haver estat identificat/da com a contacte estret d’alguna persona diagnosticada de COVID-19.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cas que l’alumne o alumna presenti una malaltia crònica d’elevada complexitat que pugui augmentar el risc de gravetat en cas de contraure la infecció per coronavirus SARS-CoV-2, es valorarà de manera conjunta amb la família/tutor i l’equip pediàtric, les implicacions a l’hora de reprendre l’activitat educativa presencialment al centre. </a:t>
            </a:r>
            <a:endParaRPr/>
          </a:p>
          <a:p>
            <a:pPr indent="0" lvl="0" marL="131445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None/>
            </a:pPr>
            <a:br>
              <a:rPr b="0" i="0" lang="en-US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733adcb1c_1_298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 sz="2790">
                <a:latin typeface="Century Gothic"/>
                <a:ea typeface="Century Gothic"/>
                <a:cs typeface="Century Gothic"/>
                <a:sym typeface="Century Gothic"/>
              </a:rPr>
              <a:t>Si un alumne/a es troba malament al centre?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g9733adcb1c_1_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559" y="1593723"/>
            <a:ext cx="7219950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9733adcb1c_1_298"/>
          <p:cNvSpPr txBox="1"/>
          <p:nvPr/>
        </p:nvSpPr>
        <p:spPr>
          <a:xfrm>
            <a:off x="4866650" y="5191300"/>
            <a:ext cx="30423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Atenció! </a:t>
            </a:r>
            <a:r>
              <a:rPr b="1" lang="en-US" u="sng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No anar directament al CAP</a:t>
            </a:r>
            <a:r>
              <a:rPr b="1" lang="en-US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, trucar i ells diran el protocol a seguir.</a:t>
            </a:r>
            <a:endParaRPr b="1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3" name="Google Shape;313;g9733adcb1c_1_298"/>
          <p:cNvSpPr txBox="1"/>
          <p:nvPr/>
        </p:nvSpPr>
        <p:spPr>
          <a:xfrm>
            <a:off x="1152425" y="4772975"/>
            <a:ext cx="10776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Família:</a:t>
            </a:r>
            <a:endParaRPr b="1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4" name="Google Shape;314;g9733adcb1c_1_298"/>
          <p:cNvSpPr txBox="1"/>
          <p:nvPr/>
        </p:nvSpPr>
        <p:spPr>
          <a:xfrm>
            <a:off x="1114175" y="4190125"/>
            <a:ext cx="11541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Centre:</a:t>
            </a:r>
            <a:endParaRPr b="1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9733adcb1c_1_303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Pla de treball en confinament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g9733adcb1c_1_303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31445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Si es donés el cas que s’hagués de confinar algun grup, l’alumnat hauria de seguir les tasques pel Google Classroom i el contacte amb el/la professor/a es faria per correu electrònic per solucionar dubtes. 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5755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Noto Sans Symbols"/>
              <a:buChar char="✔"/>
            </a:pPr>
            <a:r>
              <a:rPr lang="en-US" sz="18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Confinament parcial (un sol grup)</a:t>
            </a: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es seguirà l’horari habitual de 8.15 a 14.45 a través de Google Classroom.</a:t>
            </a:r>
            <a:endParaRPr/>
          </a:p>
          <a:p>
            <a:pPr indent="-325755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Noto Sans Symbols"/>
              <a:buChar char="✔"/>
            </a:pPr>
            <a:r>
              <a:rPr lang="en-US" sz="18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Confinament total:</a:t>
            </a:r>
            <a:r>
              <a:rPr lang="en-US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seguirà un horari específic per aquesta situació de 9 a 13h.</a:t>
            </a:r>
            <a:endParaRPr/>
          </a:p>
          <a:p>
            <a:pPr indent="0" lvl="0" marL="1314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br>
              <a:rPr b="0" lang="en-US" sz="1200"/>
            </a:br>
            <a:endParaRPr/>
          </a:p>
        </p:txBody>
      </p:sp>
      <p:pic>
        <p:nvPicPr>
          <p:cNvPr id="321" name="Google Shape;321;g9733adcb1c_1_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9625" y="4893675"/>
            <a:ext cx="2649725" cy="13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9733adcb1c_2_9"/>
          <p:cNvSpPr txBox="1"/>
          <p:nvPr>
            <p:ph type="title"/>
          </p:nvPr>
        </p:nvSpPr>
        <p:spPr>
          <a:xfrm>
            <a:off x="323528" y="260648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Ordre del dia:</a:t>
            </a:r>
            <a:endParaRPr/>
          </a:p>
        </p:txBody>
      </p:sp>
      <p:sp>
        <p:nvSpPr>
          <p:cNvPr id="327" name="Google Shape;327;g9733adcb1c_2_9"/>
          <p:cNvSpPr txBox="1"/>
          <p:nvPr>
            <p:ph idx="1" type="body"/>
          </p:nvPr>
        </p:nvSpPr>
        <p:spPr>
          <a:xfrm>
            <a:off x="304800" y="1773238"/>
            <a:ext cx="8484300" cy="4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b="1" sz="3600"/>
          </a:p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b="1" sz="3600"/>
          </a:p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br>
              <a:rPr b="1" lang="en-US" sz="3600"/>
            </a:br>
            <a:r>
              <a:rPr b="1" lang="en-US" sz="35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36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1" lang="en-US" sz="36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.- Informacions generals del curs</a:t>
            </a:r>
            <a:endParaRPr b="1" sz="3600"/>
          </a:p>
        </p:txBody>
      </p:sp>
      <p:sp>
        <p:nvSpPr>
          <p:cNvPr id="328" name="Google Shape;328;g9733adcb1c_2_9"/>
          <p:cNvSpPr txBox="1"/>
          <p:nvPr/>
        </p:nvSpPr>
        <p:spPr>
          <a:xfrm>
            <a:off x="2439537" y="3278524"/>
            <a:ext cx="4879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733adcb1c_2_77"/>
          <p:cNvSpPr txBox="1"/>
          <p:nvPr>
            <p:ph type="title"/>
          </p:nvPr>
        </p:nvSpPr>
        <p:spPr>
          <a:xfrm>
            <a:off x="323528" y="260648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modulació a 2n d’ESO</a:t>
            </a:r>
            <a:endParaRPr/>
          </a:p>
        </p:txBody>
      </p:sp>
      <p:sp>
        <p:nvSpPr>
          <p:cNvPr id="334" name="Google Shape;334;g9733adcb1c_2_77"/>
          <p:cNvSpPr txBox="1"/>
          <p:nvPr/>
        </p:nvSpPr>
        <p:spPr>
          <a:xfrm>
            <a:off x="2439537" y="3278524"/>
            <a:ext cx="4879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5" name="Google Shape;335;g9733adcb1c_2_77"/>
          <p:cNvGraphicFramePr/>
          <p:nvPr/>
        </p:nvGraphicFramePr>
        <p:xfrm>
          <a:off x="1604975" y="1675194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ECCBC7"/>
                </a:solidFill>
                <a:tableStyleId>{39F6D4A7-E627-4A7B-88AA-A028102D3C2A}</a:tableStyleId>
              </a:tblPr>
              <a:tblGrid>
                <a:gridCol w="4238625"/>
                <a:gridCol w="1695450"/>
              </a:tblGrid>
              <a:tr h="455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MATÈRIA</a:t>
                      </a:r>
                      <a:endParaRPr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solidFill>
                            <a:srgbClr val="00206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Hores setmanals</a:t>
                      </a:r>
                      <a:endParaRPr>
                        <a:solidFill>
                          <a:srgbClr val="00206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Llengua catalana i literatura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Llengua castellana i literatura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Llengua estrangera (anglès)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Ciències socials, geografia i història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Educació Física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Matemàtiques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Ciències de la naturalesa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Tecnologia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Música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Optativa: Francès/ Pintura mural/Reforç CCBB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Tutoria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Religió o Cultura i valors ètics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9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b="1"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TOTAL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Georgia"/>
                        <a:buNone/>
                      </a:pPr>
                      <a:r>
                        <a:rPr b="1" lang="en-US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30</a:t>
                      </a:r>
                      <a:endParaRPr b="1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0" marB="0" marR="26650" marL="266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733adcb1c_2_87"/>
          <p:cNvSpPr txBox="1"/>
          <p:nvPr>
            <p:ph type="title"/>
          </p:nvPr>
        </p:nvSpPr>
        <p:spPr>
          <a:xfrm>
            <a:off x="304803" y="27052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L’equip docent:</a:t>
            </a:r>
            <a:endParaRPr/>
          </a:p>
        </p:txBody>
      </p:sp>
      <p:sp>
        <p:nvSpPr>
          <p:cNvPr id="341" name="Google Shape;341;g9733adcb1c_2_87"/>
          <p:cNvSpPr txBox="1"/>
          <p:nvPr>
            <p:ph idx="1" type="body"/>
          </p:nvPr>
        </p:nvSpPr>
        <p:spPr>
          <a:xfrm>
            <a:off x="304800" y="1773238"/>
            <a:ext cx="8484300" cy="4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9723" lvl="0" marL="341312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rPr b="1"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Llengua catalana i literatura: </a:t>
            </a:r>
            <a:r>
              <a:rPr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Lurdes Gazapo (2n A i C), Judit Xuclà (2n B)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t/>
            </a:r>
            <a:endParaRPr sz="15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rPr b="1"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Llengua castellana i literatura: </a:t>
            </a:r>
            <a:r>
              <a:rPr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Iván Teruel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t/>
            </a:r>
            <a:endParaRPr sz="15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rPr b="1"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Matemàtiques:  </a:t>
            </a:r>
            <a:r>
              <a:rPr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Luis Abad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rPr b="1"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Optativa pintura mural : </a:t>
            </a:r>
            <a:r>
              <a:rPr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Roser Balasch</a:t>
            </a:r>
            <a:endParaRPr sz="15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rPr b="1"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Optativa francès: </a:t>
            </a:r>
            <a:r>
              <a:rPr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Dolors Cervera (2n A), Gisela Massana 2n B), Carla Blanchon (2n C)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rPr b="1"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Llengua estrangera (anglès): </a:t>
            </a:r>
            <a:r>
              <a:rPr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Dolors Cervera (2n A i B), Alba Subirós (2n C)</a:t>
            </a:r>
            <a:endParaRPr sz="15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t/>
            </a:r>
            <a:endParaRPr sz="15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rPr b="1"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Ciències de la naturalesa:  </a:t>
            </a:r>
            <a:r>
              <a:rPr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Irene González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t/>
            </a:r>
            <a:endParaRPr sz="15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rPr b="1"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Tecnologia:  </a:t>
            </a:r>
            <a:r>
              <a:rPr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Jordi Prujà (2n A i B), Albert Amat (2n C)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t/>
            </a:r>
            <a:endParaRPr sz="15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3" lvl="0" marL="341312" rtl="0" algn="l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rPr b="1"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Ciències socials: </a:t>
            </a:r>
            <a:r>
              <a:rPr lang="en-US" sz="15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Lurdes Moret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b="1" sz="3600"/>
          </a:p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b="1" sz="3600"/>
          </a:p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br>
              <a:rPr b="1" lang="en-US" sz="3600"/>
            </a:br>
            <a:endParaRPr b="1" sz="3600"/>
          </a:p>
        </p:txBody>
      </p:sp>
      <p:sp>
        <p:nvSpPr>
          <p:cNvPr id="342" name="Google Shape;342;g9733adcb1c_2_87"/>
          <p:cNvSpPr txBox="1"/>
          <p:nvPr/>
        </p:nvSpPr>
        <p:spPr>
          <a:xfrm>
            <a:off x="2439537" y="3278524"/>
            <a:ext cx="4879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9733adcb1c_2_93"/>
          <p:cNvSpPr txBox="1"/>
          <p:nvPr>
            <p:ph type="title"/>
          </p:nvPr>
        </p:nvSpPr>
        <p:spPr>
          <a:xfrm>
            <a:off x="304803" y="27052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L’equip docent:</a:t>
            </a:r>
            <a:endParaRPr/>
          </a:p>
        </p:txBody>
      </p:sp>
      <p:sp>
        <p:nvSpPr>
          <p:cNvPr id="348" name="Google Shape;348;g9733adcb1c_2_93"/>
          <p:cNvSpPr txBox="1"/>
          <p:nvPr>
            <p:ph idx="1" type="body"/>
          </p:nvPr>
        </p:nvSpPr>
        <p:spPr>
          <a:xfrm>
            <a:off x="304800" y="1773238"/>
            <a:ext cx="8484300" cy="4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rPr b="1" lang="en-U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Educació física: </a:t>
            </a:r>
            <a:r>
              <a:rPr lang="en-U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Arnau Castell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t/>
            </a:r>
            <a:endParaRPr sz="16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rPr b="1" lang="en-U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Música: </a:t>
            </a:r>
            <a:r>
              <a:rPr lang="en-U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Rocío del Pino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rPr b="1" lang="en-U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Religió: </a:t>
            </a:r>
            <a:r>
              <a:rPr lang="en-U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Carles Sagué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t/>
            </a:r>
            <a:endParaRPr sz="16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rPr b="1" lang="en-U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Cultura i valors (Mediació): </a:t>
            </a:r>
            <a:r>
              <a:rPr lang="en-U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Marta Icart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t/>
            </a:r>
            <a:endParaRPr sz="16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Libre Franklin"/>
              <a:buNone/>
            </a:pPr>
            <a:r>
              <a:rPr b="1" lang="en-U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Tutoria: </a:t>
            </a:r>
            <a:r>
              <a:rPr lang="en-US" sz="1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Dolors Cervera (A),  Irene Gonzàlez (B), Alba Subirós (C)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b="1"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9733adcb1c_2_99"/>
          <p:cNvSpPr txBox="1"/>
          <p:nvPr>
            <p:ph type="title"/>
          </p:nvPr>
        </p:nvSpPr>
        <p:spPr>
          <a:xfrm>
            <a:off x="304803" y="27052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36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Mesures d’atenció a la diversitat:</a:t>
            </a:r>
            <a:endParaRPr sz="2900"/>
          </a:p>
        </p:txBody>
      </p:sp>
      <p:sp>
        <p:nvSpPr>
          <p:cNvPr id="354" name="Google Shape;354;g9733adcb1c_2_99"/>
          <p:cNvSpPr txBox="1"/>
          <p:nvPr>
            <p:ph idx="1" type="body"/>
          </p:nvPr>
        </p:nvSpPr>
        <p:spPr>
          <a:xfrm>
            <a:off x="304800" y="1773238"/>
            <a:ext cx="8484300" cy="4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odoni"/>
              <a:buNone/>
            </a:pPr>
            <a:r>
              <a:t/>
            </a:r>
            <a:endParaRPr sz="1100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Bodoni"/>
              <a:buAutoNum type="arabicPeriod"/>
            </a:pPr>
            <a:r>
              <a:rPr lang="en-US" sz="17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Professors de suport 1h setmanal a les matèries instrumentals: Ll. Catalana, Ll. Castellana, Ll. Anglesa i Matemàtiques</a:t>
            </a:r>
            <a:endParaRPr sz="17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ibre Franklin"/>
              <a:buAutoNum type="arabicPeriod"/>
            </a:pPr>
            <a:r>
              <a:rPr lang="en-US" sz="17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Desdoblament dels grups a les àrees de Ciències de la Naturalesa i Tecnologia (1 hora setmanal de cada matèria)</a:t>
            </a:r>
            <a:endParaRPr sz="17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ibre Franklin"/>
              <a:buAutoNum type="arabicPeriod"/>
            </a:pPr>
            <a:r>
              <a:rPr lang="en-US" sz="17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Tutories individualitzades (cotutors)</a:t>
            </a:r>
            <a:endParaRPr sz="17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ibre Franklin"/>
              <a:buAutoNum type="arabicPeriod"/>
            </a:pPr>
            <a:r>
              <a:rPr lang="en-US" sz="17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Seguiment dels alumnes per part de la psicopedagoga / EAP/ Educadora Social</a:t>
            </a:r>
            <a:endParaRPr sz="17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ibre Franklin"/>
              <a:buAutoNum type="arabicPeriod"/>
            </a:pPr>
            <a:r>
              <a:rPr lang="en-US" sz="17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Immersió lingüística (atenció als alumnes que no parlen català)</a:t>
            </a:r>
            <a:endParaRPr sz="17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ibre Franklin"/>
              <a:buAutoNum type="arabicPeriod"/>
            </a:pPr>
            <a:r>
              <a:rPr lang="en-US" sz="17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Atencions individualitzades als alumnes amb dificultats greus d’aprenentatge</a:t>
            </a:r>
            <a:endParaRPr sz="17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ibre Franklin"/>
              <a:buAutoNum type="arabicPeriod"/>
            </a:pPr>
            <a:r>
              <a:rPr lang="en-US" sz="17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Plans individualitzats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Verdana"/>
              <a:buNone/>
            </a:pPr>
            <a:r>
              <a:t/>
            </a:r>
            <a:endParaRPr sz="1300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554A"/>
              </a:buClr>
              <a:buSzPts val="2200"/>
              <a:buFont typeface="Libre Franklin"/>
              <a:buNone/>
            </a:pPr>
            <a:br>
              <a:rPr lang="en-US" sz="22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22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b="1"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733adcb1c_1_237"/>
          <p:cNvSpPr txBox="1"/>
          <p:nvPr>
            <p:ph type="title"/>
          </p:nvPr>
        </p:nvSpPr>
        <p:spPr>
          <a:xfrm>
            <a:off x="323528" y="260648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Ordre del dia:</a:t>
            </a:r>
            <a:endParaRPr/>
          </a:p>
        </p:txBody>
      </p:sp>
      <p:sp>
        <p:nvSpPr>
          <p:cNvPr id="234" name="Google Shape;234;g9733adcb1c_1_237"/>
          <p:cNvSpPr txBox="1"/>
          <p:nvPr>
            <p:ph idx="1" type="body"/>
          </p:nvPr>
        </p:nvSpPr>
        <p:spPr>
          <a:xfrm>
            <a:off x="304800" y="1773238"/>
            <a:ext cx="8731200" cy="50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Font typeface="Noto Sans Symbols"/>
              <a:buNone/>
            </a:pPr>
            <a:r>
              <a:t/>
            </a:r>
            <a:endParaRPr b="1" sz="3600"/>
          </a:p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Font typeface="Noto Sans Symbols"/>
              <a:buNone/>
            </a:pPr>
            <a:br>
              <a:rPr b="1" lang="en-US" sz="3600"/>
            </a:br>
            <a:endParaRPr b="1" sz="3600"/>
          </a:p>
        </p:txBody>
      </p:sp>
      <p:sp>
        <p:nvSpPr>
          <p:cNvPr id="235" name="Google Shape;235;g9733adcb1c_1_237"/>
          <p:cNvSpPr txBox="1"/>
          <p:nvPr/>
        </p:nvSpPr>
        <p:spPr>
          <a:xfrm>
            <a:off x="638250" y="2305050"/>
            <a:ext cx="8163000" cy="29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1.- Informacions especifiques per la covid-19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2.- Informacions generals Curs 2020-2021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64D"/>
              </a:buClr>
              <a:buSzPts val="1620"/>
              <a:buFont typeface="Noto Sans Symbols"/>
              <a:buNone/>
            </a:pPr>
            <a:r>
              <a:rPr b="1" i="0" lang="en-US" sz="2800" u="none" cap="none" strike="noStrike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3.- Precs i preguntes</a:t>
            </a:r>
            <a:endParaRPr b="1" i="0" sz="2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9733adcb1c_2_104"/>
          <p:cNvSpPr txBox="1"/>
          <p:nvPr>
            <p:ph type="title"/>
          </p:nvPr>
        </p:nvSpPr>
        <p:spPr>
          <a:xfrm>
            <a:off x="304803" y="27052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calendari del curs</a:t>
            </a:r>
            <a:endParaRPr/>
          </a:p>
        </p:txBody>
      </p:sp>
      <p:sp>
        <p:nvSpPr>
          <p:cNvPr id="360" name="Google Shape;360;g9733adcb1c_2_104"/>
          <p:cNvSpPr txBox="1"/>
          <p:nvPr/>
        </p:nvSpPr>
        <p:spPr>
          <a:xfrm>
            <a:off x="285750" y="1843075"/>
            <a:ext cx="4286400" cy="4394100"/>
          </a:xfrm>
          <a:prstGeom prst="rect">
            <a:avLst/>
          </a:prstGeom>
          <a:solidFill>
            <a:srgbClr val="F4CCCC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COMENÇAMENT CURS</a:t>
            </a:r>
            <a:b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setembre de 20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20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Calibri"/>
              <a:buNone/>
            </a:pPr>
            <a:r>
              <a:rPr b="0" i="0" lang="en-US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Verdana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Verdana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 DE CLASSES</a:t>
            </a:r>
            <a:b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juny de 202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(ESO i 1r de batxillerat)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DATES TRIMESTRES</a:t>
            </a:r>
            <a:b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Primer trimestre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del  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 setembre al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des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embre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Segon trimestre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del  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desembre al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març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Tercer trimestre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del  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març a l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juny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VACANCES ESCOLARS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Nadal: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del 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 desembre de 20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 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 gener de 202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(ambdós inclosos)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Setmana Santa :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del 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e març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al 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d’abril de 202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(ambdós inclosos)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b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9733adcb1c_2_104"/>
          <p:cNvSpPr txBox="1"/>
          <p:nvPr/>
        </p:nvSpPr>
        <p:spPr>
          <a:xfrm>
            <a:off x="4657875" y="1843075"/>
            <a:ext cx="4200300" cy="4394100"/>
          </a:xfrm>
          <a:prstGeom prst="rect">
            <a:avLst/>
          </a:prstGeom>
          <a:solidFill>
            <a:srgbClr val="F4CCCC"/>
          </a:solidFill>
          <a:ln cap="sq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DIES FESTIUS I DE LLIURE DISPOSICIÓ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d'octubre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 20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20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novembre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20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20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de desembre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 20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20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22 de gener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202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15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febrer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202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∙"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maig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 20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21</a:t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CELEBRACIONS DE CENTRE</a:t>
            </a:r>
            <a:b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Pendents de confirmar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b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PROVES DE FINAL  DE  TRIMESTRE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Setmana del 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23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 novembre al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des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embre : 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proves 1a avaluació</a:t>
            </a:r>
            <a:b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Setmana de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l’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març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 març: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proves 2a avaluació</a:t>
            </a:r>
            <a:b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Setmana del 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 maig a l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 de juny: 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proves 3a avaluació</a:t>
            </a:r>
            <a:b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roves d'avaluació final ordinària (millora): pendents de 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confirmar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733adcb1c_2_167"/>
          <p:cNvSpPr txBox="1"/>
          <p:nvPr>
            <p:ph type="title"/>
          </p:nvPr>
        </p:nvSpPr>
        <p:spPr>
          <a:xfrm>
            <a:off x="683568" y="260648"/>
            <a:ext cx="81630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calendari del curs</a:t>
            </a:r>
            <a:endParaRPr sz="40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g9733adcb1c_2_167"/>
          <p:cNvSpPr txBox="1"/>
          <p:nvPr>
            <p:ph idx="1" type="body"/>
          </p:nvPr>
        </p:nvSpPr>
        <p:spPr>
          <a:xfrm>
            <a:off x="611188" y="1844675"/>
            <a:ext cx="8339100" cy="48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Font typeface="Noto Sans Symbols"/>
              <a:buNone/>
            </a:pPr>
            <a:r>
              <a:t/>
            </a:r>
            <a:endParaRPr b="1" sz="1600">
              <a:solidFill>
                <a:srgbClr val="002060"/>
              </a:solidFill>
            </a:endParaRPr>
          </a:p>
          <a:p>
            <a:pPr indent="-128587" lvl="0" marL="27432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368" name="Google Shape;368;g9733adcb1c_2_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484784"/>
            <a:ext cx="8770813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9733adcb1c_2_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687" y="2924944"/>
            <a:ext cx="792089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9733adcb1c_2_327"/>
          <p:cNvSpPr txBox="1"/>
          <p:nvPr>
            <p:ph type="title"/>
          </p:nvPr>
        </p:nvSpPr>
        <p:spPr>
          <a:xfrm>
            <a:off x="468883" y="332656"/>
            <a:ext cx="8350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3600"/>
              <a:buFont typeface="Century Gothic"/>
              <a:buNone/>
            </a:pPr>
            <a:r>
              <a:rPr lang="en-US" sz="36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Calendari de proves </a:t>
            </a:r>
            <a:endParaRPr sz="36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5" name="Google Shape;375;g9733adcb1c_2_327"/>
          <p:cNvPicPr preferRelativeResize="0"/>
          <p:nvPr/>
        </p:nvPicPr>
        <p:blipFill rotWithShape="1">
          <a:blip r:embed="rId3">
            <a:alphaModFix/>
          </a:blip>
          <a:srcRect b="0" l="0" r="0" t="5624"/>
          <a:stretch/>
        </p:blipFill>
        <p:spPr>
          <a:xfrm>
            <a:off x="251520" y="1628800"/>
            <a:ext cx="5198470" cy="2758337"/>
          </a:xfrm>
          <a:prstGeom prst="rect">
            <a:avLst/>
          </a:prstGeom>
          <a:noFill/>
          <a:ln cap="flat" cmpd="sng" w="31750">
            <a:solidFill>
              <a:srgbClr val="4B5064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76" name="Google Shape;376;g9733adcb1c_2_327"/>
          <p:cNvPicPr preferRelativeResize="0"/>
          <p:nvPr/>
        </p:nvPicPr>
        <p:blipFill rotWithShape="1">
          <a:blip r:embed="rId4">
            <a:alphaModFix/>
          </a:blip>
          <a:srcRect b="0" l="0" r="2210" t="6638"/>
          <a:stretch/>
        </p:blipFill>
        <p:spPr>
          <a:xfrm>
            <a:off x="3779912" y="3463178"/>
            <a:ext cx="5057598" cy="2714715"/>
          </a:xfrm>
          <a:prstGeom prst="rect">
            <a:avLst/>
          </a:prstGeom>
          <a:noFill/>
          <a:ln cap="flat" cmpd="sng" w="31750">
            <a:solidFill>
              <a:srgbClr val="546D79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7" name="Google Shape;377;g9733adcb1c_2_327"/>
          <p:cNvSpPr/>
          <p:nvPr/>
        </p:nvSpPr>
        <p:spPr>
          <a:xfrm rot="-5400000">
            <a:off x="917616" y="2561697"/>
            <a:ext cx="756000" cy="36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8" name="Google Shape;378;g9733adcb1c_2_327"/>
          <p:cNvSpPr/>
          <p:nvPr/>
        </p:nvSpPr>
        <p:spPr>
          <a:xfrm rot="-2033133">
            <a:off x="4434282" y="4347591"/>
            <a:ext cx="756005" cy="25294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733adcb1c_2_111"/>
          <p:cNvSpPr txBox="1"/>
          <p:nvPr>
            <p:ph type="title"/>
          </p:nvPr>
        </p:nvSpPr>
        <p:spPr>
          <a:xfrm>
            <a:off x="294928" y="31987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28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Normes d’organització i funcionament del centre (NOFC)</a:t>
            </a:r>
            <a:endParaRPr sz="2100"/>
          </a:p>
        </p:txBody>
      </p:sp>
      <p:sp>
        <p:nvSpPr>
          <p:cNvPr id="384" name="Google Shape;384;g9733adcb1c_2_111"/>
          <p:cNvSpPr txBox="1"/>
          <p:nvPr>
            <p:ph idx="1" type="body"/>
          </p:nvPr>
        </p:nvSpPr>
        <p:spPr>
          <a:xfrm>
            <a:off x="789400" y="1638025"/>
            <a:ext cx="7999800" cy="4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7025" lvl="0" marL="33972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Ús de mòbils al centre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339725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Ús indegut de l’ordinador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339725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Sancions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339725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Timbre d’intercanvi d’aula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339725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Armariets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339725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Neteja i ordre de les aules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339725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Rotuladors permanents i típpex líquid (prohibits)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339725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Lavabos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339725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Beure a classe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339725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Menjar a classe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339725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Tràmits en hores de classe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025" lvl="0" marL="339725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Vestimenta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300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br>
              <a:rPr lang="en-US" sz="22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en-US" sz="2200">
                <a:solidFill>
                  <a:srgbClr val="55554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55554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b="1"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9733adcb1c_2_116"/>
          <p:cNvSpPr txBox="1"/>
          <p:nvPr>
            <p:ph type="title"/>
          </p:nvPr>
        </p:nvSpPr>
        <p:spPr>
          <a:xfrm>
            <a:off x="304803" y="27052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28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Normes d’organització i funcionament del centre (NOFC)</a:t>
            </a:r>
            <a:endParaRPr sz="36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g9733adcb1c_2_116"/>
          <p:cNvSpPr txBox="1"/>
          <p:nvPr/>
        </p:nvSpPr>
        <p:spPr>
          <a:xfrm>
            <a:off x="546025" y="1756952"/>
            <a:ext cx="8229600" cy="20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9725" lvl="0" marL="3397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Assistència i puntualitat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9725" lvl="0" marL="3397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t/>
            </a:r>
            <a:endParaRPr b="0" i="0" sz="20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5" lvl="0" marL="3397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Hores d’esbarjo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9725" lvl="0" marL="3397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t/>
            </a:r>
            <a:endParaRPr b="0" i="0" sz="20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5" lvl="0" marL="3397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Sortida del centre en horari lectiu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9733adcb1c_2_813"/>
          <p:cNvSpPr txBox="1"/>
          <p:nvPr>
            <p:ph idx="1" type="body"/>
          </p:nvPr>
        </p:nvSpPr>
        <p:spPr>
          <a:xfrm>
            <a:off x="1014275" y="1616225"/>
            <a:ext cx="7149600" cy="47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2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Normativa sobre l’ús dels telèfons m</a:t>
            </a:r>
            <a:r>
              <a:rPr b="1" lang="en-US" sz="1462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òbils</a:t>
            </a:r>
            <a:r>
              <a:rPr b="1" lang="en-US" sz="1462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462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50000"/>
              </a:lnSpc>
              <a:spcBef>
                <a:spcPts val="340"/>
              </a:spcBef>
              <a:spcAft>
                <a:spcPts val="0"/>
              </a:spcAft>
              <a:buSzPts val="1445"/>
              <a:buFont typeface="Noto Sans Symbols"/>
              <a:buNone/>
            </a:pPr>
            <a:r>
              <a:t/>
            </a:r>
            <a:endParaRPr sz="1162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1274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87"/>
              <a:buFont typeface="Century Gothic"/>
              <a:buChar char="⚫"/>
            </a:pPr>
            <a:r>
              <a:rPr lang="en-US" sz="1487">
                <a:latin typeface="Century Gothic"/>
                <a:ea typeface="Century Gothic"/>
                <a:cs typeface="Century Gothic"/>
                <a:sym typeface="Century Gothic"/>
              </a:rPr>
              <a:t>Està prohibit l’ús del telèfon mòbil a les aules, laboratoris i tallers tret que el professor l’autoritzi amb finalitats educatives relacionades amb la seva matèria.</a:t>
            </a:r>
            <a:endParaRPr sz="1487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127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87"/>
              <a:buFont typeface="Century Gothic"/>
              <a:buChar char="⚫"/>
            </a:pPr>
            <a:r>
              <a:rPr lang="en-US" sz="1487">
                <a:latin typeface="Century Gothic"/>
                <a:ea typeface="Century Gothic"/>
                <a:cs typeface="Century Gothic"/>
                <a:sym typeface="Century Gothic"/>
              </a:rPr>
              <a:t>Als passadissos, entre classe i classe, l’ús del mòbil està totalment prohibit.</a:t>
            </a:r>
            <a:endParaRPr sz="1487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127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87"/>
              <a:buFont typeface="Century Gothic"/>
              <a:buChar char="⚫"/>
            </a:pPr>
            <a:r>
              <a:rPr lang="en-US" sz="1487">
                <a:latin typeface="Century Gothic"/>
                <a:ea typeface="Century Gothic"/>
                <a:cs typeface="Century Gothic"/>
                <a:sym typeface="Century Gothic"/>
              </a:rPr>
              <a:t>Al pati, a la cantina i a les entrades (abans de les 8.15h) i sortides del centre (després de les 14.45h) l’alumnat podrà fer servir el mòbil de manera responsable i respectuosa (si escolta música, per exemple, no ha de molestar la resta de companys; òbviament no pot gravar o fotografiar els companys sense el seu permís explícit, etc.)</a:t>
            </a:r>
            <a:endParaRPr sz="1487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127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87"/>
              <a:buFont typeface="Century Gothic"/>
              <a:buChar char="⚫"/>
            </a:pPr>
            <a:r>
              <a:rPr lang="en-US" sz="1487">
                <a:latin typeface="Century Gothic"/>
                <a:ea typeface="Century Gothic"/>
                <a:cs typeface="Century Gothic"/>
                <a:sym typeface="Century Gothic"/>
              </a:rPr>
              <a:t>A les sortides escolars l’alumnat pot fer servir el mòbil amb autorització del professorat i per a usos acadèmics. </a:t>
            </a:r>
            <a:endParaRPr sz="1487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rtl="0" algn="just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445"/>
              <a:buFont typeface="Noto Sans Symbols"/>
              <a:buNone/>
            </a:pPr>
            <a:r>
              <a:rPr lang="en-US" sz="1162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endParaRPr sz="2800"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45"/>
              <a:buFont typeface="Noto Sans Symbols"/>
              <a:buNone/>
            </a:pPr>
            <a:r>
              <a:t/>
            </a:r>
            <a:endParaRPr sz="1062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g9733adcb1c_2_813"/>
          <p:cNvSpPr txBox="1"/>
          <p:nvPr>
            <p:ph type="title"/>
          </p:nvPr>
        </p:nvSpPr>
        <p:spPr>
          <a:xfrm>
            <a:off x="304803" y="27052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28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Normes d’organització i funcionament del centre (NOFC)</a:t>
            </a:r>
            <a:endParaRPr sz="36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9733adcb1c_2_122"/>
          <p:cNvSpPr txBox="1"/>
          <p:nvPr>
            <p:ph type="title"/>
          </p:nvPr>
        </p:nvSpPr>
        <p:spPr>
          <a:xfrm>
            <a:off x="304803" y="27052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36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tutoria</a:t>
            </a:r>
            <a:endParaRPr sz="36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g9733adcb1c_2_122"/>
          <p:cNvSpPr txBox="1"/>
          <p:nvPr/>
        </p:nvSpPr>
        <p:spPr>
          <a:xfrm>
            <a:off x="684212" y="1637912"/>
            <a:ext cx="8110500" cy="4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L’hora setmanal de tutoria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9725" lvl="0" marL="33972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</a:pPr>
            <a:r>
              <a:t/>
            </a:r>
            <a:endParaRPr b="1" i="0" sz="9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Libre Franklin"/>
              <a:buChar char="●"/>
            </a:pPr>
            <a:r>
              <a:rPr b="0" i="0" lang="en-US" sz="17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Les rutines d’aula: informació, agenda, calendari…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ibre Franklin"/>
              <a:buChar char="●"/>
            </a:pPr>
            <a:r>
              <a:rPr b="0" i="0" lang="en-US" sz="17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Xerrades i tallers</a:t>
            </a:r>
            <a:endParaRPr sz="17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ibre Franklin"/>
              <a:buChar char="●"/>
            </a:pPr>
            <a:r>
              <a:rPr b="0" i="0" lang="en-US" sz="17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Campanyes solidàries: “Sharmila” (Fundació Vicens Ferrer)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ibre Franklin"/>
              <a:buChar char="●"/>
            </a:pPr>
            <a:r>
              <a:rPr b="0" i="0" lang="en-US" sz="17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Delegats, representants i encarregats d’aula 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ibre Franklin"/>
              <a:buChar char="●"/>
            </a:pPr>
            <a:r>
              <a:rPr b="0" i="0" lang="en-US" sz="17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Assemblees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Libre Franklin"/>
              <a:buChar char="●"/>
            </a:pPr>
            <a:r>
              <a:rPr b="0" i="0" lang="en-US" sz="17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Recollida selectiva de residus</a:t>
            </a:r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9725" lvl="0" marL="3397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5" lvl="0" marL="33972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</a:pPr>
            <a:r>
              <a:t/>
            </a:r>
            <a:endParaRPr b="0" i="0" sz="9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El tutor personal o cotutor/a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9725" lvl="0" marL="33972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Verdana"/>
              <a:buNone/>
            </a:pPr>
            <a:r>
              <a:t/>
            </a:r>
            <a:endParaRPr b="1" i="0" sz="9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Libre Franklin"/>
              <a:buChar char="●"/>
            </a:pPr>
            <a:r>
              <a:rPr b="0" i="0" lang="en-US" sz="18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Seguiment de l’alumne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bre Franklin"/>
              <a:buChar char="●"/>
            </a:pPr>
            <a:r>
              <a:rPr b="0" i="0" lang="en-US" sz="18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Comunicació amb la família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733adcb1c_2_128"/>
          <p:cNvSpPr txBox="1"/>
          <p:nvPr>
            <p:ph type="title"/>
          </p:nvPr>
        </p:nvSpPr>
        <p:spPr>
          <a:xfrm>
            <a:off x="304803" y="27052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36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L’avaluació</a:t>
            </a:r>
            <a:endParaRPr sz="36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g9733adcb1c_2_128"/>
          <p:cNvSpPr txBox="1"/>
          <p:nvPr/>
        </p:nvSpPr>
        <p:spPr>
          <a:xfrm>
            <a:off x="438712" y="1851425"/>
            <a:ext cx="8397900" cy="42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3375" lvl="0" marL="33972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Noto Sans Symbols"/>
              <a:buChar char="✔"/>
            </a:pPr>
            <a:r>
              <a:rPr i="0" lang="en-US" sz="19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Avaluació final: qualificació NA/AS/AN/AE</a:t>
            </a:r>
            <a:endParaRPr i="0" sz="1300" u="none" cap="none" strike="noStrike"/>
          </a:p>
          <a:p>
            <a:pPr indent="-212725" lvl="0" marL="33972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4680B"/>
              </a:buClr>
              <a:buSzPts val="2000"/>
              <a:buFont typeface="Noto Sans Symbols"/>
              <a:buNone/>
            </a:pPr>
            <a:r>
              <a:t/>
            </a:r>
            <a:endParaRPr i="0" sz="19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3375" lvl="0" marL="33972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Noto Sans Symbols"/>
              <a:buChar char="✔"/>
            </a:pPr>
            <a:r>
              <a:rPr i="0" lang="en-US" sz="19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Recuperacions segons les matèries durant el curs</a:t>
            </a:r>
            <a:endParaRPr i="0" sz="1300" u="none" cap="none" strike="noStrike"/>
          </a:p>
          <a:p>
            <a:pPr indent="-212725" lvl="0" marL="33972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4680B"/>
              </a:buClr>
              <a:buSzPts val="2000"/>
              <a:buFont typeface="Noto Sans Symbols"/>
              <a:buNone/>
            </a:pPr>
            <a:r>
              <a:t/>
            </a:r>
            <a:endParaRPr i="0" sz="19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3375" lvl="0" marL="33972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Noto Sans Symbols"/>
              <a:buChar char="✔"/>
            </a:pPr>
            <a:r>
              <a:rPr i="0" lang="en-US" sz="19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Proves extraordinàries: </a:t>
            </a:r>
            <a:r>
              <a:rPr lang="en-US" sz="1900">
                <a:latin typeface="Libre Franklin"/>
                <a:ea typeface="Libre Franklin"/>
                <a:cs typeface="Libre Franklin"/>
                <a:sym typeface="Libre Franklin"/>
              </a:rPr>
              <a:t>pendent de confirmar</a:t>
            </a:r>
            <a:r>
              <a:rPr i="0" lang="en-US" sz="1900" u="none" cap="none" strike="noStrike">
                <a:highlight>
                  <a:srgbClr val="FFFF00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i="0" sz="1300" u="none" cap="none" strike="noStrike">
              <a:highlight>
                <a:srgbClr val="FFFF00"/>
              </a:highlight>
            </a:endParaRPr>
          </a:p>
          <a:p>
            <a:pPr indent="-212725" lvl="0" marL="33972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4680B"/>
              </a:buClr>
              <a:buSzPts val="2000"/>
              <a:buFont typeface="Noto Sans Symbols"/>
              <a:buNone/>
            </a:pPr>
            <a:r>
              <a:t/>
            </a:r>
            <a:endParaRPr i="0" sz="19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3375" lvl="0" marL="33972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00"/>
              <a:buFont typeface="Noto Sans Symbols"/>
              <a:buChar char="✔"/>
            </a:pPr>
            <a:r>
              <a:rPr i="0" lang="en-US" sz="19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Promoció de curs: promocionen els alumnes que tenen fins a un màxim de dues matèries no superades.</a:t>
            </a:r>
            <a:endParaRPr i="0" sz="1300" u="none" cap="none" strike="noStrike"/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9733adcb1c_2_134"/>
          <p:cNvSpPr txBox="1"/>
          <p:nvPr>
            <p:ph type="title"/>
          </p:nvPr>
        </p:nvSpPr>
        <p:spPr>
          <a:xfrm>
            <a:off x="304803" y="27052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36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Quina informació rep la família?</a:t>
            </a:r>
            <a:endParaRPr sz="36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g9733adcb1c_2_134"/>
          <p:cNvSpPr txBox="1"/>
          <p:nvPr/>
        </p:nvSpPr>
        <p:spPr>
          <a:xfrm>
            <a:off x="453900" y="1700200"/>
            <a:ext cx="8439300" cy="4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9725" lvl="0" marL="3397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9725" lvl="0" marL="3397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Reunió informativa d’inici de curs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2725" lvl="0" marL="3397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6D22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5" lvl="0" marL="3397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Entrevistes amb el tutor/a personal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6D22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5" lvl="0" marL="3397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Informes trimestrals de notes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2725" lvl="0" marL="3397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6D22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5" lvl="0" marL="3397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Entrevistes amb la psicopedagoga, l’EAP o l’educador social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212725" lvl="0" marL="3397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06D22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9725" lvl="0" marL="33972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Altres: fulls informatius puntuals, comunicats de sancions...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9733adcb1c_2_488"/>
          <p:cNvSpPr txBox="1"/>
          <p:nvPr>
            <p:ph type="title"/>
          </p:nvPr>
        </p:nvSpPr>
        <p:spPr>
          <a:xfrm>
            <a:off x="755576" y="404664"/>
            <a:ext cx="8163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600"/>
              <a:buFont typeface="Century Gothic"/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 Quina informació rep la família?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g9733adcb1c_2_488"/>
          <p:cNvSpPr txBox="1"/>
          <p:nvPr>
            <p:ph idx="1" type="body"/>
          </p:nvPr>
        </p:nvSpPr>
        <p:spPr>
          <a:xfrm>
            <a:off x="394051" y="1480250"/>
            <a:ext cx="8355900" cy="7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3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5064"/>
              </a:buClr>
              <a:buSzPts val="1600"/>
              <a:buNone/>
            </a:pPr>
            <a:r>
              <a:rPr b="1" lang="en-U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 la informació del centre</a:t>
            </a:r>
            <a:r>
              <a:rPr lang="en-U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(novetats covid, informacions, sancions, faltes assistència, etc… ) a través del programa/aplicació EDVOICE (Additio) i la pàgina web de l’institut.</a:t>
            </a:r>
            <a:endParaRPr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 la </a:t>
            </a:r>
            <a:r>
              <a:rPr b="1" lang="en-U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primera setmana de classes entregarem l’usuari i contrasenya el correu @insllanca.cat</a:t>
            </a:r>
            <a:r>
              <a:rPr lang="en-U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els codis a l’aplicació </a:t>
            </a:r>
            <a:r>
              <a:rPr b="1" lang="en-U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Edvoice d’Additio</a:t>
            </a:r>
            <a:r>
              <a:rPr lang="en-US" sz="18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tant per als pares i mares com per a l’alumnat.  </a:t>
            </a:r>
            <a:endParaRPr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3" marL="355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5064"/>
              </a:buClr>
              <a:buSzPts val="1600"/>
              <a:buNone/>
            </a:pPr>
            <a:r>
              <a:t/>
            </a:r>
            <a:endParaRPr sz="1800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8308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r>
              <a:t/>
            </a:r>
            <a:endParaRPr sz="1800"/>
          </a:p>
          <a:p>
            <a:pPr indent="-178308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r>
              <a:t/>
            </a:r>
            <a:endParaRPr sz="1800"/>
          </a:p>
          <a:p>
            <a:pPr indent="-178308" lvl="0" marL="27432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r>
              <a:t/>
            </a:r>
            <a:endParaRPr sz="1800"/>
          </a:p>
          <a:p>
            <a:pPr indent="-178308" lvl="0" marL="27432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r>
              <a:t/>
            </a:r>
            <a:endParaRPr sz="1800"/>
          </a:p>
          <a:p>
            <a:pPr indent="-178308" lvl="0" marL="27432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ts val="1512"/>
              <a:buFont typeface="Noto Sans Symbols"/>
              <a:buNone/>
            </a:pPr>
            <a:r>
              <a:t/>
            </a:r>
            <a:endParaRPr sz="1800"/>
          </a:p>
        </p:txBody>
      </p:sp>
      <p:pic>
        <p:nvPicPr>
          <p:cNvPr descr="Resultat d'imatges de edvoice contacte amb la famÃ­lia" id="421" name="Google Shape;421;g9733adcb1c_2_4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74" y="3524337"/>
            <a:ext cx="2717675" cy="27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9733adcb1c_2_488"/>
          <p:cNvPicPr preferRelativeResize="0"/>
          <p:nvPr/>
        </p:nvPicPr>
        <p:blipFill rotWithShape="1">
          <a:blip r:embed="rId4">
            <a:alphaModFix/>
          </a:blip>
          <a:srcRect b="5465" l="0" r="0" t="3740"/>
          <a:stretch/>
        </p:blipFill>
        <p:spPr>
          <a:xfrm>
            <a:off x="3684225" y="3590139"/>
            <a:ext cx="5065726" cy="2586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733adcb1c_1_243"/>
          <p:cNvSpPr txBox="1"/>
          <p:nvPr>
            <p:ph type="title"/>
          </p:nvPr>
        </p:nvSpPr>
        <p:spPr>
          <a:xfrm>
            <a:off x="323528" y="260648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Ordre del dia:</a:t>
            </a:r>
            <a:endParaRPr/>
          </a:p>
        </p:txBody>
      </p:sp>
      <p:sp>
        <p:nvSpPr>
          <p:cNvPr id="241" name="Google Shape;241;g9733adcb1c_1_243"/>
          <p:cNvSpPr txBox="1"/>
          <p:nvPr>
            <p:ph idx="1" type="body"/>
          </p:nvPr>
        </p:nvSpPr>
        <p:spPr>
          <a:xfrm>
            <a:off x="304800" y="1773238"/>
            <a:ext cx="8484300" cy="4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b="1" sz="3600"/>
          </a:p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b="1" sz="3600"/>
          </a:p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br>
              <a:rPr b="1" lang="en-US" sz="3600"/>
            </a:br>
            <a:r>
              <a:rPr b="1" lang="en-US" sz="35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36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1.- Informacions especifiques per la covid-19</a:t>
            </a:r>
            <a:endParaRPr b="1" sz="3600"/>
          </a:p>
        </p:txBody>
      </p:sp>
      <p:sp>
        <p:nvSpPr>
          <p:cNvPr id="242" name="Google Shape;242;g9733adcb1c_1_243"/>
          <p:cNvSpPr txBox="1"/>
          <p:nvPr/>
        </p:nvSpPr>
        <p:spPr>
          <a:xfrm>
            <a:off x="1590182" y="3134942"/>
            <a:ext cx="8163000" cy="3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3" name="Google Shape;243;g9733adcb1c_1_243"/>
          <p:cNvSpPr txBox="1"/>
          <p:nvPr/>
        </p:nvSpPr>
        <p:spPr>
          <a:xfrm>
            <a:off x="2439537" y="3278524"/>
            <a:ext cx="4879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g9733adcb1c_2_6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1729" t="0"/>
          <a:stretch/>
        </p:blipFill>
        <p:spPr>
          <a:xfrm>
            <a:off x="323528" y="1556792"/>
            <a:ext cx="8232600" cy="47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g9733adcb1c_2_6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412073">
            <a:off x="1783979" y="3287428"/>
            <a:ext cx="2035079" cy="1250048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g9733adcb1c_2_648"/>
          <p:cNvSpPr txBox="1"/>
          <p:nvPr>
            <p:ph type="title"/>
          </p:nvPr>
        </p:nvSpPr>
        <p:spPr>
          <a:xfrm>
            <a:off x="490500" y="139993"/>
            <a:ext cx="81630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Century Gothic"/>
              <a:buNone/>
            </a:pPr>
            <a:r>
              <a:rPr lang="en-US" sz="3700">
                <a:latin typeface="Century Gothic"/>
                <a:ea typeface="Century Gothic"/>
                <a:cs typeface="Century Gothic"/>
                <a:sym typeface="Century Gothic"/>
              </a:rPr>
              <a:t>Per subscriure-us a les notícies del web de l’institut</a:t>
            </a:r>
            <a:endParaRPr sz="3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733adcb1c_2_140"/>
          <p:cNvSpPr txBox="1"/>
          <p:nvPr>
            <p:ph type="title"/>
          </p:nvPr>
        </p:nvSpPr>
        <p:spPr>
          <a:xfrm>
            <a:off x="304803" y="27052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36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Consells</a:t>
            </a:r>
            <a:endParaRPr sz="36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g9733adcb1c_2_140"/>
          <p:cNvSpPr txBox="1"/>
          <p:nvPr/>
        </p:nvSpPr>
        <p:spPr>
          <a:xfrm>
            <a:off x="488037" y="1723887"/>
            <a:ext cx="8424900" cy="47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r>
              <a:t/>
            </a:r>
            <a:endParaRPr b="0" i="0" sz="10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8890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 Intenteu que dormin les hores necessàries (8-9 hores diàries)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0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 Procureu que segueixin una alimentació saludable i variada, potenciant el consum de fruita i verdura .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0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 Eviteu el consum  sistemàtic de begudes amb molt de sucre i cafeïna, així com de productes  de  pastisseria industrial.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0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 És molt important que esmorzin a casa però també a l’institut (un entrepà per al primer pati i una peça de fruita, un suc o fruits secs per al segon).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0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 Ajudeu-los a aprendre a gestionar el seu temps perquè siguin capaços de compaginar la feina i el lleure.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0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 Tingueu cura de controlar l’ús que fan de les xarxes socials (whatsapp, facebook, ask,…)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8890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 És important que vegin que treballem plegats. Si teniu algun dubte o sorgeix algun problema, poseu-vos en contacte de seguida amb nosaltres.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9733adcb1c_2_147"/>
          <p:cNvSpPr txBox="1"/>
          <p:nvPr>
            <p:ph type="title"/>
          </p:nvPr>
        </p:nvSpPr>
        <p:spPr>
          <a:xfrm>
            <a:off x="304803" y="27052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36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Informacions diverses</a:t>
            </a:r>
            <a:endParaRPr sz="36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g9733adcb1c_2_147"/>
          <p:cNvSpPr txBox="1"/>
          <p:nvPr/>
        </p:nvSpPr>
        <p:spPr>
          <a:xfrm>
            <a:off x="684212" y="1981200"/>
            <a:ext cx="7621500" cy="4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9723" lvl="0" marL="341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4A"/>
              </a:buClr>
              <a:buSzPts val="2000"/>
              <a:buFont typeface="Trebuchet MS"/>
              <a:buNone/>
            </a:pPr>
            <a:r>
              <a:rPr b="1" i="0" lang="en-US" sz="20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Per aconseguir el model de centre que volem participem en </a:t>
            </a:r>
            <a:endParaRPr b="1" i="0" sz="20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9723" lvl="0" marL="3413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4A"/>
              </a:buClr>
              <a:buSzPts val="2000"/>
              <a:buFont typeface="Trebuchet MS"/>
              <a:buNone/>
            </a:pPr>
            <a:r>
              <a:rPr b="1" lang="en-US" sz="20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US" sz="20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els</a:t>
            </a:r>
            <a:r>
              <a:rPr b="1" lang="en-US"/>
              <a:t> </a:t>
            </a:r>
            <a:r>
              <a:rPr b="1" i="0" lang="en-US" sz="20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següents projectes:</a:t>
            </a:r>
            <a:endParaRPr b="1" i="0" sz="1400" u="none" cap="none" strike="noStrike"/>
          </a:p>
          <a:p>
            <a:pPr indent="-339723" lvl="0" marL="341312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554A"/>
              </a:buClr>
              <a:buSzPts val="2000"/>
              <a:buFont typeface="Trebuchet MS"/>
              <a:buNone/>
            </a:pPr>
            <a:r>
              <a:rPr b="0" i="0" lang="en-US" sz="20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9723" lvl="0" marL="3413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Programa de salut a l’escola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9723" lvl="0" marL="3413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Mediació escolar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9723" lvl="0" marL="3413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Ús de les noves tecnologies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9723" lvl="0" marL="3413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Intercanvis i estades a l’estranger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9723" lvl="0" marL="3413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Pla de lectura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9723" lvl="0" marL="3413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Batxibac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9723" lvl="0" marL="34131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Projectes de diversificació curricular: modalitat A (Aula oberta) i modalitat B (Projecte Singular)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39723" lvl="0" marL="341312" marR="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t/>
            </a:r>
            <a:endParaRPr b="0" i="0" sz="2000" u="none" cap="none" strike="noStrike">
              <a:solidFill>
                <a:srgbClr val="55554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5554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9733adcb1c_2_154"/>
          <p:cNvSpPr txBox="1"/>
          <p:nvPr>
            <p:ph type="title"/>
          </p:nvPr>
        </p:nvSpPr>
        <p:spPr>
          <a:xfrm>
            <a:off x="304803" y="27052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36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Informacions diverses</a:t>
            </a:r>
            <a:endParaRPr sz="36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g9733adcb1c_2_154"/>
          <p:cNvSpPr txBox="1"/>
          <p:nvPr/>
        </p:nvSpPr>
        <p:spPr>
          <a:xfrm>
            <a:off x="969187" y="1996350"/>
            <a:ext cx="6610200" cy="28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Libre Franklin"/>
              <a:buNone/>
            </a:pPr>
            <a:r>
              <a:rPr b="1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Serveis: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Verdana"/>
              <a:buNone/>
            </a:pPr>
            <a:r>
              <a:t/>
            </a:r>
            <a:endParaRPr b="0" i="0" sz="1400" u="none" cap="none" strike="noStrike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Ca</a:t>
            </a:r>
            <a:r>
              <a:rPr lang="en-US" sz="2000">
                <a:latin typeface="Libre Franklin"/>
                <a:ea typeface="Libre Franklin"/>
                <a:cs typeface="Libre Franklin"/>
                <a:sym typeface="Libre Franklin"/>
              </a:rPr>
              <a:t>ntina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Transport escolar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Biblioteca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Fotocòpies i enquadernació de treballs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latin typeface="Libre Franklin"/>
                <a:ea typeface="Libre Franklin"/>
                <a:cs typeface="Libre Franklin"/>
                <a:sym typeface="Libre Franklin"/>
              </a:rPr>
              <a:t>Taquilles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9733adcb1c_2_161"/>
          <p:cNvSpPr txBox="1"/>
          <p:nvPr>
            <p:ph type="title"/>
          </p:nvPr>
        </p:nvSpPr>
        <p:spPr>
          <a:xfrm>
            <a:off x="304803" y="270523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35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 puc contactar amb l’institut?</a:t>
            </a:r>
            <a:endParaRPr sz="3500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g9733adcb1c_2_161"/>
          <p:cNvSpPr txBox="1"/>
          <p:nvPr/>
        </p:nvSpPr>
        <p:spPr>
          <a:xfrm>
            <a:off x="611187" y="1989137"/>
            <a:ext cx="8186700" cy="3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</a:pPr>
            <a:r>
              <a:t/>
            </a:r>
            <a:endParaRPr b="1" i="0" sz="10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9723" lvl="0" marL="34131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b="1" lang="en-US" sz="2400">
                <a:latin typeface="Trebuchet MS"/>
                <a:ea typeface="Trebuchet MS"/>
                <a:cs typeface="Trebuchet MS"/>
                <a:sym typeface="Trebuchet MS"/>
              </a:rPr>
              <a:t>Per telèfon: 972 12 14 89</a:t>
            </a:r>
            <a:endParaRPr b="1" i="0" sz="24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9723" lvl="0" marL="34131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b="1" i="0" lang="en-US" sz="24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Per correu electrònic: b7006769@xtec.cat</a:t>
            </a:r>
            <a:endParaRPr b="1" i="0" sz="10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9723" lvl="0" marL="34131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b="1" i="0" lang="en-US" sz="24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Presencialment (prèvia sol·licitud d’entrevista</a:t>
            </a:r>
            <a:r>
              <a:rPr b="1" lang="en-US" sz="2400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b="1" i="0" sz="10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9723" lvl="0" marL="341312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b="1" i="0" lang="en-US" sz="24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Web de l’institut: </a:t>
            </a:r>
            <a:r>
              <a:rPr b="1" i="0" lang="en-US" sz="24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www.insllanca.cat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9733adcb1c_2_16"/>
          <p:cNvSpPr txBox="1"/>
          <p:nvPr>
            <p:ph type="title"/>
          </p:nvPr>
        </p:nvSpPr>
        <p:spPr>
          <a:xfrm>
            <a:off x="323528" y="260648"/>
            <a:ext cx="81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D79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Ordre del dia:</a:t>
            </a:r>
            <a:endParaRPr/>
          </a:p>
        </p:txBody>
      </p:sp>
      <p:sp>
        <p:nvSpPr>
          <p:cNvPr id="459" name="Google Shape;459;g9733adcb1c_2_16"/>
          <p:cNvSpPr txBox="1"/>
          <p:nvPr>
            <p:ph idx="1" type="body"/>
          </p:nvPr>
        </p:nvSpPr>
        <p:spPr>
          <a:xfrm>
            <a:off x="304800" y="1773238"/>
            <a:ext cx="8484300" cy="4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b="1" sz="3600"/>
          </a:p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b="1" sz="3600"/>
          </a:p>
          <a:p>
            <a:pPr indent="-274320" lvl="0" marL="27432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0"/>
              <a:buNone/>
            </a:pPr>
            <a:br>
              <a:rPr b="1" lang="en-US" sz="3600"/>
            </a:br>
            <a:r>
              <a:rPr b="1" lang="en-US" sz="35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36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1" lang="en-US" sz="3600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.- Precs i preguntes</a:t>
            </a:r>
            <a:endParaRPr b="1" sz="3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9733adcb1c_2_807"/>
          <p:cNvSpPr txBox="1"/>
          <p:nvPr>
            <p:ph type="ctrTitle"/>
          </p:nvPr>
        </p:nvSpPr>
        <p:spPr>
          <a:xfrm>
            <a:off x="179500" y="4160900"/>
            <a:ext cx="8686800" cy="20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064"/>
              </a:buClr>
              <a:buSzPts val="6030"/>
              <a:buFont typeface="Century Gothic"/>
              <a:buNone/>
            </a:pPr>
            <a:br>
              <a:rPr lang="en-US" sz="5427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5427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5427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064"/>
              </a:buClr>
              <a:buSzPts val="6030"/>
              <a:buFont typeface="Century Gothic"/>
              <a:buNone/>
            </a:pPr>
            <a:r>
              <a:t/>
            </a:r>
            <a:endParaRPr sz="5427">
              <a:solidFill>
                <a:srgbClr val="4B50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064"/>
              </a:buClr>
              <a:buSzPts val="6030"/>
              <a:buFont typeface="Century Gothic"/>
              <a:buNone/>
            </a:pPr>
            <a:r>
              <a:rPr lang="en-US" sz="5427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MOLTES GRÀCIES!!</a:t>
            </a:r>
            <a:br>
              <a:rPr lang="en-US" sz="5427">
                <a:solidFill>
                  <a:srgbClr val="4B506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227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Institut de Llançà</a:t>
            </a:r>
            <a:br>
              <a:rPr lang="en-US" sz="6280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716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Reunió de pares de 2n d’ESO</a:t>
            </a:r>
            <a:br>
              <a:rPr lang="en-US" sz="2716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716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716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044">
                <a:solidFill>
                  <a:srgbClr val="546D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de setembre de 2020</a:t>
            </a:r>
            <a:endParaRPr sz="2044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5064"/>
              </a:buClr>
              <a:buSzPts val="6030"/>
              <a:buFont typeface="Century Gothic"/>
              <a:buNone/>
            </a:pPr>
            <a:r>
              <a:t/>
            </a:r>
            <a:endParaRPr sz="1944">
              <a:solidFill>
                <a:srgbClr val="546D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g9733adcb1c_2_807"/>
          <p:cNvSpPr txBox="1"/>
          <p:nvPr/>
        </p:nvSpPr>
        <p:spPr>
          <a:xfrm>
            <a:off x="762000" y="68580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6" name="Google Shape;466;g9733adcb1c_2_807"/>
          <p:cNvPicPr preferRelativeResize="0"/>
          <p:nvPr/>
        </p:nvPicPr>
        <p:blipFill rotWithShape="1">
          <a:blip r:embed="rId3">
            <a:alphaModFix/>
          </a:blip>
          <a:srcRect b="5568" l="23388" r="21645" t="7836"/>
          <a:stretch/>
        </p:blipFill>
        <p:spPr>
          <a:xfrm>
            <a:off x="3628848" y="271150"/>
            <a:ext cx="1788100" cy="175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733adcb1c_1_250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-US" sz="4000" u="none" strike="noStrike">
                <a:solidFill>
                  <a:srgbClr val="7A97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Protocol COVID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g9733adcb1c_1_250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797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✔"/>
            </a:pPr>
            <a:r>
              <a:rPr b="0" i="0" lang="en-US" sz="1400" u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treballarà amb </a:t>
            </a:r>
            <a:r>
              <a:rPr b="1" i="0" lang="en-US" sz="1400" u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grups estables</a:t>
            </a:r>
            <a:r>
              <a:rPr b="0" i="0" lang="en-US" sz="1400" u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(no hi haurà a</a:t>
            </a: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grupaments flexibles)</a:t>
            </a:r>
            <a:endParaRPr/>
          </a:p>
          <a:p>
            <a:pPr indent="-30797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✔"/>
            </a:pPr>
            <a:r>
              <a:rPr b="0" i="0" lang="en-US" sz="14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L’alumnat només sortirà de l’aula del grup-classe per fer Educació física, anar als laboratoris i tallers i fer algunes optatives. </a:t>
            </a:r>
            <a:endParaRPr b="0" i="0" sz="1400" u="none" strike="noStrike">
              <a:solidFill>
                <a:srgbClr val="D163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97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✔"/>
            </a:pPr>
            <a:r>
              <a:rPr b="0" i="0" lang="en-US" sz="14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Hem intentat </a:t>
            </a:r>
            <a:r>
              <a:rPr b="1" i="0" lang="en-US" sz="14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reduir al màxim la mobilitat</a:t>
            </a:r>
            <a:r>
              <a:rPr b="0" i="0" lang="en-US" sz="14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dins del centre. </a:t>
            </a:r>
            <a:endParaRPr b="0" i="0" sz="1400" u="none" strike="noStrike">
              <a:solidFill>
                <a:srgbClr val="D163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97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✔"/>
            </a:pPr>
            <a:r>
              <a:rPr b="0" i="0" lang="en-US" sz="14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L’alumnat i professorat ha de </a:t>
            </a:r>
            <a:r>
              <a:rPr b="1" i="0" lang="en-US" sz="14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portar mascareta en tot moment</a:t>
            </a:r>
            <a:r>
              <a:rPr b="0" i="0" lang="en-US" sz="14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aula, pati i passadissos.</a:t>
            </a:r>
            <a:endParaRPr b="0" i="0" sz="1400" u="none" strike="noStrike">
              <a:solidFill>
                <a:srgbClr val="D163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797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✔"/>
            </a:pPr>
            <a:r>
              <a:rPr b="0" i="0" lang="en-US" sz="14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fet d</a:t>
            </a:r>
            <a:r>
              <a:rPr b="1" i="0" lang="en-US" sz="14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’incomplir aquesta norma comportarà l’expulsió de l’alumne/a a casa (1 dia)</a:t>
            </a:r>
            <a:r>
              <a:rPr b="0" i="0" lang="en-US" sz="14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tant si es nega a posar-se la mascareta com si no la porta perquè se l’ha “oblidat” més d’una vegada. </a:t>
            </a:r>
            <a:endParaRPr b="0" i="0" sz="1400" u="none" strike="noStrike">
              <a:solidFill>
                <a:srgbClr val="D163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14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  <a:p>
            <a:pPr indent="0" lvl="0" marL="1314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</p:txBody>
      </p:sp>
      <p:pic>
        <p:nvPicPr>
          <p:cNvPr id="250" name="Google Shape;250;g9733adcb1c_1_2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9547" y="4736973"/>
            <a:ext cx="244792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9733adcb1c_1_256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-US" sz="4000" u="none" strike="noStrike">
                <a:solidFill>
                  <a:srgbClr val="7A97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Entrades i sortides del centre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g9733adcb1c_1_256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797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✔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nostre centre disposa de tres accessos d’entrada i de sortida: </a:t>
            </a:r>
            <a:r>
              <a:rPr b="1"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porta principal, porta del pati i porta de l’aparcament</a:t>
            </a: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Dividim els alumnes de forma que tenen accessos diferents en funció del curs. Hi haurà indicacions de les entrades i sortides. L’alumnat de transport entrarà per la porta que li pertoca en l’horari que es detalla. </a:t>
            </a:r>
            <a:endParaRPr/>
          </a:p>
          <a:p>
            <a:pPr indent="0" lvl="1" marL="142875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796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14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  <a:p>
            <a:pPr indent="0" lvl="0" marL="1314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</p:txBody>
      </p:sp>
      <p:graphicFrame>
        <p:nvGraphicFramePr>
          <p:cNvPr id="257" name="Google Shape;257;g9733adcb1c_1_256"/>
          <p:cNvGraphicFramePr/>
          <p:nvPr/>
        </p:nvGraphicFramePr>
        <p:xfrm>
          <a:off x="1758001" y="340511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{6053EDFF-4855-4582-B9D1-EE105C9F0666}</a:tableStyleId>
              </a:tblPr>
              <a:tblGrid>
                <a:gridCol w="2159000"/>
                <a:gridCol w="1796425"/>
                <a:gridCol w="2345700"/>
              </a:tblGrid>
              <a:tr h="12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CURS-NIVELL-GRUP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TIPUS D’ACCÉS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HORA D’ENTRADA I DE SORTIDA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/>
                </a:tc>
              </a:tr>
              <a:tr h="66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1r ESO A, B, C, D (amb mascareta)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Porta principal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Entrada 8.05 h - Sortida 14.35 h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</a:tr>
              <a:tr h="63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2n ESO A, B, C (amb mascareta)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Porta principal 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Entrada 8.15 h - Sortida 14.45 h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</a:tr>
              <a:tr h="47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3r ESO A, B, C (amb mascareta)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Porta del pati 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Entrada 8.15 h- Sortida 14.45 h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</a:tr>
              <a:tr h="49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4t ESO A, B, C (amb mascareta)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Porta de l’aparcament 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Entrada 8.15 h- Sortida 14.45 h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258" name="Google Shape;258;g9733adcb1c_1_256"/>
          <p:cNvSpPr/>
          <p:nvPr/>
        </p:nvSpPr>
        <p:spPr>
          <a:xfrm>
            <a:off x="681453" y="4576107"/>
            <a:ext cx="1224000" cy="47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rnd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733adcb1c_1_263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-US" sz="4000" u="none" strike="noStrike">
                <a:solidFill>
                  <a:srgbClr val="7A97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Esbarjo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g9733adcb1c_1_263"/>
          <p:cNvSpPr txBox="1"/>
          <p:nvPr>
            <p:ph idx="1" type="body"/>
          </p:nvPr>
        </p:nvSpPr>
        <p:spPr>
          <a:xfrm>
            <a:off x="317052" y="1612773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797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Char char="✔"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pati es dividirà en dues zones: </a:t>
            </a:r>
            <a:r>
              <a:rPr b="1"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pista i pati del darrera</a:t>
            </a: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L’alumnat de 1r i 2n d’ESO farà ús </a:t>
            </a: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 pati del darrere </a:t>
            </a: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el de 3r i 4t d’ESO </a:t>
            </a: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Batxillerat de la pista,</a:t>
            </a: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amb alternança setmanal. </a:t>
            </a:r>
            <a:endParaRPr/>
          </a:p>
          <a:p>
            <a:pPr indent="-22796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142875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796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14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  <a:p>
            <a:pPr indent="0" lvl="0" marL="1314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</p:txBody>
      </p:sp>
      <p:sp>
        <p:nvSpPr>
          <p:cNvPr id="265" name="Google Shape;265;g9733adcb1c_1_263"/>
          <p:cNvSpPr/>
          <p:nvPr/>
        </p:nvSpPr>
        <p:spPr>
          <a:xfrm>
            <a:off x="956950" y="4168413"/>
            <a:ext cx="1224000" cy="47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rnd" cmpd="sng" w="952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66" name="Google Shape;266;g9733adcb1c_1_263"/>
          <p:cNvGraphicFramePr/>
          <p:nvPr/>
        </p:nvGraphicFramePr>
        <p:xfrm>
          <a:off x="2081061" y="288033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{6053EDFF-4855-4582-B9D1-EE105C9F0666}</a:tableStyleId>
              </a:tblPr>
              <a:tblGrid>
                <a:gridCol w="1818650"/>
                <a:gridCol w="1980575"/>
                <a:gridCol w="2049775"/>
              </a:tblGrid>
              <a:tr h="282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85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CURS-NIVELL-GRUP</a:t>
                      </a:r>
                      <a:endParaRPr sz="85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85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HORARI  1r PATI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 </a:t>
                      </a:r>
                      <a:endParaRPr sz="85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HORARI  2n  PATI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/>
                </a:tc>
              </a:tr>
              <a:tr h="64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1r ESO A, B, C, D 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10.05 h – 10.25 h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12.30 - 12.40 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</a:tr>
              <a:tr h="64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2n ESO A, B, C 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10.15 h - 10.35 h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12.35 – 12.45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</a:tr>
              <a:tr h="64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3r ESO A, B, C 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10.15 h- 10.35 h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12.35 – 12.45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</a:tr>
              <a:tr h="648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4t ESO A, B, C 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10.15 h- 10.35 h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12.35 – 12.45</a:t>
                      </a:r>
                      <a:endParaRPr sz="85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733adcb1c_1_270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-US" sz="4000" u="none" strike="noStrike">
                <a:solidFill>
                  <a:srgbClr val="7A97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cantina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g9733adcb1c_1_270"/>
          <p:cNvSpPr txBox="1"/>
          <p:nvPr>
            <p:ph idx="1" type="body"/>
          </p:nvPr>
        </p:nvSpPr>
        <p:spPr>
          <a:xfrm>
            <a:off x="317050" y="1812800"/>
            <a:ext cx="8503800" cy="4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32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✔"/>
            </a:pPr>
            <a:r>
              <a:rPr lang="en-U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L’accés a la cantina es farà per nivells i de manera esgraonada.</a:t>
            </a:r>
            <a:endParaRPr sz="2300"/>
          </a:p>
          <a:p>
            <a:pPr indent="-31432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✔"/>
            </a:pPr>
            <a:r>
              <a:rPr lang="en-U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L’alumnat podrà accedir-hi per comprar l’esmorzar, però </a:t>
            </a:r>
            <a:r>
              <a:rPr b="1" lang="en-U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es podrà quedar a dins</a:t>
            </a:r>
            <a:r>
              <a:rPr lang="en-U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300"/>
          </a:p>
          <a:p>
            <a:pPr indent="-31432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✔"/>
            </a:pPr>
            <a:r>
              <a:rPr lang="en-U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Caldrà entrar de 2 en 2 i fer cua a fora.</a:t>
            </a:r>
            <a:endParaRPr sz="2300"/>
          </a:p>
          <a:p>
            <a:pPr indent="-31432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✔"/>
            </a:pPr>
            <a:r>
              <a:rPr lang="en-US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S’ha creat un circuit d’entrada i sortida.</a:t>
            </a:r>
            <a:endParaRPr sz="2300"/>
          </a:p>
          <a:p>
            <a:pPr indent="-22796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796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142875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7965" lvl="1" marL="45085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14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  <a:p>
            <a:pPr indent="0" lvl="0" marL="1314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</p:txBody>
      </p:sp>
      <p:pic>
        <p:nvPicPr>
          <p:cNvPr id="273" name="Google Shape;273;g9733adcb1c_1_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774" y="3429000"/>
            <a:ext cx="2267200" cy="2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733adcb1c_1_276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-US" sz="4000" u="none" strike="noStrike">
                <a:solidFill>
                  <a:srgbClr val="7A97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Higiene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g9733adcb1c_1_276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755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✔"/>
            </a:pPr>
            <a:r>
              <a:rPr b="0" i="0" lang="en-US" sz="1800" u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totes les classes hi haurà un </a:t>
            </a:r>
            <a:r>
              <a:rPr b="1" i="0" lang="en-US" sz="1800" u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dispensador de gel hidroalcohòlic</a:t>
            </a:r>
            <a:r>
              <a:rPr b="0" i="0" lang="en-US" sz="1800" u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l’alumnat s’haurà de netejar les mans sempre que entri a l’aula. </a:t>
            </a:r>
            <a:endParaRPr/>
          </a:p>
          <a:p>
            <a:pPr indent="-325755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✔"/>
            </a:pPr>
            <a:r>
              <a:rPr b="0" i="0" lang="en-US" sz="1800" u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L’alumne/a haurà d’ocupar sempre el </a:t>
            </a:r>
            <a:r>
              <a:rPr b="1" i="0" lang="en-US" sz="1800" u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mateix lloc</a:t>
            </a:r>
            <a:r>
              <a:rPr b="0" i="0" lang="en-US" sz="1800" u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l’aula del grup-classe. </a:t>
            </a:r>
            <a:endParaRPr/>
          </a:p>
          <a:p>
            <a:pPr indent="-325755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✔"/>
            </a:pPr>
            <a:r>
              <a:rPr b="0" i="0" lang="en-US" sz="1800" u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altres aules s’asseurà mantenint la </a:t>
            </a:r>
            <a:r>
              <a:rPr b="1" i="0" lang="en-US" sz="1800" u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distància de seguretat</a:t>
            </a:r>
            <a:r>
              <a:rPr b="0" i="0" lang="en-US" sz="1800" u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amb els seus companys i haurà de netejar el seu espai abans de marxar. </a:t>
            </a:r>
            <a:endParaRPr/>
          </a:p>
          <a:p>
            <a:pPr indent="0" lvl="0" marL="1314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</p:txBody>
      </p:sp>
      <p:pic>
        <p:nvPicPr>
          <p:cNvPr id="280" name="Google Shape;280;g9733adcb1c_1_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9262" y="4394074"/>
            <a:ext cx="268605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9733adcb1c_1_282"/>
          <p:cNvSpPr txBox="1"/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b="0" i="0" lang="en-US" sz="4000" u="none" strike="noStrike">
                <a:solidFill>
                  <a:srgbClr val="7A979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Higiene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g9733adcb1c_1_282"/>
          <p:cNvSpPr txBox="1"/>
          <p:nvPr>
            <p:ph idx="1" type="body"/>
          </p:nvPr>
        </p:nvSpPr>
        <p:spPr>
          <a:xfrm>
            <a:off x="317040" y="187579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2105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0"/>
              <a:buFont typeface="Noto Sans Symbols"/>
              <a:buChar char="✔"/>
            </a:pPr>
            <a:r>
              <a:rPr b="0" i="0" lang="en-US" sz="19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l’hora del pati la </a:t>
            </a:r>
            <a:r>
              <a:rPr b="1" i="0" lang="en-US" sz="19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biblioteca</a:t>
            </a:r>
            <a:r>
              <a:rPr b="0" i="0" lang="en-US" sz="19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romandrà </a:t>
            </a:r>
            <a:r>
              <a:rPr b="1" i="0" lang="en-US" sz="19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tancada</a:t>
            </a:r>
            <a:r>
              <a:rPr b="0" i="0" lang="en-US" sz="19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 </a:t>
            </a:r>
            <a:endParaRPr b="0" i="0" sz="1900" u="none" strike="noStrike">
              <a:solidFill>
                <a:srgbClr val="D163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2105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0"/>
              <a:buFont typeface="Noto Sans Symbols"/>
              <a:buChar char="✔"/>
            </a:pPr>
            <a:r>
              <a:rPr b="0" i="0" lang="en-US" sz="19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S’</a:t>
            </a:r>
            <a:r>
              <a:rPr b="1" i="0" lang="en-US" sz="19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evitarà compartir material</a:t>
            </a:r>
            <a:r>
              <a:rPr b="0" i="0" lang="en-US" sz="19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en cas que no sigui possible caldrà desinfectar-lo. </a:t>
            </a:r>
            <a:endParaRPr b="0" i="0" sz="1900" u="none" strike="noStrike">
              <a:solidFill>
                <a:srgbClr val="D163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2105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0"/>
              <a:buFont typeface="Noto Sans Symbols"/>
              <a:buChar char="✔"/>
            </a:pPr>
            <a:r>
              <a:rPr b="0" i="0" lang="en-US" sz="19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continuarà fent la </a:t>
            </a:r>
            <a:r>
              <a:rPr b="1" i="0" lang="en-US" sz="19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neteja de pati</a:t>
            </a:r>
            <a:r>
              <a:rPr b="0" i="0" lang="en-US" sz="19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però només a l’exterior i sempre per grups-classe. </a:t>
            </a:r>
            <a:endParaRPr b="0" i="0" sz="1900" u="none" strike="noStrike">
              <a:solidFill>
                <a:srgbClr val="D163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2105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0"/>
              <a:buFont typeface="Noto Sans Symbols"/>
              <a:buChar char="✔"/>
            </a:pPr>
            <a:r>
              <a:rPr b="0" i="0" lang="en-US" sz="190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S’ha reforçat la neteja del centre amb hores durant la jornada.</a:t>
            </a:r>
            <a:endParaRPr b="0" i="0" sz="1900" u="none" strike="noStrike">
              <a:solidFill>
                <a:srgbClr val="D1634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1445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vil">
  <a:themeElements>
    <a:clrScheme name="Civil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dcervera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