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1" r:id="rId1"/>
  </p:sldMasterIdLst>
  <p:notesMasterIdLst>
    <p:notesMasterId r:id="rId29"/>
  </p:notesMasterIdLst>
  <p:sldIdLst>
    <p:sldId id="256" r:id="rId2"/>
    <p:sldId id="270" r:id="rId3"/>
    <p:sldId id="296" r:id="rId4"/>
    <p:sldId id="295" r:id="rId5"/>
    <p:sldId id="317" r:id="rId6"/>
    <p:sldId id="318" r:id="rId7"/>
    <p:sldId id="298" r:id="rId8"/>
    <p:sldId id="316" r:id="rId9"/>
    <p:sldId id="328" r:id="rId10"/>
    <p:sldId id="320" r:id="rId11"/>
    <p:sldId id="313" r:id="rId12"/>
    <p:sldId id="311" r:id="rId13"/>
    <p:sldId id="305" r:id="rId14"/>
    <p:sldId id="304" r:id="rId15"/>
    <p:sldId id="314" r:id="rId16"/>
    <p:sldId id="310" r:id="rId17"/>
    <p:sldId id="327" r:id="rId18"/>
    <p:sldId id="307" r:id="rId19"/>
    <p:sldId id="299" r:id="rId20"/>
    <p:sldId id="325" r:id="rId21"/>
    <p:sldId id="308" r:id="rId22"/>
    <p:sldId id="323" r:id="rId23"/>
    <p:sldId id="324" r:id="rId24"/>
    <p:sldId id="315" r:id="rId25"/>
    <p:sldId id="321" r:id="rId26"/>
    <p:sldId id="264" r:id="rId27"/>
    <p:sldId id="32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0929"/>
  </p:normalViewPr>
  <p:slideViewPr>
    <p:cSldViewPr>
      <p:cViewPr>
        <p:scale>
          <a:sx n="113" d="100"/>
          <a:sy n="113" d="100"/>
        </p:scale>
        <p:origin x="-154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F6462-666D-4098-A960-E0F7137C14A3}" type="datetimeFigureOut">
              <a:rPr lang="es-ES" smtClean="0"/>
              <a:pPr/>
              <a:t>26/09/2019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12C5-2A18-40BA-AA87-C37CDA39A38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6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212C5-2A18-40BA-AA87-C37CDA39A38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A87329-3217-4331-9776-EB7BC2A4AEA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E2566-C046-4615-AF57-24E5BD07BA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00E0A1E-BACC-4516-A023-E1C5FC51391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49A80CE-FD3B-4B15-A5C9-E62523FC322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522D7B7-972A-4A14-A5F5-5FF8C96925B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E7F4B-ACA7-499A-ADDE-F51A0F9D29A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63D11A6-7380-400C-AFC9-6CAE10564C8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30880F9-0438-4028-AF57-D4DFF35B9FA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DE1D3-E047-4487-978C-D60FF77C797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8FCE34-3565-4D58-B9EE-2E6D5EB03FC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EDC72124-198A-43D6-AC44-933164D3E94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C0CFDF-CE40-4C79-8FAE-76773F7BED9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llanca.cat/" TargetMode="External"/><Relationship Id="rId2" Type="http://schemas.openxmlformats.org/officeDocument/2006/relationships/hyperlink" Target="mailto:b7006769@xtec.ca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8686800" cy="252028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ca-ES" sz="67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67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67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67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67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67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67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Institut de Llançà</a:t>
            </a:r>
            <a:r>
              <a:rPr lang="es-ES" altLang="ca-ES" sz="8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8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Reunió de pares de 1r </a:t>
            </a:r>
            <a:r>
              <a:rPr lang="es-ES" altLang="ca-ES" sz="3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d’ESO</a:t>
            </a: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18 de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setembre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2019</a:t>
            </a:r>
            <a:endParaRPr lang="es-ES" altLang="ca-ES" sz="24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762000" y="685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" altLang="ca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7834" r="21647" b="5572"/>
          <a:stretch/>
        </p:blipFill>
        <p:spPr bwMode="auto">
          <a:xfrm>
            <a:off x="3347864" y="882923"/>
            <a:ext cx="2128939" cy="209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7. </a:t>
            </a:r>
            <a:r>
              <a:rPr lang="es-ES" sz="36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Què</a:t>
            </a:r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treballa el programa </a:t>
            </a:r>
            <a:r>
              <a:rPr lang="es-ES" sz="36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Som</a:t>
            </a:r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-hi?</a:t>
            </a:r>
            <a:endParaRPr lang="ca-ES" sz="36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700808"/>
            <a:ext cx="8424936" cy="457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ca-ES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es </a:t>
            </a:r>
            <a:r>
              <a:rPr lang="ca-E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“habilitats per a la vida” que va impulsar la Divisió de Salut Mental de </a:t>
            </a:r>
            <a:r>
              <a:rPr lang="ca-ES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l’Organització </a:t>
            </a:r>
            <a:r>
              <a:rPr lang="ca-E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Mundial de la </a:t>
            </a:r>
            <a:r>
              <a:rPr lang="ca-ES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Salut </a:t>
            </a:r>
            <a:r>
              <a:rPr lang="ca-E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(OMS) l’any 1994. </a:t>
            </a:r>
            <a:endParaRPr lang="ca-ES" sz="1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 </a:t>
            </a:r>
            <a:r>
              <a:rPr lang="ca-E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d’aquest ens, es va arribar a un consens sobre quines eren les 10 habilitats fonamentals per afrontar amb èxit les exigències i els desafiaments de la vida: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Autoconeixement</a:t>
            </a:r>
            <a:endParaRPr lang="ca-ES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Empatia</a:t>
            </a:r>
            <a:endParaRPr lang="ca-ES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Pensament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crític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Pensament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creatiu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Presa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decisions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Solució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problemes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Relacions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socials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Comunicació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assertiva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Gestió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les emocions i els sentiments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Gestió </a:t>
            </a:r>
            <a:r>
              <a:rPr 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les tensions i </a:t>
            </a:r>
            <a:r>
              <a:rPr 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l’estrès</a:t>
            </a:r>
            <a:endParaRPr lang="ca-ES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78508"/>
            <a:ext cx="5834378" cy="4663844"/>
          </a:xfrm>
          <a:prstGeom prst="rect">
            <a:avLst/>
          </a:prstGeom>
        </p:spPr>
      </p:pic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62925" cy="769937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El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calendari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curs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844675"/>
            <a:ext cx="8339137" cy="4897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s-ES" altLang="ca-ES" sz="16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ca-ES" altLang="ca-ES" dirty="0" smtClean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82180"/>
            <a:ext cx="792089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62545" y="260648"/>
            <a:ext cx="8162925" cy="769937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El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calendari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curs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395536" y="1412776"/>
            <a:ext cx="3888432" cy="505638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COMENÇAMENT </a:t>
            </a: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CURS</a:t>
            </a:r>
            <a:r>
              <a:rPr lang="ca-ES" sz="105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12</a:t>
            </a:r>
            <a:r>
              <a:rPr lang="ca-ES" sz="105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 setembre de </a:t>
            </a:r>
            <a:r>
              <a:rPr lang="ca-ES" sz="105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2019</a:t>
            </a:r>
            <a:r>
              <a:rPr lang="ca-ES" sz="10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ca-ES" sz="6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FINAL DE CLASSES</a:t>
            </a:r>
            <a:br>
              <a:rPr lang="ca-ES" sz="1050" b="1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19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de juny de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2019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(ESO i 1r de batxillerat)</a:t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DATES TRIMESTRES</a:t>
            </a:r>
            <a:br>
              <a:rPr lang="ca-ES" sz="1050" b="1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Primer trimestre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: del 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12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 setembre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al 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29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 de novembre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Segon trimestre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: del  </a:t>
            </a:r>
            <a:r>
              <a:rPr lang="ca-ES" sz="1050" b="1" dirty="0">
                <a:latin typeface="Calibri"/>
                <a:ea typeface="Times New Roman"/>
                <a:cs typeface="Times New Roman"/>
              </a:rPr>
              <a:t>2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 desembre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al 10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 març</a:t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Tercer trimestre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: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l’11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març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al l’11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juny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Treball de síntesi:  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del 12 al 17 de juny (per confirmar)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VACANCES ESCOLARS</a:t>
            </a: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Nadal: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del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21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 desembre de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2019 al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7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gener de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2020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(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ambdós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inclosos)</a:t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Setmana Santa :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del </a:t>
            </a:r>
            <a:r>
              <a:rPr lang="ca-ES" sz="1050" dirty="0">
                <a:latin typeface="Calibri"/>
                <a:ea typeface="Times New Roman"/>
                <a:cs typeface="Times New Roman"/>
              </a:rPr>
              <a:t>4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 al 13 d’abril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2020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(ambdós inclosos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)</a:t>
            </a:r>
            <a:b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</a:br>
            <a:endParaRPr lang="ca-ES" sz="105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ca-ES" sz="1100" b="1" dirty="0">
                <a:latin typeface="Calibri"/>
                <a:ea typeface="Times New Roman"/>
                <a:cs typeface="Times New Roman"/>
              </a:rPr>
              <a:t>DIES </a:t>
            </a: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FESTIS DE </a:t>
            </a:r>
            <a:r>
              <a:rPr lang="ca-ES" sz="1100" b="1" dirty="0">
                <a:latin typeface="Calibri"/>
                <a:ea typeface="Times New Roman"/>
                <a:cs typeface="Times New Roman"/>
              </a:rPr>
              <a:t>LLIURE </a:t>
            </a: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DISPOSICIÓ I FESTA LOCAL</a:t>
            </a:r>
            <a:endParaRPr lang="ca-ES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ca-ES" sz="1100" b="1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31 octubre de 2019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a-ES" sz="1100" b="1" dirty="0">
                <a:latin typeface="Calibri"/>
                <a:ea typeface="Times New Roman"/>
                <a:cs typeface="Times New Roman"/>
              </a:rPr>
              <a:t>1</a:t>
            </a: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 de novembre de 2019</a:t>
            </a:r>
            <a:endParaRPr lang="ca-ES" sz="1200" b="1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a-ES" sz="1100" b="1" dirty="0">
                <a:latin typeface="Calibri"/>
                <a:ea typeface="Times New Roman"/>
                <a:cs typeface="Times New Roman"/>
              </a:rPr>
              <a:t>6</a:t>
            </a: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 de desembre de 2019</a:t>
            </a:r>
            <a:endParaRPr lang="ca-ES" sz="1200" b="1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22 </a:t>
            </a:r>
            <a:r>
              <a:rPr lang="ca-ES" sz="1100" b="1" dirty="0">
                <a:latin typeface="Calibri"/>
                <a:ea typeface="Times New Roman"/>
                <a:cs typeface="Times New Roman"/>
              </a:rPr>
              <a:t>de gener de </a:t>
            </a:r>
            <a:r>
              <a:rPr lang="ca-ES" sz="1100" b="1" dirty="0" smtClean="0">
                <a:latin typeface="Calibri"/>
                <a:ea typeface="Times New Roman"/>
                <a:cs typeface="Times New Roman"/>
              </a:rPr>
              <a:t>2020</a:t>
            </a:r>
            <a:endParaRPr lang="ca-ES" sz="12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100" b="1" dirty="0" smtClean="0">
                <a:latin typeface="Calibri"/>
                <a:ea typeface="Calibri"/>
                <a:cs typeface="Times New Roman"/>
              </a:rPr>
              <a:t>24 i 25 de </a:t>
            </a:r>
            <a:r>
              <a:rPr lang="es-ES" sz="1100" b="1" dirty="0" err="1" smtClean="0">
                <a:latin typeface="Calibri"/>
                <a:ea typeface="Calibri"/>
                <a:cs typeface="Times New Roman"/>
              </a:rPr>
              <a:t>febrer</a:t>
            </a:r>
            <a:r>
              <a:rPr lang="es-ES" sz="1100" b="1" dirty="0" smtClean="0">
                <a:latin typeface="Calibri"/>
                <a:ea typeface="Calibri"/>
                <a:cs typeface="Times New Roman"/>
              </a:rPr>
              <a:t> de 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100" b="1" dirty="0" smtClean="0">
                <a:latin typeface="Calibri"/>
                <a:ea typeface="Calibri"/>
                <a:cs typeface="Times New Roman"/>
              </a:rPr>
              <a:t>30 abril de 2020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100" b="1" dirty="0" smtClean="0">
                <a:latin typeface="Calibri"/>
                <a:ea typeface="Calibri"/>
                <a:cs typeface="Times New Roman"/>
              </a:rPr>
              <a:t>1 de </a:t>
            </a:r>
            <a:r>
              <a:rPr lang="es-ES" sz="1100" b="1" dirty="0" err="1" smtClean="0">
                <a:latin typeface="Calibri"/>
                <a:ea typeface="Calibri"/>
                <a:cs typeface="Times New Roman"/>
              </a:rPr>
              <a:t>maig</a:t>
            </a:r>
            <a:r>
              <a:rPr lang="es-ES" sz="1100" b="1" dirty="0" smtClean="0">
                <a:latin typeface="Calibri"/>
                <a:ea typeface="Calibri"/>
                <a:cs typeface="Times New Roman"/>
              </a:rPr>
              <a:t> de 2020</a:t>
            </a:r>
            <a:endParaRPr lang="ca-ES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860032" y="1410615"/>
            <a:ext cx="4032448" cy="429745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CELEBRACIONS DE CENTRE</a:t>
            </a:r>
            <a:br>
              <a:rPr lang="ca-ES" sz="1050" b="1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Castanyada: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25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 octubre (per confirmar)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Nadal: 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divendres 20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de desembre</a:t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Sant Jordi: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dimarts 23 d'abril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Activitats de final de curs: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a-ES" sz="1050" dirty="0" smtClean="0">
                <a:latin typeface="Calibri"/>
                <a:ea typeface="Times New Roman"/>
                <a:cs typeface="Times New Roman"/>
              </a:rPr>
              <a:t>19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>de juny</a:t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b="1" dirty="0">
                <a:effectLst/>
                <a:latin typeface="Calibri"/>
                <a:ea typeface="Times New Roman"/>
                <a:cs typeface="Times New Roman"/>
              </a:rPr>
              <a:t>PROVES DE FINAL  DE  TRIMESTRE</a:t>
            </a:r>
            <a:endParaRPr lang="ca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Setmanes del </a:t>
            </a: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18 al 29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novembre: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proves 1a avaluació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Setmana del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26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febrer </a:t>
            </a:r>
            <a:r>
              <a:rPr lang="ca-ES" sz="1050" dirty="0">
                <a:latin typeface="Calibri"/>
                <a:ea typeface="Times New Roman"/>
                <a:cs typeface="Times New Roman"/>
              </a:rPr>
              <a:t>al  </a:t>
            </a:r>
            <a:r>
              <a:rPr lang="ca-ES" sz="1050" b="1" dirty="0">
                <a:latin typeface="Calibri"/>
                <a:ea typeface="Times New Roman"/>
                <a:cs typeface="Times New Roman"/>
              </a:rPr>
              <a:t>10</a:t>
            </a: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març: 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proves 2a avaluació</a:t>
            </a:r>
            <a:r>
              <a:rPr lang="ca-ES" sz="105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ca-ES" sz="105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Setmana del </a:t>
            </a: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29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de maig a l’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11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 de juny: </a:t>
            </a:r>
            <a:r>
              <a:rPr lang="ca-ES" sz="1050" b="1" dirty="0" smtClean="0">
                <a:effectLst/>
                <a:latin typeface="Calibri"/>
                <a:ea typeface="Times New Roman"/>
                <a:cs typeface="Times New Roman"/>
              </a:rPr>
              <a:t>proves 3a avaluació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050" b="1" dirty="0" smtClean="0">
                <a:latin typeface="Calibri"/>
                <a:ea typeface="Times New Roman"/>
                <a:cs typeface="Times New Roman"/>
              </a:rPr>
              <a:t>LLIURAMENT DE NOTES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1a setmana novembre: informe d’avaluació inicial (per confirmar)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050" dirty="0" smtClean="0">
                <a:latin typeface="Calibri"/>
                <a:ea typeface="Times New Roman"/>
                <a:cs typeface="Times New Roman"/>
              </a:rPr>
              <a:t>18 de desembre</a:t>
            </a:r>
            <a:r>
              <a:rPr lang="ca-ES" sz="1050" dirty="0" smtClean="0">
                <a:effectLst/>
                <a:latin typeface="Calibri"/>
                <a:ea typeface="Times New Roman"/>
                <a:cs typeface="Times New Roman"/>
              </a:rPr>
              <a:t>: butlletí 1a avaluació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050" dirty="0" smtClean="0">
                <a:latin typeface="Calibri"/>
                <a:ea typeface="Times New Roman"/>
                <a:cs typeface="Times New Roman"/>
              </a:rPr>
              <a:t>Resta d’avaluacions per confirmar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50" dirty="0" smtClean="0">
                <a:latin typeface="Calibri"/>
                <a:ea typeface="Times New Roman"/>
                <a:cs typeface="Times New Roman"/>
              </a:rPr>
              <a:t>22 i 23 de </a:t>
            </a:r>
            <a:r>
              <a:rPr lang="es-ES" sz="1050" dirty="0" err="1" smtClean="0">
                <a:latin typeface="Calibri"/>
                <a:ea typeface="Times New Roman"/>
                <a:cs typeface="Times New Roman"/>
              </a:rPr>
              <a:t>juny</a:t>
            </a:r>
            <a:r>
              <a:rPr lang="es-ES" sz="1050" dirty="0" smtClean="0">
                <a:latin typeface="Calibri"/>
                <a:ea typeface="Times New Roman"/>
                <a:cs typeface="Times New Roman"/>
              </a:rPr>
              <a:t> de 2020: </a:t>
            </a:r>
            <a:r>
              <a:rPr lang="es-ES" sz="1050" b="1" dirty="0" err="1" smtClean="0">
                <a:latin typeface="Calibri"/>
                <a:ea typeface="Times New Roman"/>
                <a:cs typeface="Times New Roman"/>
              </a:rPr>
              <a:t>proves</a:t>
            </a:r>
            <a:r>
              <a:rPr lang="es-ES" sz="105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s-ES" sz="1050" b="1" dirty="0" err="1" smtClean="0">
                <a:latin typeface="Calibri"/>
                <a:ea typeface="Times New Roman"/>
                <a:cs typeface="Times New Roman"/>
              </a:rPr>
              <a:t>d’avaluació</a:t>
            </a:r>
            <a:r>
              <a:rPr lang="es-ES" sz="1050" b="1" dirty="0" smtClean="0">
                <a:latin typeface="Calibri"/>
                <a:ea typeface="Times New Roman"/>
                <a:cs typeface="Times New Roman"/>
              </a:rPr>
              <a:t> final </a:t>
            </a:r>
            <a:r>
              <a:rPr lang="es-ES" sz="1050" b="1" dirty="0" err="1" smtClean="0">
                <a:latin typeface="Calibri"/>
                <a:ea typeface="Times New Roman"/>
                <a:cs typeface="Times New Roman"/>
              </a:rPr>
              <a:t>extraordinària</a:t>
            </a:r>
            <a:endParaRPr lang="ca-ES" sz="1050" b="1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05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a-E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68883" y="332656"/>
            <a:ext cx="8350250" cy="646113"/>
          </a:xfrm>
        </p:spPr>
        <p:txBody>
          <a:bodyPr/>
          <a:lstStyle/>
          <a:p>
            <a:pPr eaLnBrk="1" hangingPunct="1"/>
            <a:r>
              <a:rPr lang="es-ES" altLang="ca-ES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altLang="ca-ES" sz="3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Calendari</a:t>
            </a: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3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proves</a:t>
            </a:r>
            <a:r>
              <a:rPr lang="es-ES" altLang="ca-ES" sz="3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3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escrites</a:t>
            </a:r>
            <a:endParaRPr lang="ca-ES" altLang="ca-ES" sz="36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/>
          <a:stretch/>
        </p:blipFill>
        <p:spPr bwMode="auto">
          <a:xfrm>
            <a:off x="251520" y="1628800"/>
            <a:ext cx="5198470" cy="2758338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r="2207"/>
          <a:stretch/>
        </p:blipFill>
        <p:spPr bwMode="auto">
          <a:xfrm>
            <a:off x="3779912" y="3463178"/>
            <a:ext cx="5057598" cy="2714715"/>
          </a:xfrm>
          <a:prstGeom prst="rect">
            <a:avLst/>
          </a:prstGeom>
          <a:noFill/>
          <a:ln w="317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 rot="16200000">
            <a:off x="917594" y="2561635"/>
            <a:ext cx="756084" cy="360040"/>
          </a:xfrm>
          <a:prstGeom prst="rightArrow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Flecha derecha"/>
          <p:cNvSpPr/>
          <p:nvPr/>
        </p:nvSpPr>
        <p:spPr>
          <a:xfrm rot="19566709">
            <a:off x="4434303" y="4347537"/>
            <a:ext cx="756084" cy="253016"/>
          </a:xfrm>
          <a:prstGeom prst="rightArrow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62925" cy="769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10.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L’avaluació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397875" cy="36004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Avaluacions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trimestrals</a:t>
            </a: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rgbClr val="00264D"/>
              </a:buClr>
              <a:buSzPct val="84000"/>
              <a:buNone/>
            </a:pPr>
            <a:endParaRPr lang="ca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Recuperacions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trimestrals</a:t>
            </a: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rgbClr val="00264D"/>
              </a:buClr>
              <a:buSzPct val="84000"/>
              <a:buNone/>
            </a:pP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Proves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d’avaluació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final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ordinària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del mes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juny</a:t>
            </a: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None/>
            </a:pPr>
            <a:endParaRPr lang="ca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Proves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extraordinàries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juny</a:t>
            </a: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None/>
            </a:pPr>
            <a:endParaRPr lang="ca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Promoció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curs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 promocionen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alumnes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tenen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fins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 un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màxim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dues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matèries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no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superades</a:t>
            </a:r>
            <a:endParaRPr lang="ca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4000"/>
              <a:buFont typeface="Wingdings" pitchFamily="2" charset="2"/>
              <a:buChar char="ü"/>
            </a:pPr>
            <a:endParaRPr lang="ca-ES" altLang="ca-ES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41523" y="260648"/>
            <a:ext cx="8162925" cy="7681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ca-ES" sz="4800" dirty="0" smtClean="0">
                <a:latin typeface="Century Gothic" panose="020B0502020202020204" pitchFamily="34" charset="0"/>
              </a:rPr>
              <a:t>11. Normativa</a:t>
            </a:r>
            <a:endParaRPr lang="ca-ES" altLang="ca-ES" sz="4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206084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Normes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bàsiques</a:t>
            </a:r>
            <a:endParaRPr lang="es-ES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Normes de vestimenta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Normativa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ús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ordinador</a:t>
            </a:r>
            <a:endParaRPr lang="es-ES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Normativa 1r i 2n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d’ESO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Normes per a una correcta presentación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dels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deures</a:t>
            </a:r>
            <a:endParaRPr lang="es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Decàleg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faltes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d’ortografia</a:t>
            </a:r>
            <a:endParaRPr lang="es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Normes per a la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presentació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treballs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dossiers</a:t>
            </a:r>
          </a:p>
          <a:p>
            <a:endParaRPr lang="es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90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162925" cy="701675"/>
          </a:xfrm>
        </p:spPr>
        <p:txBody>
          <a:bodyPr>
            <a:noAutofit/>
          </a:bodyPr>
          <a:lstStyle/>
          <a:p>
            <a:r>
              <a:rPr lang="es-ES" altLang="ca-ES" sz="4400" dirty="0" smtClean="0">
                <a:latin typeface="Century Gothic" panose="020B0502020202020204" pitchFamily="34" charset="0"/>
              </a:rPr>
              <a:t>Normes </a:t>
            </a:r>
            <a:r>
              <a:rPr lang="es-ES" altLang="ca-ES" sz="4400" dirty="0" err="1" smtClean="0">
                <a:latin typeface="Century Gothic" panose="020B0502020202020204" pitchFamily="34" charset="0"/>
              </a:rPr>
              <a:t>d’aula</a:t>
            </a:r>
            <a:endParaRPr lang="es-ES" altLang="ca-ES" sz="4400" dirty="0" smtClean="0">
              <a:latin typeface="Century Gothic" panose="020B0502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47664" y="1844824"/>
            <a:ext cx="714948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Ús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indegut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l’ordinador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Expulsions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Timbre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d’intercanvi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d’aula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Armariets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Neteja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ordre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les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aules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Retoladors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permanents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típpex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líquid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Lavabos (entre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hores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Beure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menjar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classe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Tràmits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en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hores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classe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Gorres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ca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162925" cy="701675"/>
          </a:xfrm>
        </p:spPr>
        <p:txBody>
          <a:bodyPr>
            <a:noAutofit/>
          </a:bodyPr>
          <a:lstStyle/>
          <a:p>
            <a:r>
              <a:rPr lang="es-ES" altLang="ca-ES" sz="4400" dirty="0" err="1" smtClean="0">
                <a:latin typeface="Century Gothic" panose="020B0502020202020204" pitchFamily="34" charset="0"/>
              </a:rPr>
              <a:t>Novetats</a:t>
            </a:r>
            <a:r>
              <a:rPr lang="es-ES" altLang="ca-ES" sz="4400" dirty="0" smtClean="0">
                <a:latin typeface="Century Gothic" panose="020B0502020202020204" pitchFamily="34" charset="0"/>
              </a:rPr>
              <a:t> en </a:t>
            </a:r>
            <a:r>
              <a:rPr lang="es-ES" altLang="ca-ES" sz="4400" dirty="0" err="1" smtClean="0">
                <a:latin typeface="Century Gothic" panose="020B0502020202020204" pitchFamily="34" charset="0"/>
              </a:rPr>
              <a:t>l’ús</a:t>
            </a:r>
            <a:r>
              <a:rPr lang="es-ES" altLang="ca-ES" sz="4400" dirty="0" smtClean="0">
                <a:latin typeface="Century Gothic" panose="020B0502020202020204" pitchFamily="34" charset="0"/>
              </a:rPr>
              <a:t> del </a:t>
            </a:r>
            <a:r>
              <a:rPr lang="es-ES" altLang="ca-ES" sz="4400" dirty="0" err="1" smtClean="0">
                <a:latin typeface="Century Gothic" panose="020B0502020202020204" pitchFamily="34" charset="0"/>
              </a:rPr>
              <a:t>mòbil</a:t>
            </a:r>
            <a:endParaRPr lang="es-ES" altLang="ca-ES" sz="4400" dirty="0" smtClean="0">
              <a:latin typeface="Century Gothic" panose="020B0502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4725144"/>
            <a:ext cx="5904656" cy="136815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ca-ES" sz="2000" dirty="0" smtClean="0">
                <a:latin typeface="Century Gothic" panose="020B0502020202020204" pitchFamily="34" charset="0"/>
              </a:rPr>
              <a:t>En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hores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classe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, </a:t>
            </a:r>
            <a:r>
              <a:rPr lang="es-ES" altLang="ca-ES" sz="2000" b="1" dirty="0" smtClean="0">
                <a:latin typeface="Century Gothic" panose="020B0502020202020204" pitchFamily="34" charset="0"/>
              </a:rPr>
              <a:t>NO </a:t>
            </a:r>
            <a:r>
              <a:rPr lang="es-ES" altLang="ca-ES" sz="2000" b="1" dirty="0" err="1" smtClean="0">
                <a:latin typeface="Century Gothic" panose="020B0502020202020204" pitchFamily="34" charset="0"/>
              </a:rPr>
              <a:t>s’ha</a:t>
            </a:r>
            <a:r>
              <a:rPr lang="es-ES" altLang="ca-ES" sz="2000" b="1" dirty="0" smtClean="0">
                <a:latin typeface="Century Gothic" panose="020B0502020202020204" pitchFamily="34" charset="0"/>
              </a:rPr>
              <a:t> de </a:t>
            </a:r>
            <a:r>
              <a:rPr lang="es-ES" altLang="ca-ES" sz="2000" b="1" dirty="0" err="1" smtClean="0">
                <a:latin typeface="Century Gothic" panose="020B0502020202020204" pitchFamily="34" charset="0"/>
              </a:rPr>
              <a:t>veure</a:t>
            </a:r>
            <a:r>
              <a:rPr lang="es-ES" altLang="ca-ES" sz="2000" b="1" dirty="0" smtClean="0">
                <a:latin typeface="Century Gothic" panose="020B0502020202020204" pitchFamily="34" charset="0"/>
              </a:rPr>
              <a:t> ni sentir </a:t>
            </a:r>
            <a:r>
              <a:rPr lang="es-ES" altLang="ca-ES" sz="2000" b="1" dirty="0" err="1" smtClean="0">
                <a:latin typeface="Century Gothic" panose="020B0502020202020204" pitchFamily="34" charset="0"/>
              </a:rPr>
              <a:t>cap</a:t>
            </a:r>
            <a:r>
              <a:rPr lang="es-ES" altLang="ca-ES" sz="2000" b="1" dirty="0" smtClean="0">
                <a:latin typeface="Century Gothic" panose="020B0502020202020204" pitchFamily="34" charset="0"/>
              </a:rPr>
              <a:t> </a:t>
            </a:r>
            <a:r>
              <a:rPr lang="es-ES" altLang="ca-ES" sz="2000" b="1" dirty="0" err="1" smtClean="0">
                <a:latin typeface="Century Gothic" panose="020B0502020202020204" pitchFamily="34" charset="0"/>
              </a:rPr>
              <a:t>mòbil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,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excepte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si el professor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ho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indica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expressament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.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L’incompliment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se sanciona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directament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(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dimarts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tarda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fent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tasques de </a:t>
            </a:r>
            <a:r>
              <a:rPr lang="es-ES" altLang="ca-ES" sz="2000" dirty="0" err="1" smtClean="0">
                <a:latin typeface="Century Gothic" panose="020B0502020202020204" pitchFamily="34" charset="0"/>
              </a:rPr>
              <a:t>neteja</a:t>
            </a:r>
            <a:r>
              <a:rPr lang="es-ES" altLang="ca-ES" sz="2000" dirty="0" smtClean="0">
                <a:latin typeface="Century Gothic" panose="020B0502020202020204" pitchFamily="34" charset="0"/>
              </a:rPr>
              <a:t> al centre)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3816424" cy="27109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03" y="3561184"/>
            <a:ext cx="232792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0250" cy="5520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ca-ES" sz="2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2400" dirty="0" smtClean="0">
                <a:latin typeface="Century Gothic" panose="020B0502020202020204" pitchFamily="34" charset="0"/>
              </a:rPr>
              <a:t>NOFC: Normes </a:t>
            </a:r>
            <a:r>
              <a:rPr lang="es-ES" altLang="ca-ES" sz="2400" dirty="0" err="1" smtClean="0">
                <a:latin typeface="Century Gothic" panose="020B0502020202020204" pitchFamily="34" charset="0"/>
              </a:rPr>
              <a:t>d’organització</a:t>
            </a:r>
            <a:r>
              <a:rPr lang="es-ES" altLang="ca-ES" sz="2400" dirty="0" smtClean="0">
                <a:latin typeface="Century Gothic" panose="020B0502020202020204" pitchFamily="34" charset="0"/>
              </a:rPr>
              <a:t> i </a:t>
            </a:r>
            <a:r>
              <a:rPr lang="es-ES" altLang="ca-ES" sz="2400" dirty="0" err="1" smtClean="0">
                <a:latin typeface="Century Gothic" panose="020B0502020202020204" pitchFamily="34" charset="0"/>
              </a:rPr>
              <a:t>funcionament</a:t>
            </a:r>
            <a:r>
              <a:rPr lang="es-ES" altLang="ca-ES" sz="2400" dirty="0" smtClean="0">
                <a:latin typeface="Century Gothic" panose="020B0502020202020204" pitchFamily="34" charset="0"/>
              </a:rPr>
              <a:t> de centre</a:t>
            </a:r>
            <a:endParaRPr lang="ca-ES" altLang="ca-E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Assistència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puntualitat</a:t>
            </a: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Hores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d’esbarjo</a:t>
            </a: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Sortida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del centre en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horari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lectiu</a:t>
            </a: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88000"/>
              <a:buFont typeface="Wingdings" panose="05000000000000000000" pitchFamily="2" charset="2"/>
              <a:buChar char="ü"/>
            </a:pP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Faltes i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sancions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/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servei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mediació</a:t>
            </a:r>
            <a:r>
              <a:rPr lang="es-ES" altLang="ca-E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escolar</a:t>
            </a:r>
          </a:p>
          <a:p>
            <a:pPr marL="0" indent="0" eaLnBrk="1" hangingPunct="1">
              <a:buClr>
                <a:srgbClr val="00264D"/>
              </a:buClr>
              <a:buSzPct val="88000"/>
              <a:buNone/>
            </a:pPr>
            <a:endParaRPr lang="es-ES" altLang="ca-E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62925" cy="646113"/>
          </a:xfrm>
        </p:spPr>
        <p:txBody>
          <a:bodyPr/>
          <a:lstStyle/>
          <a:p>
            <a:pPr eaLnBrk="1" hangingPunct="1"/>
            <a:r>
              <a:rPr lang="es-ES" altLang="ca-ES" sz="3600" dirty="0" smtClean="0">
                <a:latin typeface="Century Gothic" panose="020B0502020202020204" pitchFamily="34" charset="0"/>
              </a:rPr>
              <a:t>12. Quina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informació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rep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 la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família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?</a:t>
            </a:r>
            <a:endParaRPr lang="ca-ES" altLang="ca-ES" sz="36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68952" cy="4537075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Reunió informativa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d’inici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curs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rgbClr val="002060"/>
              </a:buClr>
              <a:buSzPct val="84000"/>
              <a:buFont typeface="Wingdings" pitchFamily="2" charset="2"/>
              <a:buNone/>
              <a:defRPr/>
            </a:pPr>
            <a:endParaRPr 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Entrevistes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el tutor/a personal</a:t>
            </a:r>
          </a:p>
          <a:p>
            <a:pPr marL="0" indent="0" eaLnBrk="1" hangingPunct="1">
              <a:buClr>
                <a:srgbClr val="002060"/>
              </a:buClr>
              <a:buSzPct val="84000"/>
              <a:buFont typeface="Wingdings" pitchFamily="2" charset="2"/>
              <a:buNone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Informe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d’avaluació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inicial</a:t>
            </a:r>
          </a:p>
          <a:p>
            <a:pPr marL="0" indent="0" eaLnBrk="1" hangingPunct="1">
              <a:buClr>
                <a:srgbClr val="002060"/>
              </a:buClr>
              <a:buSzPct val="84000"/>
              <a:buFont typeface="Wingdings" pitchFamily="2" charset="2"/>
              <a:buNone/>
              <a:defRPr/>
            </a:pPr>
            <a:endParaRPr 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Informes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trimestrals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notes</a:t>
            </a:r>
          </a:p>
          <a:p>
            <a:pPr marL="0" indent="0" eaLnBrk="1" hangingPunct="1">
              <a:buClr>
                <a:srgbClr val="002060"/>
              </a:buClr>
              <a:buSzPct val="84000"/>
              <a:buFont typeface="Wingdings" pitchFamily="2" charset="2"/>
              <a:buNone/>
              <a:defRPr/>
            </a:pPr>
            <a:endParaRPr 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Entrevistes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la psicopedagoga,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l’EAP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l’educador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social.</a:t>
            </a:r>
          </a:p>
          <a:p>
            <a:pPr marL="0" indent="0" eaLnBrk="1" hangingPunct="1">
              <a:buClr>
                <a:srgbClr val="002060"/>
              </a:buClr>
              <a:buSzPct val="84000"/>
              <a:buFont typeface="Wingdings" pitchFamily="2" charset="2"/>
              <a:buNone/>
              <a:defRPr/>
            </a:pPr>
            <a:endParaRPr 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Altres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fulls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informatius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puntuals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comunicats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sancions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...</a:t>
            </a:r>
            <a:endParaRPr 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060"/>
              </a:buClr>
              <a:buSzPct val="84000"/>
              <a:buFont typeface="Wingdings" pitchFamily="2" charset="2"/>
              <a:buChar char="ü"/>
              <a:defRPr/>
            </a:pPr>
            <a:endParaRPr lang="ca-E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162925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Matèries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que es cursen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73238"/>
            <a:ext cx="8731250" cy="50847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ca-ES" sz="3600" b="1" dirty="0" smtClean="0"/>
              <a:t/>
            </a:r>
            <a:br>
              <a:rPr lang="es-ES" altLang="ca-ES" sz="3600" b="1" dirty="0" smtClean="0"/>
            </a:br>
            <a:endParaRPr lang="es-ES" altLang="ca-ES" sz="3600" b="1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8451"/>
              </p:ext>
            </p:extLst>
          </p:nvPr>
        </p:nvGraphicFramePr>
        <p:xfrm>
          <a:off x="2123728" y="1556792"/>
          <a:ext cx="4968552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8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MATÈRIA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setmanals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Llengua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catalana i literatura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Llengua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castellana i literatura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Llengua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estrangera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anglès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Ciències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socials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geografia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 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història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Educació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física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Matemàtiques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Ciències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de la </a:t>
                      </a: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naturalesa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2+1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(</a:t>
                      </a:r>
                      <a:r>
                        <a:rPr lang="es-ES_tradnl" sz="14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laboratori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)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Tecnologies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1+1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(taller)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Visual i </a:t>
                      </a: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plàstica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Música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Optativa 1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: </a:t>
                      </a:r>
                      <a:r>
                        <a:rPr lang="es-ES" sz="14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Francès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Tutoria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Religió</a:t>
                      </a: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/Cultura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 </a:t>
                      </a:r>
                      <a:r>
                        <a:rPr lang="es-ES_tradnl" sz="14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valors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4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ètics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(2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4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quinzenals</a:t>
                      </a:r>
                      <a:r>
                        <a:rPr lang="es-ES_tradnl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Optativa 2</a:t>
                      </a: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 </a:t>
                      </a:r>
                      <a:r>
                        <a:rPr lang="es-ES_tradnl" sz="14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teatre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(2 </a:t>
                      </a:r>
                      <a:r>
                        <a:rPr lang="es-ES_tradnl" sz="14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quinzenals</a:t>
                      </a: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ca-ES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6668" marR="26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62925" cy="646113"/>
          </a:xfrm>
        </p:spPr>
        <p:txBody>
          <a:bodyPr/>
          <a:lstStyle/>
          <a:p>
            <a:pPr eaLnBrk="1" hangingPunct="1"/>
            <a:r>
              <a:rPr lang="es-ES" altLang="ca-ES" sz="3600" dirty="0" smtClean="0">
                <a:latin typeface="Century Gothic" panose="020B0502020202020204" pitchFamily="34" charset="0"/>
              </a:rPr>
              <a:t>12. Quina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informació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rep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 la </a:t>
            </a:r>
            <a:r>
              <a:rPr lang="es-ES" altLang="ca-ES" sz="3600" dirty="0" err="1" smtClean="0">
                <a:latin typeface="Century Gothic" panose="020B0502020202020204" pitchFamily="34" charset="0"/>
              </a:rPr>
              <a:t>família</a:t>
            </a:r>
            <a:r>
              <a:rPr lang="es-ES" altLang="ca-ES" sz="3600" dirty="0" smtClean="0">
                <a:latin typeface="Century Gothic" panose="020B0502020202020204" pitchFamily="34" charset="0"/>
              </a:rPr>
              <a:t>?</a:t>
            </a:r>
            <a:endParaRPr lang="ca-ES" altLang="ca-ES" sz="36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88840"/>
            <a:ext cx="544043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62925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 smtClean="0">
                <a:latin typeface="Century Gothic" panose="020B0502020202020204" pitchFamily="34" charset="0"/>
              </a:rPr>
              <a:t>13.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Alguns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consells</a:t>
            </a:r>
            <a:endParaRPr lang="ca-ES" altLang="ca-ES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424936" cy="468052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s-ES" altLang="ca-ES" sz="1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Intenteu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dormin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les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hores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necessàries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(8-9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hores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diàries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Procureu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segueixin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una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alimentació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saludable i variada,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potenciant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consum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fruita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verdura .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Eviteu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consum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sistemàtic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begudes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molt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sucre i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cafeïna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així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productes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de 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pastisseria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industrial.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molt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important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esmorzin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 casa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però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també 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l’institut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(un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entrepà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per al primer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pati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una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peça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fruita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un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suc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fruits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secs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per al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segon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).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endParaRPr lang="es-ES" altLang="ca-ES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62925" cy="617984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 smtClean="0">
                <a:latin typeface="Century Gothic" panose="020B0502020202020204" pitchFamily="34" charset="0"/>
              </a:rPr>
              <a:t>13.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Alguns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consells</a:t>
            </a:r>
            <a:endParaRPr lang="ca-ES" altLang="ca-ES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424936" cy="468052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s-ES" altLang="ca-ES" sz="1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Ajudeu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-los 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aprendre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 gestionar el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temps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perquè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siguin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capaços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compaginar la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feina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el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lleure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None/>
            </a:pP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el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moment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d’aprofundir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en la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responsabilitat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l’autonomia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None/>
            </a:pPr>
            <a:endParaRPr lang="es-ES" altLang="ca-E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important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vegin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treballem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plegats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Si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teniu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algun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dubte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sorgeix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algun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problema,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poseu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-vos en contacte de seguida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nosaltres</a:t>
            </a:r>
            <a:r>
              <a:rPr lang="es-ES" altLang="ca-E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buClr>
                <a:srgbClr val="00264D"/>
              </a:buClr>
              <a:buFont typeface="Wingdings" pitchFamily="2" charset="2"/>
              <a:buNone/>
            </a:pPr>
            <a:endParaRPr lang="es-ES" altLang="ca-E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62925" cy="617984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 smtClean="0">
                <a:latin typeface="Century Gothic" panose="020B0502020202020204" pitchFamily="34" charset="0"/>
              </a:rPr>
              <a:t>13.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Alguns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consells</a:t>
            </a:r>
            <a:endParaRPr lang="ca-ES" altLang="ca-ES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AutoShape 2" descr="Resultat d'imatges de whats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Resultat d'imatges de logo whats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4" y="3864506"/>
            <a:ext cx="22812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t d'imatges de logo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t d'imatges de logo inst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0" y="3207991"/>
            <a:ext cx="1955530" cy="19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94069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Alerta! Cal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anar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compte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l’ús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que fan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nois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noies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les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xarxes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ca-E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62925" cy="545976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 smtClean="0">
                <a:latin typeface="Century Gothic" panose="020B0502020202020204" pitchFamily="34" charset="0"/>
              </a:rPr>
              <a:t>14.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Informacions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diverses</a:t>
            </a:r>
            <a:endParaRPr lang="ca-ES" altLang="ca-ES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1187624" y="2492896"/>
            <a:ext cx="6610350" cy="303688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ES" altLang="ca-ES" sz="20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Serveis</a:t>
            </a:r>
            <a:r>
              <a:rPr lang="es-ES" altLang="ca-ES" sz="20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s-ES" altLang="ca-ES" sz="1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Cafeteria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Transport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escolar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Biblioteca</a:t>
            </a: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Fotocòpies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enquadernació</a:t>
            </a:r>
            <a:r>
              <a:rPr lang="es-ES" altLang="ca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treballs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264D"/>
              </a:buClr>
              <a:buFont typeface="Wingdings" pitchFamily="2" charset="2"/>
              <a:buChar char="ü"/>
            </a:pPr>
            <a:r>
              <a:rPr lang="es-ES" altLang="ca-ES" sz="2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Armariets</a:t>
            </a:r>
            <a:endParaRPr lang="es-ES" altLang="ca-E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rgbClr val="00264D"/>
              </a:buClr>
              <a:buFont typeface="Wingdings" pitchFamily="2" charset="2"/>
              <a:buNone/>
            </a:pPr>
            <a:endParaRPr lang="es-ES" altLang="ca-E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/>
          <a:stretch/>
        </p:blipFill>
        <p:spPr bwMode="auto">
          <a:xfrm>
            <a:off x="323528" y="1556792"/>
            <a:ext cx="8232666" cy="47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2073">
            <a:off x="1783979" y="3287428"/>
            <a:ext cx="2035079" cy="12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6" y="116632"/>
            <a:ext cx="8162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5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710290" cy="7016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ca-ES" sz="4000" dirty="0" smtClean="0">
                <a:latin typeface="Century Gothic" panose="020B0502020202020204" pitchFamily="34" charset="0"/>
              </a:rPr>
              <a:t>15.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Com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puc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contactar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amb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latin typeface="Century Gothic" panose="020B0502020202020204" pitchFamily="34" charset="0"/>
              </a:rPr>
              <a:t>l’institut</a:t>
            </a:r>
            <a:r>
              <a:rPr lang="es-ES" altLang="ca-ES" sz="4000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23528" y="1628800"/>
            <a:ext cx="8352928" cy="45354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ca-ES" sz="800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es-ES" altLang="ca-E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Per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telèfon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972 12 14 89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es-ES" altLang="ca-ES" sz="1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Per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correu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electrònic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  <a:hlinkClick r:id="rId2"/>
              </a:rPr>
              <a:t>b7006769@xtec.cat</a:t>
            </a:r>
            <a:endParaRPr lang="es-ES" altLang="ca-E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es-ES" altLang="ca-ES" sz="1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través de la intranet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es-ES" altLang="ca-ES" sz="1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Presencialment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prèvia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sol·licitud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d’entrevista</a:t>
            </a:r>
            <a:r>
              <a:rPr lang="es-ES" altLang="ca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es-ES" altLang="ca-ES" sz="1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es-ES" altLang="ca-ES" dirty="0" smtClean="0">
                <a:latin typeface="Century Gothic" panose="020B0502020202020204" pitchFamily="34" charset="0"/>
                <a:hlinkClick r:id="rId3"/>
              </a:rPr>
              <a:t>www.insllanca.cat</a:t>
            </a:r>
            <a:endParaRPr lang="es-ES" altLang="ca-ES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Tx/>
              <a:buNone/>
            </a:pPr>
            <a:endParaRPr lang="es-ES" altLang="ca-ES" sz="2400" b="1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ca-ES" sz="2400" b="1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Century Gothic" panose="020B0502020202020204" pitchFamily="34" charset="0"/>
              </a:rPr>
              <a:t>1r ESO. </a:t>
            </a:r>
            <a:r>
              <a:rPr lang="es-ES" sz="4000" dirty="0" err="1" smtClean="0">
                <a:latin typeface="Century Gothic" panose="020B0502020202020204" pitchFamily="34" charset="0"/>
              </a:rPr>
              <a:t>Setembre</a:t>
            </a:r>
            <a:r>
              <a:rPr lang="es-ES" sz="4000" dirty="0" smtClean="0">
                <a:latin typeface="Century Gothic" panose="020B0502020202020204" pitchFamily="34" charset="0"/>
              </a:rPr>
              <a:t> 2019</a:t>
            </a:r>
            <a:endParaRPr lang="ca-ES" sz="40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agora.xtec.cat/insllanca/wp-content/uploads/usu1388/2016/07/logoi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9052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62925" cy="769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L’equip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docent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71550"/>
              </p:ext>
            </p:extLst>
          </p:nvPr>
        </p:nvGraphicFramePr>
        <p:xfrm>
          <a:off x="467544" y="1916832"/>
          <a:ext cx="8229600" cy="3934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5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algn="l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1r A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1r 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1r </a:t>
                      </a:r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Tutoria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Lurdes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Gazapo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Judit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Xutclà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Mònica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Bardera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Cultura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i valors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/Religió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Carles </a:t>
                      </a:r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Sagué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Mònica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Bardera i Rocío del Pino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Socials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Carles</a:t>
                      </a:r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a-E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Sagué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Carles</a:t>
                      </a:r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a-E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Sagué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Marta Collell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Naturals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Montse Bonet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Laura </a:t>
                      </a:r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Macià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Laura </a:t>
                      </a:r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Macià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Tecnologies 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Gemma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Bahí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Gemma Bahí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Gemma Bahí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Ed. Física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Arnau</a:t>
                      </a:r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Castell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Teatre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Lurdes  </a:t>
                      </a:r>
                      <a:r>
                        <a:rPr lang="ca-ES" sz="10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Gazapo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Judit </a:t>
                      </a:r>
                      <a:r>
                        <a:rPr lang="ca-ES" sz="10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Xutclà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Música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Rocío del Pino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>
                          <a:effectLst/>
                          <a:latin typeface="Century Gothic" panose="020B0502020202020204" pitchFamily="34" charset="0"/>
                        </a:rPr>
                        <a:t>Francès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Gisela</a:t>
                      </a:r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Massana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Català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Lurdes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a-ES" sz="10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Gazapo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(1r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A)</a:t>
                      </a:r>
                      <a:r>
                        <a:rPr lang="ca-ES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, Judit </a:t>
                      </a:r>
                      <a:r>
                        <a:rPr lang="ca-ES" sz="10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Xutclà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(1r B i AF), Mònica </a:t>
                      </a:r>
                      <a:r>
                        <a:rPr lang="ca-ES" sz="10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Bardera</a:t>
                      </a:r>
                      <a:r>
                        <a:rPr lang="ca-ES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(1r C)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Castellà 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Jéssica León (1r A, 1r, B, 1r C), </a:t>
                      </a:r>
                      <a:r>
                        <a:rPr lang="pt-BR" sz="10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Mireia</a:t>
                      </a:r>
                      <a:r>
                        <a:rPr lang="pt-BR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0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Reyero</a:t>
                      </a:r>
                      <a:r>
                        <a:rPr lang="pt-BR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(AF)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Anglès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Gisela Massana(1r A i 1r B), Alba </a:t>
                      </a:r>
                      <a:r>
                        <a:rPr lang="ca-E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Subirós</a:t>
                      </a:r>
                      <a:r>
                        <a:rPr lang="ca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(1r C), Dolors Cervera (AF)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  <a:latin typeface="Century Gothic" panose="020B0502020202020204" pitchFamily="34" charset="0"/>
                        </a:rPr>
                        <a:t>Matemàtiques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Mayra </a:t>
                      </a:r>
                      <a:r>
                        <a:rPr lang="es-E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Hors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(1r A, 1r B), Lluís Sabater(1r C), Aurora Pla (AF)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034141" cy="646113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3. Mesures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d’atenció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diversitat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1905000"/>
            <a:ext cx="8699500" cy="4764088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264D"/>
              </a:buClr>
              <a:buFont typeface="Wingdings" pitchFamily="2" charset="2"/>
              <a:buAutoNum type="alphaLcParenR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Agrupaments flexibles de les àrees instrumentals (llengua catalana, llengua castellana, anglès i matemàtiques)</a:t>
            </a:r>
          </a:p>
          <a:p>
            <a:pPr marL="0" indent="0" eaLnBrk="1" hangingPunct="1">
              <a:buClr>
                <a:srgbClr val="00264D"/>
              </a:buClr>
              <a:buFont typeface="Wingdings" pitchFamily="2" charset="2"/>
              <a:buNone/>
              <a:defRPr/>
            </a:pPr>
            <a:endParaRPr lang="ca-ES" altLang="ca-ES" sz="1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Font typeface="Wingdings" pitchFamily="2" charset="2"/>
              <a:buAutoNum type="alphaLcParenR" startAt="2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Desdoblament dels grups a les àrees de ciències de la naturalesa i tecnologies (1 hora setmanal de cada matèria)</a:t>
            </a:r>
          </a:p>
          <a:p>
            <a:pPr eaLnBrk="1" hangingPunct="1">
              <a:buClr>
                <a:srgbClr val="00264D"/>
              </a:buClr>
              <a:buNone/>
              <a:defRPr/>
            </a:pPr>
            <a:endParaRPr lang="ca-ES" altLang="ca-ES" sz="1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Font typeface="Wingdings" pitchFamily="2" charset="2"/>
              <a:buAutoNum type="alphaLcParenR" startAt="4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Tutories individualitzades</a:t>
            </a:r>
          </a:p>
          <a:p>
            <a:pPr marL="0" indent="0" eaLnBrk="1" hangingPunct="1">
              <a:buClr>
                <a:srgbClr val="00264D"/>
              </a:buClr>
              <a:buFont typeface="Wingdings" pitchFamily="2" charset="2"/>
              <a:buNone/>
              <a:defRPr/>
            </a:pPr>
            <a:endParaRPr lang="ca-ES" alt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Font typeface="Wingdings" pitchFamily="2" charset="2"/>
              <a:buAutoNum type="alphaLcParenR" startAt="5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Seguiment dels alumnes per part de la psicopedagoga / EAP/Educadora Social</a:t>
            </a:r>
          </a:p>
          <a:p>
            <a:pPr marL="0" indent="0" eaLnBrk="1" hangingPunct="1">
              <a:buClr>
                <a:srgbClr val="00264D"/>
              </a:buClr>
              <a:buFont typeface="Wingdings" pitchFamily="2" charset="2"/>
              <a:buNone/>
              <a:defRPr/>
            </a:pPr>
            <a:endParaRPr lang="ca-ES" altLang="ca-ES" sz="14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Font typeface="Wingdings" pitchFamily="2" charset="2"/>
              <a:buAutoNum type="alphaLcParenR" startAt="6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Immersió lingüística (atenció als alumnes que no parlen català)</a:t>
            </a:r>
          </a:p>
          <a:p>
            <a:pPr marL="0" indent="0" eaLnBrk="1" hangingPunct="1">
              <a:buClr>
                <a:srgbClr val="00264D"/>
              </a:buClr>
              <a:buNone/>
              <a:defRPr/>
            </a:pPr>
            <a:endParaRPr lang="ca-ES" altLang="ca-ES" sz="1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buClr>
                <a:srgbClr val="00264D"/>
              </a:buClr>
              <a:buFont typeface="Wingdings" pitchFamily="2" charset="2"/>
              <a:buAutoNum type="alphaLcParenR" startAt="8"/>
              <a:defRPr/>
            </a:pPr>
            <a:r>
              <a:rPr lang="ca-ES" altLang="ca-ES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Plans individualitzats (alumnat amb TDA/H, dislèxia...) </a:t>
            </a:r>
          </a:p>
          <a:p>
            <a:pPr marL="0" indent="0" eaLnBrk="1" hangingPunct="1">
              <a:buClr>
                <a:srgbClr val="00264D"/>
              </a:buClr>
              <a:buNone/>
              <a:defRPr/>
            </a:pPr>
            <a:endParaRPr lang="ca-ES" altLang="ca-ES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Font typeface="Wingdings" pitchFamily="2" charset="2"/>
              <a:buNone/>
              <a:defRPr/>
            </a:pPr>
            <a:endParaRPr lang="ca-ES" altLang="ca-ES" sz="14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ca-ES" b="1" dirty="0" smtClean="0"/>
              <a:t/>
            </a:r>
            <a:br>
              <a:rPr lang="es-ES" altLang="ca-ES" b="1" dirty="0" smtClean="0"/>
            </a:br>
            <a:r>
              <a:rPr lang="es-ES" altLang="ca-ES" dirty="0" smtClean="0"/>
              <a:t> </a:t>
            </a:r>
            <a:endParaRPr lang="ca-ES" altLang="ca-E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a-ES" alt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1632546"/>
            <a:ext cx="5832648" cy="46661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5045676" y="2467994"/>
            <a:ext cx="1188471" cy="432048"/>
          </a:xfrm>
          <a:prstGeom prst="rightArrow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034141" cy="646113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Eines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treball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364088" y="2003232"/>
            <a:ext cx="1224136" cy="474423"/>
          </a:xfrm>
          <a:prstGeom prst="rightArrow">
            <a:avLst/>
          </a:prstGeom>
          <a:solidFill>
            <a:srgbClr val="FFFF00"/>
          </a:solidFill>
          <a:ln cap="rnd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01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034141" cy="646113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Sortides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activitats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992888" cy="345638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Sortida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/es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tutoria</a:t>
            </a:r>
            <a:r>
              <a:rPr lang="es-ES" altLang="ca-E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 potenciar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cohesió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grup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27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setembre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 3 abril (per confirmar)</a:t>
            </a:r>
          </a:p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Desembre: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Representació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l’adaptació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l’obra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El primer Nadal </a:t>
            </a:r>
            <a:r>
              <a:rPr lang="es-ES" altLang="ca-ES" sz="1400" b="1" i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dels</a:t>
            </a:r>
            <a:r>
              <a:rPr lang="es-ES" altLang="ca-ES" sz="1400" b="1" i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pastors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(18 i 19 desembre a les 9 del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vespre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 la Casa de Cultura)</a:t>
            </a:r>
          </a:p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Gener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febrer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Esquiada: del 4 al 7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febrer</a:t>
            </a:r>
            <a:endParaRPr lang="es-ES" altLang="ca-ES" sz="14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3r trimestre: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Sortida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tutoria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 Barcelona/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Tibidabo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 ( 18 de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juny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s-ES" altLang="ca-ES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Juny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presentació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d’una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pel·lícula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sobre Josep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Carner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200000"/>
              </a:lnSpc>
              <a:buClr>
                <a:srgbClr val="00264D"/>
              </a:buClr>
              <a:buFont typeface="Wingdings" panose="05000000000000000000" pitchFamily="2" charset="2"/>
              <a:buChar char="ü"/>
              <a:defRPr/>
            </a:pP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Altres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sortides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relacionades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les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diferents</a:t>
            </a:r>
            <a:r>
              <a:rPr lang="es-ES" altLang="ca-ES" sz="1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matèries</a:t>
            </a:r>
            <a:endParaRPr lang="ca-ES" altLang="ca-ES" sz="14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62925" cy="769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La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tutoria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7" cy="4609951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Char char="ü"/>
            </a:pPr>
            <a:r>
              <a:rPr lang="es-ES" altLang="ca-ES" sz="18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L’hora</a:t>
            </a:r>
            <a:r>
              <a:rPr lang="es-ES" altLang="ca-E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setmanal</a:t>
            </a:r>
            <a:r>
              <a:rPr lang="es-ES" altLang="ca-E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8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tutoria</a:t>
            </a:r>
            <a:endParaRPr lang="es-ES" altLang="ca-ES" sz="18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endParaRPr lang="es-ES" altLang="ca-ES" sz="9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Les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rutines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d’aula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informació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agenda,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calendari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…	</a:t>
            </a: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Valoració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funcionament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grup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resolució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dubtes</a:t>
            </a:r>
            <a:r>
              <a:rPr lang="es-ES" altLang="ca-E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problemes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Xerrades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tallers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Campanyes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solidàries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Delegats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representants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encarregats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d’aula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Assemblees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Recollida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residus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endParaRPr lang="es-ES" altLang="ca-ES" sz="9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Char char="ü"/>
            </a:pPr>
            <a:r>
              <a:rPr lang="es-ES" altLang="ca-E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 tutor personal</a:t>
            </a: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endParaRPr lang="es-ES" altLang="ca-ES" sz="9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Seguiment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l’alumne</a:t>
            </a:r>
            <a:endParaRPr lang="es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264D"/>
              </a:buClr>
              <a:buSzPct val="90000"/>
              <a:buFont typeface="Wingdings" pitchFamily="2" charset="2"/>
              <a:buNone/>
            </a:pP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Comunicació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amb</a:t>
            </a:r>
            <a:r>
              <a:rPr lang="es-ES" altLang="ca-E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la </a:t>
            </a:r>
            <a:r>
              <a:rPr lang="es-ES" altLang="ca-ES" sz="18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família</a:t>
            </a:r>
            <a:endParaRPr lang="ca-ES" altLang="ca-E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62925" cy="769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La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tutoria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66286"/>
              </p:ext>
            </p:extLst>
          </p:nvPr>
        </p:nvGraphicFramePr>
        <p:xfrm>
          <a:off x="539552" y="1988838"/>
          <a:ext cx="8064896" cy="410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0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0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0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àmbit temàtic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>
                          <a:effectLst/>
                          <a:latin typeface="Century Gothic" panose="020B0502020202020204" pitchFamily="34" charset="0"/>
                        </a:rPr>
                        <a:t>Títol de l'activitat</a:t>
                      </a:r>
                      <a:endParaRPr lang="ca-ES" sz="105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Entitat organitzadora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salut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Alimentació i nutrició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Alimentació </a:t>
                      </a:r>
                      <a:r>
                        <a:rPr lang="ca-ES" sz="1050" dirty="0" smtClean="0">
                          <a:effectLst/>
                          <a:latin typeface="Century Gothic" panose="020B0502020202020204" pitchFamily="34" charset="0"/>
                        </a:rPr>
                        <a:t>saludable (xerrada)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>
                          <a:effectLst/>
                          <a:latin typeface="Century Gothic" panose="020B0502020202020204" pitchFamily="34" charset="0"/>
                        </a:rPr>
                        <a:t>Programa Salut i escola</a:t>
                      </a:r>
                      <a:endParaRPr lang="ca-ES" sz="105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2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Jo i els altres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Desenvolupament de competències personals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Som-hi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eines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actius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per a la 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salut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(programa)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Dipsalut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organisme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Salut</a:t>
                      </a:r>
                      <a:r>
                        <a:rPr lang="es-ES" sz="105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Pública de la </a:t>
                      </a:r>
                      <a:r>
                        <a:rPr lang="es-ES" sz="105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Diputació</a:t>
                      </a:r>
                      <a:r>
                        <a:rPr lang="es-ES" sz="105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Girona)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75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>
                          <a:effectLst/>
                          <a:latin typeface="Century Gothic" panose="020B0502020202020204" pitchFamily="34" charset="0"/>
                        </a:rPr>
                        <a:t>Resolució de conflictes</a:t>
                      </a:r>
                      <a:endParaRPr lang="ca-ES" sz="105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 smtClean="0">
                          <a:effectLst/>
                          <a:latin typeface="Century Gothic" panose="020B0502020202020204" pitchFamily="34" charset="0"/>
                        </a:rPr>
                        <a:t>La mediació escolar (xerrada)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ca-ES" sz="1050" dirty="0" smtClean="0">
                          <a:effectLst/>
                          <a:latin typeface="Century Gothic" panose="020B0502020202020204" pitchFamily="34" charset="0"/>
                        </a:rPr>
                        <a:t>INS Llançà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Responsabilitat ciutadana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Ús de les noves tecnologies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 Internet </a:t>
                      </a:r>
                      <a:r>
                        <a:rPr lang="ca-ES" sz="1050" dirty="0" smtClean="0">
                          <a:effectLst/>
                          <a:latin typeface="Century Gothic" panose="020B0502020202020204" pitchFamily="34" charset="0"/>
                        </a:rPr>
                        <a:t>Segura (taller)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50" dirty="0">
                          <a:effectLst/>
                          <a:latin typeface="Century Gothic" panose="020B0502020202020204" pitchFamily="34" charset="0"/>
                        </a:rPr>
                        <a:t>Mossos Esquadra</a:t>
                      </a:r>
                      <a:endParaRPr lang="ca-ES" sz="105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680" marR="386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62925" cy="769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es-ES" altLang="ca-E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La </a:t>
            </a:r>
            <a:r>
              <a:rPr lang="es-ES" altLang="ca-ES" sz="40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tutoria</a:t>
            </a:r>
            <a:endParaRPr lang="ca-ES" altLang="ca-ES" sz="4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700808"/>
            <a:ext cx="5652120" cy="45216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988840"/>
            <a:ext cx="79254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1057</Words>
  <Application>Microsoft Office PowerPoint</Application>
  <PresentationFormat>Presentació en pantalla (4:3)</PresentationFormat>
  <Paragraphs>262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28" baseType="lpstr">
      <vt:lpstr>Civil</vt:lpstr>
      <vt:lpstr>   Institut de Llançà Reunió de pares de 1r d’ESO  18 de setembre de 2019</vt:lpstr>
      <vt:lpstr>1. Matèries que es cursen</vt:lpstr>
      <vt:lpstr>2. L’equip docent</vt:lpstr>
      <vt:lpstr>3. Mesures d’atenció a la diversitat</vt:lpstr>
      <vt:lpstr>4. Eines de treball</vt:lpstr>
      <vt:lpstr>5. Sortides i activitats</vt:lpstr>
      <vt:lpstr>6. La tutoria</vt:lpstr>
      <vt:lpstr>6. La tutoria</vt:lpstr>
      <vt:lpstr>6. La tutoria</vt:lpstr>
      <vt:lpstr>7. Què treballa el programa Som-hi?</vt:lpstr>
      <vt:lpstr>8. El calendari del curs</vt:lpstr>
      <vt:lpstr>8. El calendari del curs</vt:lpstr>
      <vt:lpstr>9. Calendari de proves escrites</vt:lpstr>
      <vt:lpstr>10. L’avaluació</vt:lpstr>
      <vt:lpstr>11. Normativa</vt:lpstr>
      <vt:lpstr>Normes d’aula</vt:lpstr>
      <vt:lpstr>Novetats en l’ús del mòbil</vt:lpstr>
      <vt:lpstr> NOFC: Normes d’organització i funcionament de centre</vt:lpstr>
      <vt:lpstr>12. Quina informació rep la família?</vt:lpstr>
      <vt:lpstr>12. Quina informació rep la família?</vt:lpstr>
      <vt:lpstr>13. Alguns consells</vt:lpstr>
      <vt:lpstr>13. Alguns consells</vt:lpstr>
      <vt:lpstr>13. Alguns consells</vt:lpstr>
      <vt:lpstr>14. Informacions diverses</vt:lpstr>
      <vt:lpstr>Presentació del PowerPoint</vt:lpstr>
      <vt:lpstr>15. Com puc contactar amb l’institut?</vt:lpstr>
      <vt:lpstr>1r ESO. Setembre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LLANÇÀ CURS 2010-2011</dc:title>
  <dc:creator>*</dc:creator>
  <cp:lastModifiedBy>Super</cp:lastModifiedBy>
  <cp:revision>152</cp:revision>
  <dcterms:created xsi:type="dcterms:W3CDTF">2010-07-14T10:19:35Z</dcterms:created>
  <dcterms:modified xsi:type="dcterms:W3CDTF">2019-09-26T08:12:14Z</dcterms:modified>
</cp:coreProperties>
</file>