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8" r:id="rId2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12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</p:spTree>
    <p:extLst>
      <p:ext uri="{BB962C8B-B14F-4D97-AF65-F5344CB8AC3E}">
        <p14:creationId xmlns:p14="http://schemas.microsoft.com/office/powerpoint/2010/main" val="1185938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56578-2022-934A-B1CA-1BC81A7D0D3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4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52E7E-1804-4341-B43A-9000E519145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47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1350" y="188913"/>
            <a:ext cx="2039938" cy="59039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71538" y="188913"/>
            <a:ext cx="5967412" cy="59039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E1871-215E-E740-A18F-7EB571DD138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24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1E22F-72D7-3E44-AD48-7D86373731A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046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ED407-3CDA-8E43-BFE4-DDE4E14EE2A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640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4C696-2934-574D-8D31-0BF9B1ECE2C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987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66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1900" y="1905000"/>
            <a:ext cx="39782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01B59B-2975-FB4F-85BA-3998454DA45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587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5CA4D-B1A6-8F4A-B4C8-4F7F947E902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418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BDFCD-24F3-B94B-8F67-53696A395E6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372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5EEE2-15A0-B246-A392-3DA1D0D7D9D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159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91D0A-ADE6-B54A-8FCB-F95D2E68CCF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22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A2531-4636-A34D-9376-8DFF18608BF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758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E60DF-9270-0141-BA3F-705DD44257D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39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F1114-E502-DE48-9FD0-26D9F96E379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608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1350" y="188913"/>
            <a:ext cx="2039938" cy="59039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71538" y="188913"/>
            <a:ext cx="5967412" cy="59039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E2825-C0FB-3541-AC57-588BE8A349C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93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0DDC0-FB70-D047-B0C9-DC3BE47266D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19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66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1900" y="1905000"/>
            <a:ext cx="39782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7EC26-F3B1-2247-AF50-6B0A7273C4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32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E603A-9B34-8F43-8CCB-4EF70356E1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34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FAF34-3A09-6543-B2E2-0AFF8C52D2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53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1E476-214A-F441-85D8-4FE9D0024E9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04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37C22-AEDF-AA4D-AC47-95F065A16F5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71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B76A5-ED16-5A49-9348-AC3F3602036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49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44000" cy="6864350"/>
            <a:chOff x="0" y="0"/>
            <a:chExt cx="5760" cy="4324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9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9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8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8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48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7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67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76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6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96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05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15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24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34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44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53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63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72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82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92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01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11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20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230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40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49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59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268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278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288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97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07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16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26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336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45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55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64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374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84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93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03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12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422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432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41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451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460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70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480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489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499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508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518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5280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5376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5472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5568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5664" y="6"/>
              <a:ext cx="46" cy="4318"/>
            </a:xfrm>
            <a:prstGeom prst="rect">
              <a:avLst/>
            </a:prstGeom>
            <a:solidFill>
              <a:srgbClr val="DDDDDD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431" y="0"/>
              <a:ext cx="5329" cy="431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0" y="1081"/>
              <a:ext cx="4376" cy="45"/>
            </a:xfrm>
            <a:prstGeom prst="rect">
              <a:avLst/>
            </a:prstGeom>
            <a:solidFill>
              <a:srgbClr val="336699">
                <a:alpha val="5000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</p:grpSp>
      <p:sp>
        <p:nvSpPr>
          <p:cNvPr id="2051" name="Rectangle 64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88913"/>
            <a:ext cx="81597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Feu clic per editar el format del text del títol</a:t>
            </a:r>
          </a:p>
        </p:txBody>
      </p:sp>
      <p:sp>
        <p:nvSpPr>
          <p:cNvPr id="2052" name="Rectangle 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073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Feu clic per editar el format del text de l'esquema</a:t>
            </a:r>
          </a:p>
          <a:p>
            <a:pPr lvl="1"/>
            <a:r>
              <a:rPr lang="en-GB"/>
              <a:t>Segon nivell d'esquema</a:t>
            </a:r>
          </a:p>
          <a:p>
            <a:pPr lvl="2"/>
            <a:r>
              <a:rPr lang="en-GB"/>
              <a:t>Tercer nivell d'esquema</a:t>
            </a:r>
          </a:p>
          <a:p>
            <a:pPr lvl="3"/>
            <a:r>
              <a:rPr lang="en-GB"/>
              <a:t>Quart nivell d'esquema</a:t>
            </a:r>
          </a:p>
          <a:p>
            <a:pPr lvl="4"/>
            <a:r>
              <a:rPr lang="en-GB"/>
              <a:t>Cinquè nivell d'esquema</a:t>
            </a:r>
          </a:p>
          <a:p>
            <a:pPr lvl="4"/>
            <a:r>
              <a:rPr lang="en-GB"/>
              <a:t>Sisè nivell d'esquema</a:t>
            </a:r>
          </a:p>
          <a:p>
            <a:pPr lvl="4"/>
            <a:r>
              <a:rPr lang="en-GB"/>
              <a:t>Setè nivell d'esquema</a:t>
            </a:r>
          </a:p>
        </p:txBody>
      </p:sp>
      <p:sp>
        <p:nvSpPr>
          <p:cNvPr id="1090" name="Text Box 66"/>
          <p:cNvSpPr txBox="1">
            <a:spLocks noChangeArrowheads="1"/>
          </p:cNvSpPr>
          <p:nvPr/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1091" name="Text Box 67"/>
          <p:cNvSpPr txBox="1">
            <a:spLocks noChangeArrowheads="1"/>
          </p:cNvSpPr>
          <p:nvPr/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/>
          </p:nvPr>
        </p:nvSpPr>
        <p:spPr bwMode="auto">
          <a:xfrm>
            <a:off x="7019925" y="6286500"/>
            <a:ext cx="19018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AFC8E774-CCF9-1141-BD2E-E812C812561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-3175" y="0"/>
            <a:ext cx="9144000" cy="6864350"/>
            <a:chOff x="-2" y="0"/>
            <a:chExt cx="5760" cy="4324"/>
          </a:xfrm>
        </p:grpSpPr>
        <p:grpSp>
          <p:nvGrpSpPr>
            <p:cNvPr id="3081" name="Group 2"/>
            <p:cNvGrpSpPr>
              <a:grpSpLocks/>
            </p:cNvGrpSpPr>
            <p:nvPr/>
          </p:nvGrpSpPr>
          <p:grpSpPr bwMode="auto">
            <a:xfrm>
              <a:off x="-2" y="0"/>
              <a:ext cx="5710" cy="4324"/>
              <a:chOff x="-2" y="0"/>
              <a:chExt cx="5710" cy="4324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5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7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89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1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2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3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4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5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6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7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8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099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0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1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2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3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4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5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6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7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8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09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  <p:sp>
            <p:nvSpPr>
              <p:cNvPr id="2110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6" cy="4318"/>
              </a:xfrm>
              <a:prstGeom prst="rect">
                <a:avLst/>
              </a:prstGeom>
              <a:solidFill>
                <a:srgbClr val="DDDDDD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es-ES">
                  <a:latin typeface="Verdana" pitchFamily="32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429" y="0"/>
              <a:ext cx="5329" cy="431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0" y="0"/>
              <a:ext cx="5758" cy="319"/>
            </a:xfrm>
            <a:prstGeom prst="rect">
              <a:avLst/>
            </a:prstGeom>
            <a:solidFill>
              <a:srgbClr val="336699">
                <a:alpha val="5000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s-ES">
                <a:latin typeface="Verdana" pitchFamily="32" charset="0"/>
                <a:ea typeface="+mn-ea"/>
                <a:cs typeface="+mn-cs"/>
              </a:endParaRPr>
            </a:p>
          </p:txBody>
        </p:sp>
      </p:grp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rgbClr val="336699">
              <a:alpha val="50000"/>
            </a:srgbClr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307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88913"/>
            <a:ext cx="81597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Feu clic per editar el format del text del títol</a:t>
            </a:r>
          </a:p>
        </p:txBody>
      </p:sp>
      <p:sp>
        <p:nvSpPr>
          <p:cNvPr id="3077" name="Rectangle 6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073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Feu clic per editar el format del text de l'esquema</a:t>
            </a:r>
          </a:p>
          <a:p>
            <a:pPr lvl="1"/>
            <a:r>
              <a:rPr lang="en-GB"/>
              <a:t>Segon nivell d'esquema</a:t>
            </a:r>
          </a:p>
          <a:p>
            <a:pPr lvl="2"/>
            <a:r>
              <a:rPr lang="en-GB"/>
              <a:t>Tercer nivell d'esquema</a:t>
            </a:r>
          </a:p>
          <a:p>
            <a:pPr lvl="3"/>
            <a:r>
              <a:rPr lang="en-GB"/>
              <a:t>Quart nivell d'esquema</a:t>
            </a:r>
          </a:p>
          <a:p>
            <a:pPr lvl="4"/>
            <a:r>
              <a:rPr lang="en-GB"/>
              <a:t>Cinquè nivell d'esquema</a:t>
            </a:r>
          </a:p>
          <a:p>
            <a:pPr lvl="4"/>
            <a:r>
              <a:rPr lang="en-GB"/>
              <a:t>Sisè nivell d'esquema</a:t>
            </a:r>
          </a:p>
          <a:p>
            <a:pPr lvl="4"/>
            <a:r>
              <a:rPr lang="en-GB"/>
              <a:t>Setè nivell d'esquema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s-ES">
              <a:latin typeface="Verdana" pitchFamily="32" charset="0"/>
              <a:ea typeface="+mn-ea"/>
              <a:cs typeface="+mn-cs"/>
            </a:endParaRPr>
          </a:p>
        </p:txBody>
      </p:sp>
      <p:sp>
        <p:nvSpPr>
          <p:cNvPr id="2118" name="Rectangle 7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fld id="{74515398-DB38-554B-A6CE-07FDD6364DE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Verdana" pitchFamily="32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7006769@xtec.ca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nsllanca.cat/" TargetMode="External"/><Relationship Id="rId4" Type="http://schemas.openxmlformats.org/officeDocument/2006/relationships/hyperlink" Target="http://blocs.xtec.cat/velesiven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Documento_de_Microsoft_Word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990600" y="4479925"/>
            <a:ext cx="8153400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s-ES" sz="7200" dirty="0" err="1">
                <a:solidFill>
                  <a:srgbClr val="003366"/>
                </a:solidFill>
                <a:latin typeface="Trebuchet MS" charset="0"/>
              </a:rPr>
              <a:t>Institut</a:t>
            </a:r>
            <a:r>
              <a:rPr lang="es-ES" sz="7200" dirty="0">
                <a:solidFill>
                  <a:srgbClr val="003366"/>
                </a:solidFill>
                <a:latin typeface="Trebuchet MS" charset="0"/>
              </a:rPr>
              <a:t> de </a:t>
            </a:r>
            <a:r>
              <a:rPr lang="es-ES" sz="7200" dirty="0" err="1">
                <a:solidFill>
                  <a:srgbClr val="003366"/>
                </a:solidFill>
                <a:latin typeface="Trebuchet MS" charset="0"/>
              </a:rPr>
              <a:t>Llançà</a:t>
            </a:r>
            <a:r>
              <a:rPr lang="es-ES" sz="7200" dirty="0">
                <a:solidFill>
                  <a:srgbClr val="003366"/>
                </a:solidFill>
                <a:latin typeface="Trebuchet MS" charset="0"/>
              </a:rPr>
              <a:t/>
            </a:r>
            <a:br>
              <a:rPr lang="es-ES" sz="7200" dirty="0">
                <a:solidFill>
                  <a:srgbClr val="003366"/>
                </a:solidFill>
                <a:latin typeface="Trebuchet MS" charset="0"/>
              </a:rPr>
            </a:br>
            <a:r>
              <a:rPr lang="es-ES" sz="3600" dirty="0">
                <a:solidFill>
                  <a:srgbClr val="003366"/>
                </a:solidFill>
                <a:latin typeface="Trebuchet MS" charset="0"/>
              </a:rPr>
              <a:t>Reunió de pares de 4t </a:t>
            </a:r>
            <a:r>
              <a:rPr lang="es-ES" sz="3600" dirty="0" err="1">
                <a:solidFill>
                  <a:srgbClr val="003366"/>
                </a:solidFill>
                <a:latin typeface="Trebuchet MS" charset="0"/>
              </a:rPr>
              <a:t>d’ESO</a:t>
            </a:r>
            <a:r>
              <a:rPr lang="es-ES" sz="3600" dirty="0">
                <a:solidFill>
                  <a:srgbClr val="003366"/>
                </a:solidFill>
                <a:latin typeface="Trebuchet MS" charset="0"/>
              </a:rPr>
              <a:t/>
            </a:r>
            <a:br>
              <a:rPr lang="es-ES" sz="3600" dirty="0">
                <a:solidFill>
                  <a:srgbClr val="003366"/>
                </a:solidFill>
                <a:latin typeface="Trebuchet MS" charset="0"/>
              </a:rPr>
            </a:br>
            <a:r>
              <a:rPr lang="es-ES" dirty="0" smtClean="0">
                <a:solidFill>
                  <a:srgbClr val="003366"/>
                </a:solidFill>
                <a:latin typeface="Trebuchet MS" charset="0"/>
              </a:rPr>
              <a:t>27 de </a:t>
            </a:r>
            <a:r>
              <a:rPr lang="es-ES" dirty="0" err="1" smtClean="0">
                <a:solidFill>
                  <a:srgbClr val="003366"/>
                </a:solidFill>
                <a:latin typeface="Trebuchet MS" charset="0"/>
              </a:rPr>
              <a:t>setembre</a:t>
            </a:r>
            <a:r>
              <a:rPr lang="es-ES" dirty="0" smtClean="0">
                <a:solidFill>
                  <a:srgbClr val="003366"/>
                </a:solidFill>
                <a:latin typeface="Trebuchet MS" charset="0"/>
              </a:rPr>
              <a:t> </a:t>
            </a:r>
            <a:r>
              <a:rPr lang="es-ES" dirty="0">
                <a:solidFill>
                  <a:srgbClr val="003366"/>
                </a:solidFill>
                <a:latin typeface="Trebuchet MS" charset="0"/>
              </a:rPr>
              <a:t>de </a:t>
            </a:r>
            <a:r>
              <a:rPr lang="es-ES" dirty="0" smtClean="0">
                <a:solidFill>
                  <a:srgbClr val="003366"/>
                </a:solidFill>
                <a:latin typeface="Trebuchet MS" charset="0"/>
              </a:rPr>
              <a:t>2018</a:t>
            </a:r>
            <a:endParaRPr lang="es-ES" dirty="0">
              <a:solidFill>
                <a:srgbClr val="003366"/>
              </a:solidFill>
              <a:latin typeface="Trebuchet MS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84213" y="1905000"/>
            <a:ext cx="8339137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0000"/>
                </a:solidFill>
              </a:rPr>
              <a:t>	</a:t>
            </a:r>
            <a:r>
              <a:rPr lang="ca-ES" sz="1600" b="1" dirty="0">
                <a:solidFill>
                  <a:srgbClr val="002060"/>
                </a:solidFill>
              </a:rPr>
              <a:t>2a avaluació: </a:t>
            </a:r>
            <a:r>
              <a:rPr lang="ca-ES" sz="1600" b="1" dirty="0" smtClean="0">
                <a:solidFill>
                  <a:srgbClr val="002060"/>
                </a:solidFill>
              </a:rPr>
              <a:t>del 03 </a:t>
            </a:r>
            <a:r>
              <a:rPr lang="ca-ES" sz="1600" b="1" dirty="0">
                <a:solidFill>
                  <a:srgbClr val="002060"/>
                </a:solidFill>
              </a:rPr>
              <a:t>de desembre al </a:t>
            </a:r>
            <a:r>
              <a:rPr lang="ca-ES" sz="1600" b="1" dirty="0" smtClean="0">
                <a:solidFill>
                  <a:srgbClr val="002060"/>
                </a:solidFill>
              </a:rPr>
              <a:t>11 de març</a:t>
            </a:r>
            <a:endParaRPr lang="ca-ES" sz="16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>
                <a:solidFill>
                  <a:srgbClr val="002060"/>
                </a:solidFill>
              </a:rPr>
              <a:t>Dies festius: </a:t>
            </a:r>
            <a:r>
              <a:rPr lang="ca-ES" sz="1600" dirty="0" smtClean="0">
                <a:solidFill>
                  <a:srgbClr val="002060"/>
                </a:solidFill>
              </a:rPr>
              <a:t>dijous 06 de desembre</a:t>
            </a: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Dies de lliure elecció: divendres 07 de desembre,  dilluns 21 </a:t>
            </a:r>
            <a:r>
              <a:rPr lang="ca-ES" sz="1600" dirty="0">
                <a:solidFill>
                  <a:srgbClr val="002060"/>
                </a:solidFill>
              </a:rPr>
              <a:t>i dimarts </a:t>
            </a:r>
            <a:r>
              <a:rPr lang="ca-ES" sz="1600" dirty="0" smtClean="0">
                <a:solidFill>
                  <a:srgbClr val="002060"/>
                </a:solidFill>
              </a:rPr>
              <a:t>22 de</a:t>
            </a: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</a:pPr>
            <a:r>
              <a:rPr lang="ca-ES" sz="1600" dirty="0" smtClean="0">
                <a:solidFill>
                  <a:srgbClr val="002060"/>
                </a:solidFill>
              </a:rPr>
              <a:t>  gener (festes locals) i dilluns 04 de març</a:t>
            </a: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>
                <a:solidFill>
                  <a:srgbClr val="002060"/>
                </a:solidFill>
              </a:rPr>
              <a:t>Vacances de Nadal: del </a:t>
            </a:r>
            <a:r>
              <a:rPr lang="ca-ES" sz="1600" dirty="0" smtClean="0">
                <a:solidFill>
                  <a:srgbClr val="002060"/>
                </a:solidFill>
              </a:rPr>
              <a:t>22 </a:t>
            </a:r>
            <a:r>
              <a:rPr lang="ca-ES" sz="1600" dirty="0">
                <a:solidFill>
                  <a:srgbClr val="002060"/>
                </a:solidFill>
              </a:rPr>
              <a:t>de desembre al </a:t>
            </a:r>
            <a:r>
              <a:rPr lang="ca-ES" sz="1600" dirty="0" smtClean="0">
                <a:solidFill>
                  <a:srgbClr val="002060"/>
                </a:solidFill>
              </a:rPr>
              <a:t>07 </a:t>
            </a:r>
            <a:r>
              <a:rPr lang="ca-ES" sz="1600" dirty="0">
                <a:solidFill>
                  <a:srgbClr val="002060"/>
                </a:solidFill>
              </a:rPr>
              <a:t>de gener 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>
                <a:solidFill>
                  <a:srgbClr val="002060"/>
                </a:solidFill>
              </a:rPr>
              <a:t>Celebracions de centre: divendres </a:t>
            </a:r>
            <a:r>
              <a:rPr lang="ca-ES" sz="1600" dirty="0" smtClean="0">
                <a:solidFill>
                  <a:srgbClr val="002060"/>
                </a:solidFill>
              </a:rPr>
              <a:t>21 </a:t>
            </a:r>
            <a:r>
              <a:rPr lang="ca-ES" sz="1600" dirty="0">
                <a:solidFill>
                  <a:srgbClr val="002060"/>
                </a:solidFill>
              </a:rPr>
              <a:t>de desembre (Nadal)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 smtClean="0">
                <a:solidFill>
                  <a:srgbClr val="002060"/>
                </a:solidFill>
              </a:rPr>
              <a:t>Setmanes</a:t>
            </a:r>
            <a:r>
              <a:rPr lang="es-ES" sz="1600" dirty="0" smtClean="0">
                <a:solidFill>
                  <a:srgbClr val="002060"/>
                </a:solidFill>
              </a:rPr>
              <a:t> de </a:t>
            </a:r>
            <a:r>
              <a:rPr lang="es-ES" sz="1600" dirty="0" err="1" smtClean="0">
                <a:solidFill>
                  <a:srgbClr val="002060"/>
                </a:solidFill>
              </a:rPr>
              <a:t>proves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escrites</a:t>
            </a:r>
            <a:r>
              <a:rPr lang="es-ES" sz="1600" dirty="0" smtClean="0">
                <a:solidFill>
                  <a:srgbClr val="002060"/>
                </a:solidFill>
              </a:rPr>
              <a:t>, final d</a:t>
            </a:r>
            <a:r>
              <a:rPr lang="ja-JP" sz="1600" dirty="0" smtClean="0">
                <a:solidFill>
                  <a:srgbClr val="002060"/>
                </a:solidFill>
              </a:rPr>
              <a:t>’</a:t>
            </a:r>
            <a:r>
              <a:rPr lang="es-ES" sz="1600" dirty="0" err="1" smtClean="0">
                <a:solidFill>
                  <a:srgbClr val="002060"/>
                </a:solidFill>
              </a:rPr>
              <a:t>avaluació</a:t>
            </a:r>
            <a:r>
              <a:rPr lang="es-ES" sz="1600" dirty="0" smtClean="0">
                <a:solidFill>
                  <a:srgbClr val="002060"/>
                </a:solidFill>
              </a:rPr>
              <a:t>: del 25 de </a:t>
            </a:r>
            <a:r>
              <a:rPr lang="es-ES" sz="1600" dirty="0" err="1" smtClean="0">
                <a:solidFill>
                  <a:srgbClr val="002060"/>
                </a:solidFill>
              </a:rPr>
              <a:t>febrer</a:t>
            </a:r>
            <a:r>
              <a:rPr lang="es-ES" sz="1600" dirty="0" smtClean="0">
                <a:solidFill>
                  <a:srgbClr val="002060"/>
                </a:solidFill>
              </a:rPr>
              <a:t> a l’11 de</a:t>
            </a: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</a:pPr>
            <a:r>
              <a:rPr lang="es-ES" sz="1600" dirty="0" smtClean="0">
                <a:solidFill>
                  <a:srgbClr val="002060"/>
                </a:solidFill>
              </a:rPr>
              <a:t>  </a:t>
            </a:r>
            <a:r>
              <a:rPr lang="es-ES" sz="1600" dirty="0" err="1" smtClean="0">
                <a:solidFill>
                  <a:srgbClr val="002060"/>
                </a:solidFill>
              </a:rPr>
              <a:t>març</a:t>
            </a:r>
            <a:r>
              <a:rPr lang="es-ES" sz="16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>
                <a:solidFill>
                  <a:srgbClr val="002060"/>
                </a:solidFill>
              </a:rPr>
              <a:t>Sessions d’avaluació:  setmana del </a:t>
            </a:r>
            <a:r>
              <a:rPr lang="ca-ES" sz="1600" dirty="0" smtClean="0">
                <a:solidFill>
                  <a:srgbClr val="002060"/>
                </a:solidFill>
              </a:rPr>
              <a:t>18 </a:t>
            </a:r>
            <a:r>
              <a:rPr lang="ca-ES" sz="1600" dirty="0">
                <a:solidFill>
                  <a:srgbClr val="002060"/>
                </a:solidFill>
              </a:rPr>
              <a:t>al </a:t>
            </a:r>
            <a:r>
              <a:rPr lang="ca-ES" sz="1600" dirty="0" smtClean="0">
                <a:solidFill>
                  <a:srgbClr val="002060"/>
                </a:solidFill>
              </a:rPr>
              <a:t>22 </a:t>
            </a:r>
            <a:r>
              <a:rPr lang="ca-ES" sz="1600" dirty="0">
                <a:solidFill>
                  <a:srgbClr val="002060"/>
                </a:solidFill>
              </a:rPr>
              <a:t>de  març 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>
                <a:solidFill>
                  <a:srgbClr val="002060"/>
                </a:solidFill>
              </a:rPr>
              <a:t>Lliurament de notes</a:t>
            </a:r>
            <a:r>
              <a:rPr lang="ca-ES" sz="1600" dirty="0" smtClean="0">
                <a:solidFill>
                  <a:srgbClr val="002060"/>
                </a:solidFill>
              </a:rPr>
              <a:t>: </a:t>
            </a:r>
            <a:r>
              <a:rPr lang="ca-ES" sz="1600" dirty="0">
                <a:solidFill>
                  <a:srgbClr val="002060"/>
                </a:solidFill>
              </a:rPr>
              <a:t>dimecres </a:t>
            </a:r>
            <a:r>
              <a:rPr lang="ca-ES" sz="1600" dirty="0" smtClean="0">
                <a:solidFill>
                  <a:srgbClr val="002060"/>
                </a:solidFill>
              </a:rPr>
              <a:t>27 de </a:t>
            </a:r>
            <a:r>
              <a:rPr lang="ca-ES" sz="1600" dirty="0">
                <a:solidFill>
                  <a:srgbClr val="002060"/>
                </a:solidFill>
              </a:rPr>
              <a:t>març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81629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6. El calendari del curs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755650" y="1905000"/>
            <a:ext cx="8267700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450"/>
              </a:spcBef>
              <a:buClrTx/>
              <a:buSzPct val="75000"/>
              <a:buFontTx/>
              <a:buNone/>
            </a:pPr>
            <a:r>
              <a:rPr lang="ca-ES" sz="1800" b="1" dirty="0">
                <a:solidFill>
                  <a:srgbClr val="002060"/>
                </a:solidFill>
              </a:rPr>
              <a:t>3a avaluació: </a:t>
            </a:r>
            <a:r>
              <a:rPr lang="ca-ES" sz="1800" b="1" dirty="0" smtClean="0">
                <a:solidFill>
                  <a:srgbClr val="002060"/>
                </a:solidFill>
              </a:rPr>
              <a:t>del 12 </a:t>
            </a:r>
            <a:r>
              <a:rPr lang="ca-ES" sz="1800" b="1" dirty="0">
                <a:solidFill>
                  <a:srgbClr val="002060"/>
                </a:solidFill>
              </a:rPr>
              <a:t>de març </a:t>
            </a:r>
            <a:r>
              <a:rPr lang="ca-ES" sz="1800" b="1" dirty="0" smtClean="0">
                <a:solidFill>
                  <a:srgbClr val="002060"/>
                </a:solidFill>
              </a:rPr>
              <a:t>al 12 </a:t>
            </a:r>
            <a:r>
              <a:rPr lang="ca-ES" sz="1800" b="1" dirty="0">
                <a:solidFill>
                  <a:srgbClr val="002060"/>
                </a:solidFill>
              </a:rPr>
              <a:t>de juny</a:t>
            </a:r>
          </a:p>
          <a:p>
            <a:pPr algn="ctr" eaLnBrk="1" hangingPunct="1">
              <a:spcBef>
                <a:spcPts val="450"/>
              </a:spcBef>
              <a:buClrTx/>
              <a:buSzPct val="75000"/>
              <a:buFontTx/>
              <a:buNone/>
            </a:pPr>
            <a:endParaRPr lang="ca-ES" sz="18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Dies festius: dimecres 01 de maig</a:t>
            </a: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Vacances de Setmana Santa: del 15 al 22 d’abril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Celebracions de centre: divendres 21 de juny (final de curs)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 smtClean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 smtClean="0">
                <a:solidFill>
                  <a:srgbClr val="002060"/>
                </a:solidFill>
              </a:rPr>
              <a:t>Setmanes</a:t>
            </a:r>
            <a:r>
              <a:rPr lang="es-ES" sz="1600" dirty="0" smtClean="0">
                <a:solidFill>
                  <a:srgbClr val="002060"/>
                </a:solidFill>
              </a:rPr>
              <a:t> de </a:t>
            </a:r>
            <a:r>
              <a:rPr lang="es-ES" sz="1600" dirty="0" err="1" smtClean="0">
                <a:solidFill>
                  <a:srgbClr val="002060"/>
                </a:solidFill>
              </a:rPr>
              <a:t>proves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escrites</a:t>
            </a:r>
            <a:r>
              <a:rPr lang="es-ES" sz="1600" dirty="0" smtClean="0">
                <a:solidFill>
                  <a:srgbClr val="002060"/>
                </a:solidFill>
              </a:rPr>
              <a:t>, final d</a:t>
            </a:r>
            <a:r>
              <a:rPr lang="ja-JP" sz="1600" dirty="0" smtClean="0">
                <a:solidFill>
                  <a:srgbClr val="002060"/>
                </a:solidFill>
              </a:rPr>
              <a:t>’</a:t>
            </a:r>
            <a:r>
              <a:rPr lang="es-ES" sz="1600" dirty="0" err="1" smtClean="0">
                <a:solidFill>
                  <a:srgbClr val="002060"/>
                </a:solidFill>
              </a:rPr>
              <a:t>avaluació</a:t>
            </a:r>
            <a:r>
              <a:rPr lang="es-ES" sz="1600" dirty="0" smtClean="0">
                <a:solidFill>
                  <a:srgbClr val="002060"/>
                </a:solidFill>
              </a:rPr>
              <a:t>: dates a concretar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Proves de millora: dates a concretar</a:t>
            </a: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ca-ES" sz="1600" dirty="0" smtClean="0">
                <a:solidFill>
                  <a:srgbClr val="002060"/>
                </a:solidFill>
              </a:rPr>
              <a:t>Projecte de Recerca: dates a concretar</a:t>
            </a: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tr-TR" sz="1600" dirty="0" err="1" smtClean="0">
                <a:solidFill>
                  <a:srgbClr val="002060"/>
                </a:solidFill>
              </a:rPr>
              <a:t>Últim</a:t>
            </a:r>
            <a:r>
              <a:rPr lang="ca-ES" sz="1600" dirty="0" smtClean="0">
                <a:solidFill>
                  <a:srgbClr val="002060"/>
                </a:solidFill>
              </a:rPr>
              <a:t> dia lectiu: divendres 21 de juny 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81629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6. El calendari del curs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871538" y="854075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8313" y="2708275"/>
            <a:ext cx="8397875" cy="3600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00264D"/>
              </a:buClr>
              <a:buSzPct val="84000"/>
              <a:buFont typeface="Wingdings" charset="0"/>
              <a:buChar char=""/>
            </a:pPr>
            <a:r>
              <a:rPr lang="es-ES" sz="2000" b="1" dirty="0" err="1">
                <a:solidFill>
                  <a:srgbClr val="002060"/>
                </a:solidFill>
              </a:rPr>
              <a:t>Avaluacions</a:t>
            </a:r>
            <a:r>
              <a:rPr lang="es-ES" sz="2000" b="1" dirty="0">
                <a:solidFill>
                  <a:srgbClr val="002060"/>
                </a:solidFill>
              </a:rPr>
              <a:t> </a:t>
            </a:r>
            <a:r>
              <a:rPr lang="es-ES" sz="2000" b="1" dirty="0" err="1">
                <a:solidFill>
                  <a:srgbClr val="002060"/>
                </a:solidFill>
              </a:rPr>
              <a:t>trimestrals</a:t>
            </a:r>
            <a:r>
              <a:rPr lang="es-ES" sz="2000" b="1" dirty="0">
                <a:solidFill>
                  <a:srgbClr val="002060"/>
                </a:solidFill>
              </a:rPr>
              <a:t>: </a:t>
            </a:r>
            <a:r>
              <a:rPr lang="es-ES" sz="2000" b="1" dirty="0" err="1">
                <a:solidFill>
                  <a:srgbClr val="002060"/>
                </a:solidFill>
              </a:rPr>
              <a:t>qualificació</a:t>
            </a:r>
            <a:r>
              <a:rPr lang="es-ES" sz="2000" b="1" dirty="0">
                <a:solidFill>
                  <a:srgbClr val="002060"/>
                </a:solidFill>
              </a:rPr>
              <a:t> </a:t>
            </a:r>
            <a:r>
              <a:rPr lang="es-ES" sz="2000" b="1" dirty="0" err="1">
                <a:solidFill>
                  <a:srgbClr val="002060"/>
                </a:solidFill>
              </a:rPr>
              <a:t>numèrica</a:t>
            </a:r>
            <a:r>
              <a:rPr lang="es-ES" sz="2000" b="1" dirty="0">
                <a:solidFill>
                  <a:srgbClr val="002060"/>
                </a:solidFill>
              </a:rPr>
              <a:t> d’1 a </a:t>
            </a:r>
            <a:r>
              <a:rPr lang="es-ES" sz="2000" b="1" dirty="0" smtClean="0">
                <a:solidFill>
                  <a:srgbClr val="002060"/>
                </a:solidFill>
              </a:rPr>
              <a:t>10</a:t>
            </a:r>
          </a:p>
          <a:p>
            <a:pPr marL="0" indent="0" eaLnBrk="1" hangingPunct="1">
              <a:spcBef>
                <a:spcPts val="500"/>
              </a:spcBef>
              <a:buClr>
                <a:srgbClr val="00264D"/>
              </a:buClr>
              <a:buSzPct val="84000"/>
            </a:pPr>
            <a:r>
              <a:rPr lang="es-ES" sz="2000" b="1" dirty="0" smtClean="0">
                <a:solidFill>
                  <a:srgbClr val="002060"/>
                </a:solidFill>
              </a:rPr>
              <a:t>    el 1r i el 2n trimestre. El 3r trimestre: a concretar</a:t>
            </a:r>
            <a:endParaRPr lang="es-ES" sz="20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Tx/>
              <a:buSzPct val="84000"/>
              <a:buFontTx/>
              <a:buNone/>
            </a:pPr>
            <a:endParaRPr lang="ca-ES" sz="20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>
                <a:srgbClr val="00264D"/>
              </a:buClr>
              <a:buSzPct val="84000"/>
              <a:buFont typeface="Wingdings" charset="0"/>
              <a:buChar char=""/>
            </a:pPr>
            <a:r>
              <a:rPr lang="es-ES" sz="2000" b="1" dirty="0" err="1">
                <a:solidFill>
                  <a:srgbClr val="002060"/>
                </a:solidFill>
              </a:rPr>
              <a:t>Recuperacions</a:t>
            </a:r>
            <a:r>
              <a:rPr lang="es-ES" sz="2000" b="1" dirty="0">
                <a:solidFill>
                  <a:srgbClr val="002060"/>
                </a:solidFill>
              </a:rPr>
              <a:t> </a:t>
            </a:r>
            <a:r>
              <a:rPr lang="es-ES" sz="2000" b="1" dirty="0" err="1">
                <a:solidFill>
                  <a:srgbClr val="002060"/>
                </a:solidFill>
              </a:rPr>
              <a:t>trimestrals</a:t>
            </a:r>
            <a:r>
              <a:rPr lang="es-ES" sz="2000" b="1" dirty="0">
                <a:solidFill>
                  <a:srgbClr val="002060"/>
                </a:solidFill>
              </a:rPr>
              <a:t> (</a:t>
            </a:r>
            <a:r>
              <a:rPr lang="es-ES" sz="1600" b="1" dirty="0">
                <a:solidFill>
                  <a:srgbClr val="002060"/>
                </a:solidFill>
              </a:rPr>
              <a:t>a </a:t>
            </a:r>
            <a:r>
              <a:rPr lang="es-ES" sz="1600" b="1" dirty="0" err="1">
                <a:solidFill>
                  <a:srgbClr val="002060"/>
                </a:solidFill>
              </a:rPr>
              <a:t>criteri</a:t>
            </a:r>
            <a:r>
              <a:rPr lang="es-ES" sz="1600" b="1" dirty="0">
                <a:solidFill>
                  <a:srgbClr val="002060"/>
                </a:solidFill>
              </a:rPr>
              <a:t> del </a:t>
            </a:r>
            <a:r>
              <a:rPr lang="es-ES" sz="1600" b="1" dirty="0" err="1">
                <a:solidFill>
                  <a:srgbClr val="002060"/>
                </a:solidFill>
              </a:rPr>
              <a:t>professor</a:t>
            </a:r>
            <a:r>
              <a:rPr lang="es-ES" sz="2000" b="1" dirty="0">
                <a:solidFill>
                  <a:srgbClr val="002060"/>
                </a:solidFill>
              </a:rPr>
              <a:t>)</a:t>
            </a:r>
          </a:p>
          <a:p>
            <a:pPr eaLnBrk="1" hangingPunct="1">
              <a:spcBef>
                <a:spcPts val="500"/>
              </a:spcBef>
              <a:buClrTx/>
              <a:buSzPct val="84000"/>
              <a:buFontTx/>
              <a:buNone/>
            </a:pPr>
            <a:endParaRPr lang="ca-ES" sz="20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>
                <a:srgbClr val="00264D"/>
              </a:buClr>
              <a:buSzPct val="84000"/>
              <a:buFont typeface="Wingdings" charset="0"/>
              <a:buChar char=""/>
            </a:pPr>
            <a:r>
              <a:rPr lang="ca-ES" sz="2000" b="1" dirty="0">
                <a:solidFill>
                  <a:srgbClr val="002060"/>
                </a:solidFill>
              </a:rPr>
              <a:t>Avaluació ordinària </a:t>
            </a:r>
            <a:r>
              <a:rPr lang="ca-ES" sz="2000" b="1" dirty="0" smtClean="0">
                <a:solidFill>
                  <a:srgbClr val="002060"/>
                </a:solidFill>
              </a:rPr>
              <a:t>juny: qualificació qualitativa.</a:t>
            </a:r>
            <a:endParaRPr lang="ca-ES" sz="20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Tx/>
              <a:buSzPct val="84000"/>
              <a:buFontTx/>
              <a:buNone/>
            </a:pPr>
            <a:endParaRPr lang="ca-ES" sz="20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500"/>
              </a:spcBef>
              <a:buClr>
                <a:srgbClr val="00264D"/>
              </a:buClr>
              <a:buSzPct val="84000"/>
              <a:buFont typeface="Wingdings" charset="0"/>
              <a:buChar char=""/>
            </a:pPr>
            <a:r>
              <a:rPr lang="ca-ES" sz="2000" b="1" dirty="0">
                <a:solidFill>
                  <a:srgbClr val="002060"/>
                </a:solidFill>
              </a:rPr>
              <a:t>Avaluació extraordinària </a:t>
            </a:r>
            <a:r>
              <a:rPr lang="ca-ES" sz="2000" b="1" dirty="0" smtClean="0">
                <a:solidFill>
                  <a:srgbClr val="002060"/>
                </a:solidFill>
              </a:rPr>
              <a:t>setembre: qualificació qualitativa.</a:t>
            </a:r>
            <a:endParaRPr lang="ca-E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785813" y="642938"/>
            <a:ext cx="8162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73050" indent="-269875"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>
                <a:solidFill>
                  <a:srgbClr val="003366"/>
                </a:solidFill>
              </a:rPr>
              <a:t>L’avaluació final de juny de 4t d’ESO</a:t>
            </a:r>
            <a:r>
              <a:rPr lang="ca-ES" sz="1600" dirty="0">
                <a:solidFill>
                  <a:srgbClr val="003366"/>
                </a:solidFill>
              </a:rPr>
              <a:t>, atès que inclou la decisió d’atorgar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o no el títol de graduat en educació secundària obligatòria, té unes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>
                <a:solidFill>
                  <a:srgbClr val="003366"/>
                </a:solidFill>
              </a:rPr>
              <a:t>característiques específiques </a:t>
            </a:r>
            <a:r>
              <a:rPr lang="ca-ES" sz="1600" dirty="0">
                <a:solidFill>
                  <a:srgbClr val="003366"/>
                </a:solidFill>
              </a:rPr>
              <a:t>que la diferencien de l’avaluació final dels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altres cursos de l’etapa. 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3366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En aquest sentit, cal considerar com a un criteri essencial d’acreditació de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l’etapa </a:t>
            </a:r>
            <a:r>
              <a:rPr lang="ca-ES" sz="1600" b="1" dirty="0">
                <a:solidFill>
                  <a:srgbClr val="003366"/>
                </a:solidFill>
              </a:rPr>
              <a:t>que l’alumne hagi assolit les competències bàsiques</a:t>
            </a:r>
            <a:r>
              <a:rPr lang="ca-ES" sz="1600" dirty="0">
                <a:solidFill>
                  <a:srgbClr val="003366"/>
                </a:solidFill>
              </a:rPr>
              <a:t>. 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3366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L’equip docent, considerant la maduresa de l’alumne/a i el seu grau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d’assoliment de les competències bàsiques, així com les seves possibilitats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de progrés, </a:t>
            </a:r>
            <a:r>
              <a:rPr lang="ca-ES" sz="1600" b="1" dirty="0">
                <a:solidFill>
                  <a:srgbClr val="003366"/>
                </a:solidFill>
              </a:rPr>
              <a:t>pot decidir que un alumne que té una o dues </a:t>
            </a:r>
            <a:r>
              <a:rPr lang="ca-ES" sz="1600" b="1" dirty="0" smtClean="0">
                <a:solidFill>
                  <a:srgbClr val="003366"/>
                </a:solidFill>
              </a:rPr>
              <a:t>obtingui el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 smtClean="0">
                <a:solidFill>
                  <a:srgbClr val="003366"/>
                </a:solidFill>
              </a:rPr>
              <a:t>títol</a:t>
            </a:r>
            <a:r>
              <a:rPr lang="ca-ES" sz="1600" b="1" dirty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b="1" dirty="0">
              <a:solidFill>
                <a:srgbClr val="003366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 smtClean="0">
                <a:solidFill>
                  <a:srgbClr val="003366"/>
                </a:solidFill>
              </a:rPr>
              <a:t>A </a:t>
            </a:r>
            <a:r>
              <a:rPr lang="ca-ES" sz="1600" dirty="0">
                <a:solidFill>
                  <a:srgbClr val="003366"/>
                </a:solidFill>
              </a:rPr>
              <a:t>aquests efectes es comptabilitzen com una sola matèria les cursades amb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el mateix nom en diferents cursos.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981075" y="571500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25"/>
              </a:spcBef>
              <a:buClrTx/>
              <a:buSzPct val="75000"/>
              <a:buFontTx/>
              <a:buNone/>
            </a:pPr>
            <a:r>
              <a:rPr lang="ca-ES" sz="1700" b="1">
                <a:solidFill>
                  <a:srgbClr val="002060"/>
                </a:solidFill>
              </a:rPr>
              <a:t>Activitats de recuperació durant l’estiu i proves extraordinàries 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b="1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>
                <a:solidFill>
                  <a:srgbClr val="002060"/>
                </a:solidFill>
              </a:rPr>
              <a:t>Per a l’alumnat que hagi obtingut una avaluació negativa en algunes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>
                <a:solidFill>
                  <a:srgbClr val="002060"/>
                </a:solidFill>
              </a:rPr>
              <a:t>matèries, els centres proposaran </a:t>
            </a:r>
            <a:r>
              <a:rPr lang="ca-ES" sz="1600" b="1">
                <a:solidFill>
                  <a:srgbClr val="002060"/>
                </a:solidFill>
              </a:rPr>
              <a:t>activitats de recuperació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>
                <a:solidFill>
                  <a:srgbClr val="002060"/>
                </a:solidFill>
              </a:rPr>
              <a:t>personalitzades </a:t>
            </a:r>
            <a:r>
              <a:rPr lang="ca-ES" sz="1600">
                <a:solidFill>
                  <a:srgbClr val="002060"/>
                </a:solidFill>
              </a:rPr>
              <a:t>que s’han de realitzar al llarg de l’estiu. 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>
                <a:solidFill>
                  <a:srgbClr val="002060"/>
                </a:solidFill>
              </a:rPr>
              <a:t>Això inclou les matèries de cursos anteriors que l’alumnat pugui tenir encara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>
                <a:solidFill>
                  <a:srgbClr val="002060"/>
                </a:solidFill>
              </a:rPr>
              <a:t>pendents de superació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>
                <a:solidFill>
                  <a:srgbClr val="002060"/>
                </a:solidFill>
              </a:rPr>
              <a:t>S’entenen per </a:t>
            </a:r>
            <a:r>
              <a:rPr lang="ca-ES" sz="1600" b="1">
                <a:solidFill>
                  <a:srgbClr val="002060"/>
                </a:solidFill>
              </a:rPr>
              <a:t>proves extraordinàries </a:t>
            </a:r>
            <a:r>
              <a:rPr lang="ca-ES" sz="1600">
                <a:solidFill>
                  <a:srgbClr val="002060"/>
                </a:solidFill>
              </a:rPr>
              <a:t>totes aquelles activitats d’avaluació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>
                <a:solidFill>
                  <a:srgbClr val="002060"/>
                </a:solidFill>
              </a:rPr>
              <a:t>(escrites o orals) que es proposin a l’alumnat en els primers dies del mes de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>
                <a:solidFill>
                  <a:srgbClr val="002060"/>
                </a:solidFill>
              </a:rPr>
              <a:t>setembre, després de les activitats de recuperació de l’estiu.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785813" y="571500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25"/>
              </a:spcBef>
              <a:buClrTx/>
              <a:buSzPct val="75000"/>
              <a:buFontTx/>
              <a:buNone/>
            </a:pPr>
            <a:r>
              <a:rPr lang="ca-ES" sz="1700" b="1" dirty="0">
                <a:solidFill>
                  <a:srgbClr val="002060"/>
                </a:solidFill>
              </a:rPr>
              <a:t>Avaluació extraordinària de setembre</a:t>
            </a:r>
          </a:p>
          <a:p>
            <a:pPr eaLnBrk="1" hangingPunct="1">
              <a:spcBef>
                <a:spcPts val="425"/>
              </a:spcBef>
              <a:buClrTx/>
              <a:buSzPct val="75000"/>
              <a:buFontTx/>
              <a:buNone/>
            </a:pPr>
            <a:endParaRPr lang="ca-ES" sz="1700" b="1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>
                <a:solidFill>
                  <a:srgbClr val="002060"/>
                </a:solidFill>
              </a:rPr>
              <a:t>La qualificació final extraordinària de les  matèries </a:t>
            </a:r>
            <a:r>
              <a:rPr lang="ca-ES" sz="1600" dirty="0">
                <a:solidFill>
                  <a:srgbClr val="002060"/>
                </a:solidFill>
              </a:rPr>
              <a:t>ha de ser el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resultat global obtingut a partir de la valoració de tres elements: </a:t>
            </a:r>
          </a:p>
          <a:p>
            <a:pPr algn="just" eaLnBrk="1" hangingPunct="1">
              <a:spcBef>
                <a:spcPts val="250"/>
              </a:spcBef>
              <a:buClrTx/>
              <a:buSzPct val="75000"/>
              <a:buFontTx/>
              <a:buNone/>
            </a:pPr>
            <a:endParaRPr lang="ca-ES" sz="1000" dirty="0">
              <a:solidFill>
                <a:srgbClr val="002060"/>
              </a:solidFill>
            </a:endParaRPr>
          </a:p>
          <a:p>
            <a:pPr algn="just" eaLnBrk="1" hangingPunct="1">
              <a:lnSpc>
                <a:spcPts val="1875"/>
              </a:lnSpc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1.L’evolució de l’alumne/a durant el curs, per a la valoració de la qual caldrà</a:t>
            </a:r>
          </a:p>
          <a:p>
            <a:pPr algn="just" eaLnBrk="1" hangingPunct="1">
              <a:lnSpc>
                <a:spcPts val="1875"/>
              </a:lnSpc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tenir en compte, si és el cas, les característiques del pla individualitzat que</a:t>
            </a:r>
          </a:p>
          <a:p>
            <a:pPr algn="just" eaLnBrk="1" hangingPunct="1">
              <a:lnSpc>
                <a:spcPts val="1875"/>
              </a:lnSpc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se li hagi aplicat. </a:t>
            </a:r>
          </a:p>
          <a:p>
            <a:pPr algn="just" eaLnBrk="1" hangingPunct="1">
              <a:lnSpc>
                <a:spcPts val="1875"/>
              </a:lnSpc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2.Les activitats de recuperació que s’hagi proposat realitzar al llarg de</a:t>
            </a:r>
          </a:p>
          <a:p>
            <a:pPr algn="just" eaLnBrk="1" hangingPunct="1">
              <a:lnSpc>
                <a:spcPts val="1875"/>
              </a:lnSpc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l’estiu.</a:t>
            </a:r>
          </a:p>
          <a:p>
            <a:pPr algn="just" eaLnBrk="1" hangingPunct="1">
              <a:lnSpc>
                <a:spcPts val="1875"/>
              </a:lnSpc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</a:rPr>
              <a:t>3.Els resultats de la prova extraordinària.</a:t>
            </a:r>
          </a:p>
          <a:p>
            <a:pPr eaLnBrk="1" hangingPunct="1">
              <a:lnSpc>
                <a:spcPts val="1875"/>
              </a:lnSpc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>
                <a:solidFill>
                  <a:srgbClr val="003366"/>
                </a:solidFill>
              </a:rPr>
              <a:t>Obtenció del títol</a:t>
            </a:r>
          </a:p>
          <a:p>
            <a:pPr algn="just" eaLnBrk="1" hangingPunct="1">
              <a:spcBef>
                <a:spcPts val="300"/>
              </a:spcBef>
              <a:buClrTx/>
              <a:buSzPct val="75000"/>
              <a:buFontTx/>
              <a:buNone/>
            </a:pPr>
            <a:endParaRPr lang="ca-ES" sz="1200" b="1" dirty="0">
              <a:solidFill>
                <a:srgbClr val="003366"/>
              </a:solidFill>
            </a:endParaRP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L’equip docent, considerant la maduresa de l’alumne/a i el seu grau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d’assoliment de les competències bàsiques, així com les seves possibilitats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3366"/>
                </a:solidFill>
              </a:rPr>
              <a:t>de progrés, </a:t>
            </a:r>
            <a:r>
              <a:rPr lang="ca-ES" sz="1600" b="1" dirty="0">
                <a:solidFill>
                  <a:srgbClr val="003366"/>
                </a:solidFill>
              </a:rPr>
              <a:t>pot decidir que un alumne que té una o </a:t>
            </a:r>
            <a:r>
              <a:rPr lang="ca-ES" sz="1600" b="1" dirty="0" smtClean="0">
                <a:solidFill>
                  <a:srgbClr val="003366"/>
                </a:solidFill>
              </a:rPr>
              <a:t>dues matèries</a:t>
            </a:r>
          </a:p>
          <a:p>
            <a:pPr algn="just"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b="1" dirty="0" smtClean="0">
                <a:solidFill>
                  <a:srgbClr val="003366"/>
                </a:solidFill>
              </a:rPr>
              <a:t>suspeses obtingui </a:t>
            </a:r>
            <a:r>
              <a:rPr lang="ca-ES" sz="1600" b="1" dirty="0">
                <a:solidFill>
                  <a:srgbClr val="003366"/>
                </a:solidFill>
              </a:rPr>
              <a:t>el títol.</a:t>
            </a:r>
          </a:p>
          <a:p>
            <a:pPr eaLnBrk="1" hangingPunct="1">
              <a:lnSpc>
                <a:spcPts val="1875"/>
              </a:lnSpc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</a:endParaRPr>
          </a:p>
          <a:p>
            <a:pPr eaLnBrk="1" hangingPunct="1">
              <a:lnSpc>
                <a:spcPts val="1875"/>
              </a:lnSpc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</a:endParaRPr>
          </a:p>
          <a:p>
            <a:pPr eaLnBrk="1" hangingPunct="1">
              <a:lnSpc>
                <a:spcPts val="1875"/>
              </a:lnSpc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81075" y="571500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7. L’avaluació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r>
              <a:rPr lang="es-ES" sz="1600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pPr algn="just" eaLnBrk="1" hangingPunct="1">
              <a:lnSpc>
                <a:spcPct val="150000"/>
              </a:lnSpc>
              <a:spcBef>
                <a:spcPts val="400"/>
              </a:spcBef>
              <a:buClrTx/>
              <a:buSzPct val="75000"/>
              <a:buFontTx/>
              <a:buNone/>
            </a:pPr>
            <a:r>
              <a:rPr lang="es-ES" sz="1600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ca-ES" sz="1600" dirty="0">
                <a:solidFill>
                  <a:srgbClr val="002060"/>
                </a:solidFill>
                <a:cs typeface="Arial" charset="0"/>
              </a:rPr>
              <a:t>De cada alumne/a que hagi superat </a:t>
            </a:r>
            <a:r>
              <a:rPr lang="ca-ES" sz="1600" dirty="0" smtClean="0">
                <a:solidFill>
                  <a:srgbClr val="002060"/>
                </a:solidFill>
                <a:cs typeface="Arial" charset="0"/>
              </a:rPr>
              <a:t>l’ESO </a:t>
            </a:r>
            <a:r>
              <a:rPr lang="ca-ES" sz="1600" dirty="0">
                <a:solidFill>
                  <a:srgbClr val="002060"/>
                </a:solidFill>
                <a:cs typeface="Arial" charset="0"/>
              </a:rPr>
              <a:t>se n'ha de </a:t>
            </a:r>
            <a:r>
              <a:rPr lang="ca-ES" sz="1600" b="1" dirty="0">
                <a:solidFill>
                  <a:srgbClr val="002060"/>
                </a:solidFill>
                <a:cs typeface="Arial" charset="0"/>
              </a:rPr>
              <a:t>calcular la qualificació mitjana, que s'obté com a mitjana aritmètica de les qualificacions mitjanes dels quatre cursos</a:t>
            </a:r>
            <a:r>
              <a:rPr lang="ca-ES" sz="1600" dirty="0">
                <a:solidFill>
                  <a:srgbClr val="002060"/>
                </a:solidFill>
                <a:cs typeface="Arial" charset="0"/>
              </a:rPr>
              <a:t>, que s'han de calcular amb una xifra </a:t>
            </a:r>
            <a:r>
              <a:rPr lang="ca-ES" sz="1600" dirty="0" smtClean="0">
                <a:solidFill>
                  <a:srgbClr val="002060"/>
                </a:solidFill>
                <a:cs typeface="Arial" charset="0"/>
              </a:rPr>
              <a:t>decimal.</a:t>
            </a:r>
            <a:endParaRPr lang="ca-ES" sz="1600" dirty="0">
              <a:solidFill>
                <a:srgbClr val="002060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400"/>
              </a:spcBef>
              <a:buClrTx/>
              <a:buSzPct val="75000"/>
              <a:buFontTx/>
              <a:buNone/>
            </a:pPr>
            <a:r>
              <a:rPr lang="ca-ES" sz="1600" dirty="0">
                <a:solidFill>
                  <a:srgbClr val="002060"/>
                </a:solidFill>
                <a:cs typeface="Arial" charset="0"/>
              </a:rPr>
              <a:t/>
            </a:r>
            <a:br>
              <a:rPr lang="ca-ES" sz="1600" dirty="0">
                <a:solidFill>
                  <a:srgbClr val="002060"/>
                </a:solidFill>
                <a:cs typeface="Arial" charset="0"/>
              </a:rPr>
            </a:br>
            <a:r>
              <a:rPr lang="ca-ES" sz="1600" dirty="0">
                <a:solidFill>
                  <a:srgbClr val="002060"/>
                </a:solidFill>
              </a:rPr>
              <a:t>En finalitzar l’escolaritat obligatòria, tant a l’alumnat que acredita com al que no acredita l’etapa, </a:t>
            </a:r>
            <a:r>
              <a:rPr lang="ca-ES" sz="1600" b="1" dirty="0">
                <a:solidFill>
                  <a:srgbClr val="002060"/>
                </a:solidFill>
              </a:rPr>
              <a:t>se li lliurarà un document orientador</a:t>
            </a:r>
            <a:r>
              <a:rPr lang="ca-ES" sz="1600" dirty="0">
                <a:solidFill>
                  <a:srgbClr val="002060"/>
                </a:solidFill>
              </a:rPr>
              <a:t>, el contingut del qual és confidencial i no prescriptiu. </a:t>
            </a:r>
          </a:p>
          <a:p>
            <a:pPr eaLnBrk="1" hangingPunct="1">
              <a:lnSpc>
                <a:spcPct val="150000"/>
              </a:lnSpc>
              <a:spcBef>
                <a:spcPts val="400"/>
              </a:spcBef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  <a:cs typeface="Arial" charset="0"/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871538" y="922338"/>
            <a:ext cx="8162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000" dirty="0">
                <a:solidFill>
                  <a:srgbClr val="003366"/>
                </a:solidFill>
              </a:rPr>
              <a:t>8</a:t>
            </a:r>
            <a:r>
              <a:rPr lang="es-ES" sz="4000" dirty="0" smtClean="0">
                <a:solidFill>
                  <a:srgbClr val="003366"/>
                </a:solidFill>
              </a:rPr>
              <a:t>. </a:t>
            </a:r>
            <a:r>
              <a:rPr lang="es-ES" sz="4000" dirty="0">
                <a:solidFill>
                  <a:srgbClr val="003366"/>
                </a:solidFill>
              </a:rPr>
              <a:t>Normes </a:t>
            </a:r>
            <a:r>
              <a:rPr lang="es-ES" sz="4000" dirty="0" err="1">
                <a:solidFill>
                  <a:srgbClr val="003366"/>
                </a:solidFill>
              </a:rPr>
              <a:t>d’aula</a:t>
            </a:r>
            <a:endParaRPr lang="es-ES" sz="4000" dirty="0">
              <a:solidFill>
                <a:srgbClr val="003366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Mòbils a l’aula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Ús indegut de l’ordinador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Expulsions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Timbre d’intercanvi d’aula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Taquilles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Neteja i ordre de les aules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Rotuladors permanents i típpex líquid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Lavabos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Beure a classe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Menjar a classe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Tràmits en hores de classe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2000">
                <a:solidFill>
                  <a:srgbClr val="000000"/>
                </a:solidFill>
              </a:rPr>
              <a:t>Gorres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endParaRPr lang="es-E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71538" y="862013"/>
            <a:ext cx="8162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 dirty="0" smtClean="0">
                <a:solidFill>
                  <a:srgbClr val="003366"/>
                </a:solidFill>
                <a:latin typeface="Trebuchet MS" charset="0"/>
              </a:rPr>
              <a:t>9. </a:t>
            </a:r>
            <a:r>
              <a:rPr lang="es-ES" sz="4400" dirty="0" err="1">
                <a:solidFill>
                  <a:srgbClr val="003366"/>
                </a:solidFill>
                <a:latin typeface="Trebuchet MS" charset="0"/>
              </a:rPr>
              <a:t>Informacions</a:t>
            </a:r>
            <a:r>
              <a:rPr lang="es-ES" sz="4400" dirty="0">
                <a:solidFill>
                  <a:srgbClr val="003366"/>
                </a:solidFill>
                <a:latin typeface="Trebuchet MS" charset="0"/>
              </a:rPr>
              <a:t> </a:t>
            </a:r>
            <a:r>
              <a:rPr lang="es-ES" sz="4400" dirty="0" err="1">
                <a:solidFill>
                  <a:srgbClr val="003366"/>
                </a:solidFill>
                <a:latin typeface="Trebuchet MS" charset="0"/>
              </a:rPr>
              <a:t>diverses</a:t>
            </a:r>
            <a:endParaRPr lang="es-ES" sz="4400" dirty="0">
              <a:solidFill>
                <a:srgbClr val="003366"/>
              </a:solidFill>
              <a:latin typeface="Trebuchet MS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4213" y="1981200"/>
            <a:ext cx="7621587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Per aconseguir el model de centre que volem participem en els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següents projectes: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Programa de </a:t>
            </a: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salut</a:t>
            </a: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 a </a:t>
            </a:r>
            <a:r>
              <a:rPr lang="es-ES" sz="2000" dirty="0" err="1" smtClean="0">
                <a:solidFill>
                  <a:srgbClr val="003366"/>
                </a:solidFill>
                <a:latin typeface="Trebuchet MS" charset="0"/>
                <a:cs typeface="Arial" charset="0"/>
              </a:rPr>
              <a:t>l’escola</a:t>
            </a:r>
            <a:endParaRPr lang="es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Mediació escolar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Ús</a:t>
            </a: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 de les noves </a:t>
            </a: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tecnologies</a:t>
            </a: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( </a:t>
            </a: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moodle</a:t>
            </a:r>
            <a:r>
              <a:rPr lang="es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, intranet, </a:t>
            </a:r>
            <a:r>
              <a:rPr lang="es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pd</a:t>
            </a:r>
            <a:r>
              <a:rPr lang="es-ES" sz="2000" dirty="0" smtClean="0">
                <a:solidFill>
                  <a:srgbClr val="003366"/>
                </a:solidFill>
                <a:latin typeface="Trebuchet MS" charset="0"/>
                <a:cs typeface="Arial" charset="0"/>
              </a:rPr>
              <a:t>,..)</a:t>
            </a:r>
            <a:endParaRPr lang="ca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Pla de lectura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 err="1">
                <a:solidFill>
                  <a:srgbClr val="003366"/>
                </a:solidFill>
                <a:latin typeface="Trebuchet MS" charset="0"/>
                <a:cs typeface="Arial" charset="0"/>
              </a:rPr>
              <a:t>Batxibac</a:t>
            </a:r>
            <a:endParaRPr lang="ca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>
                <a:solidFill>
                  <a:srgbClr val="003366"/>
                </a:solidFill>
                <a:latin typeface="Trebuchet MS" charset="0"/>
                <a:cs typeface="Arial" charset="0"/>
              </a:rPr>
              <a:t>Projectes de diversificació curricular: modalitat A (Aula oberta) i modalitat B (Projecte Singular</a:t>
            </a:r>
            <a:r>
              <a:rPr lang="ca-ES" sz="2000" dirty="0" smtClean="0">
                <a:solidFill>
                  <a:srgbClr val="003366"/>
                </a:solidFill>
                <a:latin typeface="Trebuchet MS" charset="0"/>
                <a:cs typeface="Arial" charset="0"/>
              </a:rPr>
              <a:t>)</a:t>
            </a:r>
            <a:endParaRPr lang="ca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ca-ES" sz="2000" dirty="0" smtClean="0">
                <a:solidFill>
                  <a:srgbClr val="003366"/>
                </a:solidFill>
                <a:latin typeface="Trebuchet MS" charset="0"/>
                <a:cs typeface="Arial" charset="0"/>
              </a:rPr>
              <a:t>Viatge de final d’etapa.</a:t>
            </a:r>
            <a:endParaRPr lang="ca-ES" sz="2000" dirty="0">
              <a:solidFill>
                <a:srgbClr val="003366"/>
              </a:solidFill>
              <a:latin typeface="Trebuchet MS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11188" y="1989138"/>
            <a:ext cx="8186737" cy="45354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SzPct val="75000"/>
              <a:buFontTx/>
              <a:buNone/>
            </a:pPr>
            <a:endParaRPr lang="es-ES" sz="8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sz="1800">
                <a:solidFill>
                  <a:srgbClr val="003366"/>
                </a:solidFill>
              </a:rPr>
              <a:t> </a:t>
            </a:r>
            <a:r>
              <a:rPr lang="es-ES" b="1">
                <a:solidFill>
                  <a:srgbClr val="003366"/>
                </a:solidFill>
                <a:latin typeface="Trebuchet MS" charset="0"/>
              </a:rPr>
              <a:t>Per telèfon: 972 12 14 89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0033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003366"/>
                </a:solidFill>
                <a:latin typeface="Trebuchet MS" charset="0"/>
              </a:rPr>
              <a:t> Per correu electrònic: </a:t>
            </a:r>
            <a:r>
              <a:rPr lang="es-ES" b="1">
                <a:solidFill>
                  <a:srgbClr val="CCCCFF"/>
                </a:solidFill>
                <a:latin typeface="Trebuchet MS" charset="0"/>
                <a:hlinkClick r:id="rId3"/>
              </a:rPr>
              <a:t>b7006769@xtec.cat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0033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003366"/>
                </a:solidFill>
                <a:latin typeface="Trebuchet MS" charset="0"/>
              </a:rPr>
              <a:t>A través de la intranet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0033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003366"/>
                </a:solidFill>
                <a:latin typeface="Trebuchet MS" charset="0"/>
              </a:rPr>
              <a:t> Presencialment (prèvia sol·licitud d’entrevista)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0033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CCCCFF"/>
                </a:solidFill>
                <a:latin typeface="Trebuchet MS" charset="0"/>
                <a:hlinkClick r:id="rId4"/>
              </a:rPr>
              <a:t>http://blocs.xtec.cat/velesivents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</a:pPr>
            <a:endParaRPr lang="es-ES" sz="1000" b="1">
              <a:solidFill>
                <a:srgbClr val="191966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  <a:spcBef>
                <a:spcPts val="1500"/>
              </a:spcBef>
              <a:buClr>
                <a:srgbClr val="003366"/>
              </a:buClr>
              <a:buSzPct val="75000"/>
              <a:buFont typeface="Wingdings" charset="0"/>
              <a:buChar char=""/>
            </a:pPr>
            <a:r>
              <a:rPr lang="es-ES" b="1">
                <a:solidFill>
                  <a:srgbClr val="CCCCFF"/>
                </a:solidFill>
                <a:latin typeface="Trebuchet MS" charset="0"/>
                <a:hlinkClick r:id="rId5"/>
              </a:rPr>
              <a:t>Web de l’institut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Pct val="75000"/>
              <a:buFontTx/>
              <a:buNone/>
            </a:pPr>
            <a:endParaRPr lang="es-ES" b="1">
              <a:solidFill>
                <a:srgbClr val="191966"/>
              </a:solidFill>
              <a:latin typeface="Trebuchet MS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684213" y="922338"/>
            <a:ext cx="8350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000">
                <a:solidFill>
                  <a:srgbClr val="003366"/>
                </a:solidFill>
                <a:latin typeface="Trebuchet MS" charset="0"/>
              </a:rPr>
              <a:t>Com puc contactar amb l’institut?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"/>
          <p:cNvSpPr txBox="1">
            <a:spLocks noChangeArrowheads="1"/>
          </p:cNvSpPr>
          <p:nvPr/>
        </p:nvSpPr>
        <p:spPr bwMode="auto">
          <a:xfrm>
            <a:off x="871538" y="862013"/>
            <a:ext cx="8162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  <a:latin typeface="Trebuchet MS" charset="0"/>
              </a:rPr>
              <a:t>1. La modulació</a:t>
            </a:r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04800" y="1773238"/>
            <a:ext cx="87312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900"/>
              </a:spcBef>
              <a:buClrTx/>
              <a:buSzPct val="75000"/>
              <a:buFontTx/>
              <a:buNone/>
            </a:pPr>
            <a:r>
              <a:rPr lang="es-ES" sz="3600" b="1">
                <a:solidFill>
                  <a:srgbClr val="000000"/>
                </a:solidFill>
              </a:rPr>
              <a:t/>
            </a:r>
            <a:br>
              <a:rPr lang="es-ES" sz="3600" b="1">
                <a:solidFill>
                  <a:srgbClr val="000000"/>
                </a:solidFill>
              </a:rPr>
            </a:br>
            <a:endParaRPr lang="es-ES" sz="3600" b="1">
              <a:solidFill>
                <a:srgbClr val="000000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136477"/>
              </p:ext>
            </p:extLst>
          </p:nvPr>
        </p:nvGraphicFramePr>
        <p:xfrm>
          <a:off x="1258888" y="2714625"/>
          <a:ext cx="5614987" cy="3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o" r:id="rId4" imgW="5906160" imgH="4041000" progId="Word.Document.12">
                  <p:embed/>
                </p:oleObj>
              </mc:Choice>
              <mc:Fallback>
                <p:oleObj name="Documento" r:id="rId4" imgW="5906160" imgH="4041000" progId="Word.Document.12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14625"/>
                        <a:ext cx="5614987" cy="39862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7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23850" y="977900"/>
            <a:ext cx="8710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3600">
                <a:solidFill>
                  <a:srgbClr val="003366"/>
                </a:solidFill>
              </a:rPr>
              <a:t>2. Mesures d’atenció a la diversitat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1905000"/>
            <a:ext cx="8699500" cy="4764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/>
            </a:pPr>
            <a:r>
              <a:rPr lang="ca-ES" sz="1600">
                <a:solidFill>
                  <a:srgbClr val="002060"/>
                </a:solidFill>
              </a:rPr>
              <a:t>Agrupaments flexibles de les àrees instrumentals (llengua catalana, llengua castellana, anglès i matemàtiques)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Tutories individualitzades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Seguiment dels alumnes per part de la psicopedagoga / EAP/Educadora Social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Immersió lingüística (atenció als alumnes que no parlen català)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Atencions individualitzades als alumnes amb dificultats greus d’aprenentatge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>
                <a:srgbClr val="00264D"/>
              </a:buClr>
              <a:buSzPct val="75000"/>
              <a:buFont typeface="Times New Roman" charset="0"/>
              <a:buAutoNum type="alphaLcParenR" startAt="2"/>
            </a:pPr>
            <a:r>
              <a:rPr lang="ca-ES" sz="1600">
                <a:solidFill>
                  <a:srgbClr val="002060"/>
                </a:solidFill>
              </a:rPr>
              <a:t>Plans individualitzats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>
              <a:solidFill>
                <a:srgbClr val="002060"/>
              </a:solidFill>
            </a:endParaRPr>
          </a:p>
          <a:p>
            <a:pPr eaLnBrk="1" hangingPunct="1">
              <a:spcBef>
                <a:spcPts val="800"/>
              </a:spcBef>
              <a:buClrTx/>
              <a:buSzPct val="75000"/>
              <a:buFontTx/>
              <a:buNone/>
            </a:pPr>
            <a:r>
              <a:rPr lang="es-ES" sz="3200" b="1">
                <a:solidFill>
                  <a:srgbClr val="000000"/>
                </a:solidFill>
              </a:rPr>
              <a:t/>
            </a:r>
            <a:br>
              <a:rPr lang="es-ES" sz="3200" b="1">
                <a:solidFill>
                  <a:srgbClr val="000000"/>
                </a:solidFill>
              </a:rPr>
            </a:br>
            <a:r>
              <a:rPr lang="es-ES" sz="3200">
                <a:solidFill>
                  <a:srgbClr val="000000"/>
                </a:solidFill>
              </a:rPr>
              <a:t> </a:t>
            </a:r>
          </a:p>
          <a:p>
            <a:pPr eaLnBrk="1" hangingPunct="1">
              <a:spcBef>
                <a:spcPts val="800"/>
              </a:spcBef>
              <a:buClrTx/>
              <a:buSzPct val="75000"/>
              <a:buFontTx/>
              <a:buNone/>
            </a:pPr>
            <a:endParaRPr lang="es-E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71538" y="854075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3. L’equip docent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84213" y="1844675"/>
            <a:ext cx="82089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Llengua catalana i literatura</a:t>
            </a:r>
            <a:r>
              <a:rPr lang="ca-ES" sz="1400" dirty="0">
                <a:solidFill>
                  <a:srgbClr val="002060"/>
                </a:solidFill>
              </a:rPr>
              <a:t>: </a:t>
            </a:r>
            <a:r>
              <a:rPr lang="ca-ES" sz="1400" dirty="0" smtClean="0">
                <a:solidFill>
                  <a:srgbClr val="002060"/>
                </a:solidFill>
              </a:rPr>
              <a:t>Esteve Sala </a:t>
            </a:r>
            <a:r>
              <a:rPr lang="ca-ES" sz="1400" dirty="0">
                <a:solidFill>
                  <a:srgbClr val="002060"/>
                </a:solidFill>
              </a:rPr>
              <a:t>(nivells </a:t>
            </a:r>
            <a:r>
              <a:rPr lang="ca-ES" sz="1400" dirty="0" smtClean="0">
                <a:solidFill>
                  <a:srgbClr val="002060"/>
                </a:solidFill>
              </a:rPr>
              <a:t>1, 2 i 3)</a:t>
            </a:r>
            <a:r>
              <a:rPr lang="ca-ES" sz="1400" dirty="0">
                <a:solidFill>
                  <a:srgbClr val="002060"/>
                </a:solidFill>
              </a:rPr>
              <a:t>, </a:t>
            </a:r>
            <a:r>
              <a:rPr lang="ca-ES" sz="1400" dirty="0" smtClean="0">
                <a:solidFill>
                  <a:srgbClr val="002060"/>
                </a:solidFill>
              </a:rPr>
              <a:t>Mònica </a:t>
            </a:r>
            <a:r>
              <a:rPr lang="ca-ES" sz="1400" dirty="0" err="1" smtClean="0">
                <a:solidFill>
                  <a:srgbClr val="002060"/>
                </a:solidFill>
              </a:rPr>
              <a:t>Bardera</a:t>
            </a:r>
            <a:r>
              <a:rPr lang="ca-ES" sz="1400" dirty="0" smtClean="0">
                <a:solidFill>
                  <a:srgbClr val="002060"/>
                </a:solidFill>
              </a:rPr>
              <a:t> </a:t>
            </a:r>
            <a:r>
              <a:rPr lang="ca-ES" sz="1400" dirty="0">
                <a:solidFill>
                  <a:srgbClr val="002060"/>
                </a:solidFill>
              </a:rPr>
              <a:t>(</a:t>
            </a:r>
            <a:r>
              <a:rPr lang="ca-ES" sz="1400" dirty="0" smtClean="0">
                <a:solidFill>
                  <a:srgbClr val="002060"/>
                </a:solidFill>
              </a:rPr>
              <a:t>nivell 4)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Llengua castellana i literatura: </a:t>
            </a:r>
            <a:r>
              <a:rPr lang="ca-ES" sz="1400" dirty="0">
                <a:solidFill>
                  <a:srgbClr val="002060"/>
                </a:solidFill>
              </a:rPr>
              <a:t>Iván </a:t>
            </a:r>
            <a:r>
              <a:rPr lang="ca-ES" sz="1400" dirty="0" err="1">
                <a:solidFill>
                  <a:srgbClr val="002060"/>
                </a:solidFill>
              </a:rPr>
              <a:t>Teruel</a:t>
            </a:r>
            <a:r>
              <a:rPr lang="ca-ES" sz="1400" dirty="0">
                <a:solidFill>
                  <a:srgbClr val="002060"/>
                </a:solidFill>
              </a:rPr>
              <a:t> (nivells </a:t>
            </a:r>
            <a:r>
              <a:rPr lang="ca-ES" sz="1400" dirty="0" smtClean="0">
                <a:solidFill>
                  <a:srgbClr val="002060"/>
                </a:solidFill>
              </a:rPr>
              <a:t>1, 2 i 3)</a:t>
            </a:r>
            <a:r>
              <a:rPr lang="ca-ES" sz="1400" dirty="0">
                <a:solidFill>
                  <a:srgbClr val="002060"/>
                </a:solidFill>
              </a:rPr>
              <a:t>, </a:t>
            </a:r>
            <a:r>
              <a:rPr lang="ca-ES" sz="1400" dirty="0" smtClean="0">
                <a:solidFill>
                  <a:srgbClr val="002060"/>
                </a:solidFill>
              </a:rPr>
              <a:t>Alicia Rojas </a:t>
            </a:r>
            <a:r>
              <a:rPr lang="ca-ES" sz="1400" dirty="0">
                <a:solidFill>
                  <a:srgbClr val="002060"/>
                </a:solidFill>
              </a:rPr>
              <a:t>(nivell </a:t>
            </a:r>
            <a:r>
              <a:rPr lang="ca-ES" sz="1400" dirty="0" smtClean="0">
                <a:solidFill>
                  <a:srgbClr val="002060"/>
                </a:solidFill>
              </a:rPr>
              <a:t>4)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Matemàtiques: </a:t>
            </a:r>
            <a:r>
              <a:rPr lang="ca-ES" sz="1400" dirty="0" smtClean="0">
                <a:solidFill>
                  <a:srgbClr val="002060"/>
                </a:solidFill>
              </a:rPr>
              <a:t>Lluís </a:t>
            </a:r>
            <a:r>
              <a:rPr lang="ca-ES" sz="1400" dirty="0" err="1" smtClean="0">
                <a:solidFill>
                  <a:srgbClr val="002060"/>
                </a:solidFill>
              </a:rPr>
              <a:t>Valldaura</a:t>
            </a:r>
            <a:r>
              <a:rPr lang="ca-ES" sz="1400" dirty="0" smtClean="0">
                <a:solidFill>
                  <a:srgbClr val="002060"/>
                </a:solidFill>
              </a:rPr>
              <a:t> </a:t>
            </a:r>
            <a:r>
              <a:rPr lang="ca-ES" sz="1400" dirty="0">
                <a:solidFill>
                  <a:srgbClr val="002060"/>
                </a:solidFill>
              </a:rPr>
              <a:t>(nivell 1), </a:t>
            </a:r>
            <a:r>
              <a:rPr lang="ca-ES" sz="1400" dirty="0" smtClean="0">
                <a:solidFill>
                  <a:srgbClr val="002060"/>
                </a:solidFill>
              </a:rPr>
              <a:t>Quim </a:t>
            </a:r>
            <a:r>
              <a:rPr lang="ca-ES" sz="1400" dirty="0" err="1" smtClean="0">
                <a:solidFill>
                  <a:srgbClr val="002060"/>
                </a:solidFill>
              </a:rPr>
              <a:t>Ruíz</a:t>
            </a:r>
            <a:r>
              <a:rPr lang="ca-ES" sz="1400" dirty="0" smtClean="0">
                <a:solidFill>
                  <a:srgbClr val="002060"/>
                </a:solidFill>
              </a:rPr>
              <a:t> </a:t>
            </a:r>
            <a:r>
              <a:rPr lang="ca-ES" sz="1400" dirty="0">
                <a:solidFill>
                  <a:srgbClr val="002060"/>
                </a:solidFill>
              </a:rPr>
              <a:t>(nivell 2), </a:t>
            </a:r>
            <a:r>
              <a:rPr lang="ca-ES" sz="1400" dirty="0" smtClean="0">
                <a:solidFill>
                  <a:srgbClr val="002060"/>
                </a:solidFill>
              </a:rPr>
              <a:t>Núria Pérez </a:t>
            </a:r>
            <a:r>
              <a:rPr lang="ca-ES" sz="1400" dirty="0">
                <a:solidFill>
                  <a:srgbClr val="002060"/>
                </a:solidFill>
              </a:rPr>
              <a:t>(nivell 3</a:t>
            </a:r>
            <a:r>
              <a:rPr lang="ca-ES" sz="1400" dirty="0" smtClean="0">
                <a:solidFill>
                  <a:srgbClr val="002060"/>
                </a:solidFill>
              </a:rPr>
              <a:t>), Patricia </a:t>
            </a:r>
            <a:r>
              <a:rPr lang="ca-ES" sz="1400" dirty="0" err="1" smtClean="0">
                <a:solidFill>
                  <a:srgbClr val="002060"/>
                </a:solidFill>
              </a:rPr>
              <a:t>Rueda</a:t>
            </a:r>
            <a:r>
              <a:rPr lang="ca-ES" sz="1400" dirty="0" smtClean="0">
                <a:solidFill>
                  <a:srgbClr val="002060"/>
                </a:solidFill>
              </a:rPr>
              <a:t> (nivell 4)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Llengua estrangera (</a:t>
            </a:r>
            <a:r>
              <a:rPr lang="ca-ES" sz="1200" b="1" dirty="0">
                <a:solidFill>
                  <a:srgbClr val="002060"/>
                </a:solidFill>
              </a:rPr>
              <a:t>anglès</a:t>
            </a:r>
            <a:r>
              <a:rPr lang="ca-ES" sz="1400" b="1" dirty="0">
                <a:solidFill>
                  <a:srgbClr val="002060"/>
                </a:solidFill>
              </a:rPr>
              <a:t>): </a:t>
            </a:r>
            <a:r>
              <a:rPr lang="ca-ES" sz="1400" dirty="0">
                <a:solidFill>
                  <a:srgbClr val="002060"/>
                </a:solidFill>
              </a:rPr>
              <a:t>Blanca </a:t>
            </a:r>
            <a:r>
              <a:rPr lang="ca-ES" sz="1400" dirty="0" err="1">
                <a:solidFill>
                  <a:srgbClr val="002060"/>
                </a:solidFill>
              </a:rPr>
              <a:t>Puigferrer</a:t>
            </a:r>
            <a:r>
              <a:rPr lang="ca-ES" sz="1400" b="1" dirty="0">
                <a:solidFill>
                  <a:srgbClr val="002060"/>
                </a:solidFill>
              </a:rPr>
              <a:t> </a:t>
            </a:r>
            <a:r>
              <a:rPr lang="ca-ES" sz="1400" dirty="0">
                <a:solidFill>
                  <a:srgbClr val="002060"/>
                </a:solidFill>
              </a:rPr>
              <a:t>(nivells 1, 2 i 3</a:t>
            </a:r>
            <a:r>
              <a:rPr lang="ca-ES" sz="1400" dirty="0" smtClean="0">
                <a:solidFill>
                  <a:srgbClr val="002060"/>
                </a:solidFill>
              </a:rPr>
              <a:t>), </a:t>
            </a:r>
            <a:r>
              <a:rPr lang="ca-ES" sz="1400" dirty="0" err="1" smtClean="0">
                <a:solidFill>
                  <a:srgbClr val="002060"/>
                </a:solidFill>
              </a:rPr>
              <a:t>Gisel.la</a:t>
            </a:r>
            <a:r>
              <a:rPr lang="ca-ES" sz="1400" dirty="0" smtClean="0">
                <a:solidFill>
                  <a:srgbClr val="002060"/>
                </a:solidFill>
              </a:rPr>
              <a:t> Massana (nivell 4)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Ciències socials : </a:t>
            </a:r>
            <a:r>
              <a:rPr lang="ca-ES" sz="1400" dirty="0" smtClean="0">
                <a:solidFill>
                  <a:srgbClr val="002060"/>
                </a:solidFill>
              </a:rPr>
              <a:t>Xavier Melero  (grup 4A), Marta </a:t>
            </a:r>
            <a:r>
              <a:rPr lang="ca-ES" sz="1400" dirty="0">
                <a:solidFill>
                  <a:srgbClr val="002060"/>
                </a:solidFill>
              </a:rPr>
              <a:t>Collell </a:t>
            </a:r>
            <a:r>
              <a:rPr lang="ca-ES" sz="1400" dirty="0" smtClean="0">
                <a:solidFill>
                  <a:srgbClr val="002060"/>
                </a:solidFill>
              </a:rPr>
              <a:t>(grup 4B</a:t>
            </a:r>
            <a:r>
              <a:rPr lang="ca-ES" sz="1400" dirty="0">
                <a:solidFill>
                  <a:srgbClr val="002060"/>
                </a:solidFill>
              </a:rPr>
              <a:t>) i Xavier </a:t>
            </a:r>
            <a:r>
              <a:rPr lang="ca-ES" sz="1400" dirty="0" err="1" smtClean="0">
                <a:solidFill>
                  <a:srgbClr val="002060"/>
                </a:solidFill>
              </a:rPr>
              <a:t>Masanés</a:t>
            </a:r>
            <a:r>
              <a:rPr lang="ca-ES" sz="1400" dirty="0" smtClean="0">
                <a:solidFill>
                  <a:srgbClr val="002060"/>
                </a:solidFill>
              </a:rPr>
              <a:t> </a:t>
            </a:r>
            <a:r>
              <a:rPr lang="ca-ES" sz="1400" dirty="0">
                <a:solidFill>
                  <a:srgbClr val="002060"/>
                </a:solidFill>
              </a:rPr>
              <a:t>(Grup </a:t>
            </a:r>
            <a:r>
              <a:rPr lang="ca-ES" sz="1400" dirty="0" smtClean="0">
                <a:solidFill>
                  <a:srgbClr val="002060"/>
                </a:solidFill>
              </a:rPr>
              <a:t>4C</a:t>
            </a:r>
            <a:r>
              <a:rPr lang="ca-ES" sz="1400" dirty="0">
                <a:solidFill>
                  <a:srgbClr val="002060"/>
                </a:solidFill>
              </a:rPr>
              <a:t>)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Educació física</a:t>
            </a:r>
            <a:r>
              <a:rPr lang="ca-ES" sz="1400" dirty="0">
                <a:solidFill>
                  <a:srgbClr val="002060"/>
                </a:solidFill>
              </a:rPr>
              <a:t>: Abel Fàbregas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Religió</a:t>
            </a:r>
            <a:r>
              <a:rPr lang="ca-ES" sz="1400" dirty="0">
                <a:solidFill>
                  <a:srgbClr val="002060"/>
                </a:solidFill>
              </a:rPr>
              <a:t>: Carles </a:t>
            </a:r>
            <a:r>
              <a:rPr lang="ca-ES" sz="1400" dirty="0" err="1">
                <a:solidFill>
                  <a:srgbClr val="002060"/>
                </a:solidFill>
              </a:rPr>
              <a:t>Sagué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 smtClean="0">
                <a:solidFill>
                  <a:srgbClr val="002060"/>
                </a:solidFill>
              </a:rPr>
              <a:t>Cultura i Valors</a:t>
            </a:r>
            <a:r>
              <a:rPr lang="ca-ES" sz="1400" dirty="0" smtClean="0">
                <a:solidFill>
                  <a:srgbClr val="002060"/>
                </a:solidFill>
              </a:rPr>
              <a:t>: </a:t>
            </a:r>
            <a:r>
              <a:rPr lang="ca-ES" sz="1400" dirty="0">
                <a:solidFill>
                  <a:srgbClr val="002060"/>
                </a:solidFill>
              </a:rPr>
              <a:t>Marcos Malats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171717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171717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171717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171717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171717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171717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17171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71538" y="854075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3. L’equip docent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55650" y="2060575"/>
            <a:ext cx="8208963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u="sng" dirty="0">
                <a:solidFill>
                  <a:srgbClr val="002060"/>
                </a:solidFill>
              </a:rPr>
              <a:t>Optativa 1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 smtClean="0">
                <a:solidFill>
                  <a:srgbClr val="002060"/>
                </a:solidFill>
              </a:rPr>
              <a:t>Biologia: </a:t>
            </a:r>
            <a:r>
              <a:rPr lang="ca-ES" sz="1400" dirty="0" smtClean="0">
                <a:solidFill>
                  <a:srgbClr val="002060"/>
                </a:solidFill>
              </a:rPr>
              <a:t>Antoni </a:t>
            </a:r>
            <a:r>
              <a:rPr lang="ca-ES" sz="1400" dirty="0" err="1" smtClean="0">
                <a:solidFill>
                  <a:srgbClr val="002060"/>
                </a:solidFill>
              </a:rPr>
              <a:t>Sbert</a:t>
            </a:r>
            <a:r>
              <a:rPr lang="ca-ES" sz="1400" dirty="0" smtClean="0">
                <a:solidFill>
                  <a:srgbClr val="002060"/>
                </a:solidFill>
              </a:rPr>
              <a:t> (grup 1), Laura Macià (grup 2). Laboratori: Lídia Ochoa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 smtClean="0">
                <a:solidFill>
                  <a:srgbClr val="002060"/>
                </a:solidFill>
              </a:rPr>
              <a:t>Tecnologia: </a:t>
            </a:r>
            <a:r>
              <a:rPr lang="ca-ES" sz="1400" dirty="0" smtClean="0">
                <a:solidFill>
                  <a:srgbClr val="002060"/>
                </a:solidFill>
              </a:rPr>
              <a:t>Pol </a:t>
            </a:r>
            <a:r>
              <a:rPr lang="ca-ES" sz="1400" dirty="0" err="1" smtClean="0">
                <a:solidFill>
                  <a:srgbClr val="002060"/>
                </a:solidFill>
              </a:rPr>
              <a:t>Pujolàs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 smtClean="0">
                <a:solidFill>
                  <a:srgbClr val="002060"/>
                </a:solidFill>
              </a:rPr>
              <a:t>Música: </a:t>
            </a:r>
            <a:r>
              <a:rPr lang="ca-ES" sz="1400" dirty="0" smtClean="0">
                <a:solidFill>
                  <a:srgbClr val="002060"/>
                </a:solidFill>
              </a:rPr>
              <a:t>Rocío del Pino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u="sng" dirty="0">
                <a:solidFill>
                  <a:srgbClr val="002060"/>
                </a:solidFill>
              </a:rPr>
              <a:t>Optativa 2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Física i química: </a:t>
            </a:r>
            <a:r>
              <a:rPr lang="ca-ES" sz="1400" dirty="0">
                <a:solidFill>
                  <a:srgbClr val="002060"/>
                </a:solidFill>
              </a:rPr>
              <a:t>Adrià Sabater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Llatí: </a:t>
            </a:r>
            <a:r>
              <a:rPr lang="ca-ES" sz="1400" dirty="0">
                <a:solidFill>
                  <a:srgbClr val="002060"/>
                </a:solidFill>
              </a:rPr>
              <a:t>Joan Manel Martos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Visual i Plàstica: </a:t>
            </a:r>
            <a:r>
              <a:rPr lang="ca-ES" sz="1400" dirty="0">
                <a:solidFill>
                  <a:srgbClr val="002060"/>
                </a:solidFill>
              </a:rPr>
              <a:t>Mònica Martínez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u="sng" dirty="0">
                <a:solidFill>
                  <a:srgbClr val="002060"/>
                </a:solidFill>
              </a:rPr>
              <a:t>Optativa </a:t>
            </a:r>
            <a:r>
              <a:rPr lang="ca-ES" sz="1400" b="1" u="sng" dirty="0" smtClean="0">
                <a:solidFill>
                  <a:srgbClr val="002060"/>
                </a:solidFill>
              </a:rPr>
              <a:t>3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 smtClean="0">
                <a:solidFill>
                  <a:srgbClr val="002060"/>
                </a:solidFill>
              </a:rPr>
              <a:t>Francès: </a:t>
            </a:r>
            <a:r>
              <a:rPr lang="ca-ES" sz="1400" dirty="0">
                <a:solidFill>
                  <a:srgbClr val="002060"/>
                </a:solidFill>
              </a:rPr>
              <a:t>Sergi </a:t>
            </a:r>
            <a:r>
              <a:rPr lang="ca-ES" sz="1400" dirty="0" err="1" smtClean="0">
                <a:solidFill>
                  <a:srgbClr val="002060"/>
                </a:solidFill>
              </a:rPr>
              <a:t>Matarín</a:t>
            </a:r>
            <a:r>
              <a:rPr lang="ca-ES" sz="1400" dirty="0" smtClean="0">
                <a:solidFill>
                  <a:srgbClr val="002060"/>
                </a:solidFill>
              </a:rPr>
              <a:t> (grup 1), </a:t>
            </a:r>
            <a:r>
              <a:rPr lang="ca-ES" sz="1400" dirty="0" err="1" smtClean="0">
                <a:solidFill>
                  <a:srgbClr val="002060"/>
                </a:solidFill>
              </a:rPr>
              <a:t>Gisel.la</a:t>
            </a:r>
            <a:r>
              <a:rPr lang="ca-ES" sz="1400" dirty="0" smtClean="0">
                <a:solidFill>
                  <a:srgbClr val="002060"/>
                </a:solidFill>
              </a:rPr>
              <a:t> Massana (grup 2)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 smtClean="0">
                <a:solidFill>
                  <a:srgbClr val="002060"/>
                </a:solidFill>
              </a:rPr>
              <a:t>Informàtica</a:t>
            </a:r>
            <a:r>
              <a:rPr lang="ca-ES" sz="1400" dirty="0" smtClean="0">
                <a:solidFill>
                  <a:srgbClr val="002060"/>
                </a:solidFill>
              </a:rPr>
              <a:t>: Pol </a:t>
            </a:r>
            <a:r>
              <a:rPr lang="ca-ES" sz="1400" dirty="0" err="1" smtClean="0">
                <a:solidFill>
                  <a:srgbClr val="002060"/>
                </a:solidFill>
              </a:rPr>
              <a:t>Pujolàs</a:t>
            </a: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</a:pPr>
            <a:r>
              <a:rPr lang="ca-ES" sz="1400" b="1" dirty="0" smtClean="0">
                <a:solidFill>
                  <a:srgbClr val="002060"/>
                </a:solidFill>
              </a:rPr>
              <a:t>Economia i Emprenedoria</a:t>
            </a:r>
            <a:r>
              <a:rPr lang="ca-ES" sz="1400" dirty="0" smtClean="0">
                <a:solidFill>
                  <a:srgbClr val="002060"/>
                </a:solidFill>
              </a:rPr>
              <a:t>: Jordi </a:t>
            </a:r>
            <a:r>
              <a:rPr lang="ca-ES" sz="1400" dirty="0" err="1" smtClean="0">
                <a:solidFill>
                  <a:srgbClr val="002060"/>
                </a:solidFill>
              </a:rPr>
              <a:t>Aurich</a:t>
            </a:r>
            <a:endParaRPr lang="ca-ES" sz="14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r>
              <a:rPr lang="ca-ES" sz="1400" b="1" dirty="0">
                <a:solidFill>
                  <a:srgbClr val="002060"/>
                </a:solidFill>
              </a:rPr>
              <a:t>Tutoria: </a:t>
            </a:r>
            <a:r>
              <a:rPr lang="ca-ES" sz="1400" dirty="0" smtClean="0">
                <a:solidFill>
                  <a:srgbClr val="002060"/>
                </a:solidFill>
              </a:rPr>
              <a:t>Xavier Melero (grup 4A), Marta </a:t>
            </a:r>
            <a:r>
              <a:rPr lang="ca-ES" sz="1400" dirty="0">
                <a:solidFill>
                  <a:srgbClr val="002060"/>
                </a:solidFill>
              </a:rPr>
              <a:t>Collell </a:t>
            </a:r>
            <a:r>
              <a:rPr lang="ca-ES" sz="1400" dirty="0" smtClean="0">
                <a:solidFill>
                  <a:srgbClr val="002060"/>
                </a:solidFill>
              </a:rPr>
              <a:t>(grup 4B), Xavier </a:t>
            </a:r>
            <a:r>
              <a:rPr lang="ca-ES" sz="1400" dirty="0" err="1" smtClean="0">
                <a:solidFill>
                  <a:srgbClr val="002060"/>
                </a:solidFill>
              </a:rPr>
              <a:t>Masanés</a:t>
            </a:r>
            <a:r>
              <a:rPr lang="ca-ES" sz="1400" dirty="0" smtClean="0">
                <a:solidFill>
                  <a:srgbClr val="002060"/>
                </a:solidFill>
              </a:rPr>
              <a:t> (grup 4C</a:t>
            </a:r>
            <a:r>
              <a:rPr lang="ca-ES" sz="1400" dirty="0">
                <a:solidFill>
                  <a:srgbClr val="002060"/>
                </a:solidFill>
              </a:rPr>
              <a:t>)</a:t>
            </a:r>
          </a:p>
          <a:p>
            <a:pPr eaLnBrk="1" hangingPunct="1"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871538" y="854075"/>
            <a:ext cx="8162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4. La tutoria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4213" y="2205038"/>
            <a:ext cx="8110537" cy="42497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264D"/>
              </a:buClr>
              <a:buSzPct val="90000"/>
              <a:buFont typeface="Wingdings" charset="0"/>
              <a:buChar char=""/>
            </a:pPr>
            <a:r>
              <a:rPr lang="ca-ES" sz="1800" b="1" dirty="0">
                <a:solidFill>
                  <a:srgbClr val="002060"/>
                </a:solidFill>
              </a:rPr>
              <a:t>L’hora setmanal de tutoria</a:t>
            </a:r>
          </a:p>
          <a:p>
            <a:pPr eaLnBrk="1" hangingPunct="1">
              <a:spcBef>
                <a:spcPts val="225"/>
              </a:spcBef>
              <a:buClrTx/>
              <a:buSzPct val="90000"/>
              <a:buFontTx/>
              <a:buNone/>
            </a:pPr>
            <a:endParaRPr lang="ca-ES" sz="9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Les rutines d’aula: informació, agenda, calendari…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</a:t>
            </a:r>
            <a:r>
              <a:rPr lang="ca-ES" sz="1800" dirty="0" smtClean="0">
                <a:solidFill>
                  <a:srgbClr val="002060"/>
                </a:solidFill>
              </a:rPr>
              <a:t>Xerrades</a:t>
            </a: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Campanyes solidàries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Delegats, representants i encarregats d’aula 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Assemblees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Orientació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225"/>
              </a:spcBef>
              <a:buClrTx/>
              <a:buSzPct val="90000"/>
              <a:buFontTx/>
              <a:buNone/>
            </a:pPr>
            <a:endParaRPr lang="ca-ES" sz="9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64D"/>
              </a:buClr>
              <a:buSzPct val="90000"/>
              <a:buFont typeface="Wingdings" charset="0"/>
              <a:buChar char=""/>
            </a:pPr>
            <a:r>
              <a:rPr lang="ca-ES" sz="1800" b="1" dirty="0">
                <a:solidFill>
                  <a:srgbClr val="002060"/>
                </a:solidFill>
              </a:rPr>
              <a:t>El tutor personal</a:t>
            </a:r>
          </a:p>
          <a:p>
            <a:pPr eaLnBrk="1" hangingPunct="1">
              <a:spcBef>
                <a:spcPts val="225"/>
              </a:spcBef>
              <a:buClrTx/>
              <a:buSzPct val="90000"/>
              <a:buFontTx/>
              <a:buNone/>
            </a:pPr>
            <a:endParaRPr lang="ca-ES" sz="9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Seguiment de l’alumne</a:t>
            </a:r>
          </a:p>
          <a:p>
            <a:pPr eaLnBrk="1" hangingPunct="1">
              <a:spcBef>
                <a:spcPts val="450"/>
              </a:spcBef>
              <a:buClrTx/>
              <a:buSzPct val="90000"/>
              <a:buFontTx/>
              <a:buNone/>
            </a:pPr>
            <a:r>
              <a:rPr lang="ca-ES" sz="1800" dirty="0">
                <a:solidFill>
                  <a:srgbClr val="002060"/>
                </a:solidFill>
              </a:rPr>
              <a:t>	Comunicació amb la família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871538" y="977900"/>
            <a:ext cx="8162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3600">
                <a:solidFill>
                  <a:srgbClr val="003366"/>
                </a:solidFill>
              </a:rPr>
              <a:t>5. Quina informació rep la família?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00113" y="2060575"/>
            <a:ext cx="7799387" cy="4537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Reunió informativa </a:t>
            </a:r>
            <a:r>
              <a:rPr lang="es-ES" sz="1800" dirty="0" smtClean="0">
                <a:solidFill>
                  <a:srgbClr val="002060"/>
                </a:solidFill>
              </a:rPr>
              <a:t>d</a:t>
            </a:r>
            <a:r>
              <a:rPr lang="ca-ES" sz="1800" dirty="0" smtClean="0">
                <a:solidFill>
                  <a:srgbClr val="002060"/>
                </a:solidFill>
              </a:rPr>
              <a:t>’inici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>
                <a:solidFill>
                  <a:srgbClr val="002060"/>
                </a:solidFill>
              </a:rPr>
              <a:t>de </a:t>
            </a:r>
            <a:r>
              <a:rPr lang="ca-ES" sz="1800" dirty="0">
                <a:solidFill>
                  <a:srgbClr val="002060"/>
                </a:solidFill>
              </a:rPr>
              <a:t>curs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Entrevistes </a:t>
            </a:r>
            <a:r>
              <a:rPr lang="ca-ES" sz="1800" dirty="0">
                <a:solidFill>
                  <a:srgbClr val="002060"/>
                </a:solidFill>
              </a:rPr>
              <a:t>amb</a:t>
            </a:r>
            <a:r>
              <a:rPr lang="es-ES" sz="1800" dirty="0">
                <a:solidFill>
                  <a:srgbClr val="002060"/>
                </a:solidFill>
              </a:rPr>
              <a:t> el tutor/a personal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ca-ES" sz="1800" dirty="0">
                <a:solidFill>
                  <a:srgbClr val="002060"/>
                </a:solidFill>
              </a:rPr>
              <a:t>Codi</a:t>
            </a:r>
            <a:r>
              <a:rPr lang="es-ES" sz="1800" dirty="0">
                <a:solidFill>
                  <a:srgbClr val="002060"/>
                </a:solidFill>
              </a:rPr>
              <a:t> Intranet / Informes 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es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Informe d</a:t>
            </a:r>
            <a:r>
              <a:rPr lang="ja-JP" sz="1800" dirty="0">
                <a:solidFill>
                  <a:srgbClr val="002060"/>
                </a:solidFill>
              </a:rPr>
              <a:t>’</a:t>
            </a:r>
            <a:r>
              <a:rPr lang="ca-ES" sz="1800" dirty="0">
                <a:solidFill>
                  <a:srgbClr val="002060"/>
                </a:solidFill>
              </a:rPr>
              <a:t>avaluació qualitativa </a:t>
            </a:r>
            <a:r>
              <a:rPr lang="es-ES" sz="1800" dirty="0">
                <a:solidFill>
                  <a:srgbClr val="002060"/>
                </a:solidFill>
              </a:rPr>
              <a:t>(a </a:t>
            </a:r>
            <a:r>
              <a:rPr lang="es-ES" sz="1800" dirty="0" err="1" smtClean="0">
                <a:solidFill>
                  <a:srgbClr val="002060"/>
                </a:solidFill>
              </a:rPr>
              <a:t>meitats</a:t>
            </a:r>
            <a:r>
              <a:rPr lang="es-ES" sz="1800" dirty="0" smtClean="0">
                <a:solidFill>
                  <a:srgbClr val="002060"/>
                </a:solidFill>
              </a:rPr>
              <a:t> del primer trimestre)</a:t>
            </a:r>
            <a:endParaRPr lang="es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Informes </a:t>
            </a:r>
            <a:r>
              <a:rPr lang="ca-ES" sz="1800" dirty="0">
                <a:solidFill>
                  <a:srgbClr val="002060"/>
                </a:solidFill>
              </a:rPr>
              <a:t>trimestrals</a:t>
            </a:r>
            <a:r>
              <a:rPr lang="es-ES" sz="1800" dirty="0">
                <a:solidFill>
                  <a:srgbClr val="002060"/>
                </a:solidFill>
              </a:rPr>
              <a:t> de notes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Entrevistes </a:t>
            </a:r>
            <a:r>
              <a:rPr lang="ca-ES" sz="1800" dirty="0">
                <a:solidFill>
                  <a:srgbClr val="002060"/>
                </a:solidFill>
              </a:rPr>
              <a:t>amb</a:t>
            </a:r>
            <a:r>
              <a:rPr lang="es-ES" sz="1800" dirty="0">
                <a:solidFill>
                  <a:srgbClr val="002060"/>
                </a:solidFill>
              </a:rPr>
              <a:t> la psicopedagoga, l</a:t>
            </a:r>
            <a:r>
              <a:rPr lang="ja-JP" sz="1800" dirty="0">
                <a:solidFill>
                  <a:srgbClr val="002060"/>
                </a:solidFill>
              </a:rPr>
              <a:t>’</a:t>
            </a:r>
            <a:r>
              <a:rPr lang="es-ES" sz="1800" dirty="0">
                <a:solidFill>
                  <a:srgbClr val="002060"/>
                </a:solidFill>
              </a:rPr>
              <a:t>EAP o l</a:t>
            </a:r>
            <a:r>
              <a:rPr lang="ja-JP" sz="1800" dirty="0">
                <a:solidFill>
                  <a:srgbClr val="002060"/>
                </a:solidFill>
              </a:rPr>
              <a:t>’</a:t>
            </a:r>
            <a:r>
              <a:rPr lang="es-ES" sz="1800" dirty="0">
                <a:solidFill>
                  <a:srgbClr val="002060"/>
                </a:solidFill>
              </a:rPr>
              <a:t>educador social.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450"/>
              </a:spcBef>
              <a:buClr>
                <a:srgbClr val="002060"/>
              </a:buClr>
              <a:buSzPct val="84000"/>
              <a:buFont typeface="Wingdings" charset="0"/>
              <a:buChar char=""/>
            </a:pPr>
            <a:r>
              <a:rPr lang="ca-ES" sz="1800" dirty="0">
                <a:solidFill>
                  <a:srgbClr val="002060"/>
                </a:solidFill>
              </a:rPr>
              <a:t>Altres: fulls informatius puntuals, comunicats de sancions...</a:t>
            </a:r>
          </a:p>
          <a:p>
            <a:pPr eaLnBrk="1" hangingPunct="1">
              <a:spcBef>
                <a:spcPts val="450"/>
              </a:spcBef>
              <a:buClrTx/>
              <a:buSzPct val="84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981075" y="500063"/>
            <a:ext cx="8162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6. El calendari del curs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11188" y="2349500"/>
            <a:ext cx="83391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500"/>
              </a:spcBef>
              <a:buClrTx/>
              <a:buSzPct val="75000"/>
              <a:buFontTx/>
              <a:buNone/>
            </a:pPr>
            <a:endParaRPr lang="es-ES" sz="16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500"/>
              </a:spcBef>
              <a:buClrTx/>
              <a:buSzPct val="75000"/>
              <a:buFontTx/>
              <a:buNone/>
            </a:pPr>
            <a:r>
              <a:rPr lang="es-ES" sz="2000" b="1" dirty="0" err="1" smtClean="0">
                <a:solidFill>
                  <a:srgbClr val="002060"/>
                </a:solidFill>
              </a:rPr>
              <a:t>Curs</a:t>
            </a:r>
            <a:r>
              <a:rPr lang="es-ES" sz="2000" b="1" dirty="0">
                <a:solidFill>
                  <a:srgbClr val="002060"/>
                </a:solidFill>
              </a:rPr>
              <a:t>: </a:t>
            </a:r>
            <a:r>
              <a:rPr lang="es-ES" sz="2000" b="1" dirty="0" smtClean="0">
                <a:solidFill>
                  <a:srgbClr val="002060"/>
                </a:solidFill>
              </a:rPr>
              <a:t>12 </a:t>
            </a:r>
            <a:r>
              <a:rPr lang="es-ES" sz="2000" b="1" dirty="0">
                <a:solidFill>
                  <a:srgbClr val="002060"/>
                </a:solidFill>
              </a:rPr>
              <a:t>de </a:t>
            </a:r>
            <a:r>
              <a:rPr lang="es-ES" sz="2000" b="1" dirty="0" err="1">
                <a:solidFill>
                  <a:srgbClr val="002060"/>
                </a:solidFill>
              </a:rPr>
              <a:t>setembre</a:t>
            </a:r>
            <a:r>
              <a:rPr lang="es-ES" sz="2000" b="1" dirty="0">
                <a:solidFill>
                  <a:srgbClr val="002060"/>
                </a:solidFill>
              </a:rPr>
              <a:t> - 21 de </a:t>
            </a:r>
            <a:r>
              <a:rPr lang="es-ES" sz="2000" b="1" dirty="0" err="1">
                <a:solidFill>
                  <a:srgbClr val="002060"/>
                </a:solidFill>
              </a:rPr>
              <a:t>juny</a:t>
            </a:r>
            <a:endParaRPr lang="es-ES" sz="2000" b="1" dirty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>
              <a:spcBef>
                <a:spcPts val="450"/>
              </a:spcBef>
              <a:buClrTx/>
              <a:buSzPct val="75000"/>
              <a:buFontTx/>
              <a:buNone/>
            </a:pPr>
            <a:r>
              <a:rPr lang="es-ES" sz="1800" b="1" dirty="0" err="1">
                <a:solidFill>
                  <a:srgbClr val="002060"/>
                </a:solidFill>
              </a:rPr>
              <a:t>Períodes</a:t>
            </a:r>
            <a:r>
              <a:rPr lang="es-ES" sz="1800" b="1" dirty="0">
                <a:solidFill>
                  <a:srgbClr val="002060"/>
                </a:solidFill>
              </a:rPr>
              <a:t> de </a:t>
            </a:r>
            <a:r>
              <a:rPr lang="es-ES" sz="1800" b="1" dirty="0" err="1">
                <a:solidFill>
                  <a:srgbClr val="002060"/>
                </a:solidFill>
              </a:rPr>
              <a:t>vacances</a:t>
            </a:r>
            <a:r>
              <a:rPr lang="es-ES" sz="1800" b="1" dirty="0">
                <a:solidFill>
                  <a:srgbClr val="002060"/>
                </a:solidFill>
              </a:rPr>
              <a:t>:</a:t>
            </a:r>
          </a:p>
          <a:p>
            <a:pPr>
              <a:spcBef>
                <a:spcPts val="450"/>
              </a:spcBef>
              <a:buClrTx/>
              <a:buSzPct val="75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>
              <a:spcBef>
                <a:spcPts val="45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800" dirty="0">
                <a:solidFill>
                  <a:srgbClr val="002060"/>
                </a:solidFill>
              </a:rPr>
              <a:t>Nadal: del 22 de desembre de </a:t>
            </a:r>
            <a:r>
              <a:rPr lang="es-ES" sz="1800" dirty="0" smtClean="0">
                <a:solidFill>
                  <a:srgbClr val="002060"/>
                </a:solidFill>
              </a:rPr>
              <a:t>2018 </a:t>
            </a:r>
            <a:r>
              <a:rPr lang="es-ES" sz="1800" dirty="0">
                <a:solidFill>
                  <a:srgbClr val="002060"/>
                </a:solidFill>
              </a:rPr>
              <a:t>al </a:t>
            </a:r>
            <a:r>
              <a:rPr lang="es-ES" sz="1800" dirty="0" smtClean="0">
                <a:solidFill>
                  <a:srgbClr val="002060"/>
                </a:solidFill>
              </a:rPr>
              <a:t>07 </a:t>
            </a:r>
            <a:r>
              <a:rPr lang="es-ES" sz="1800" dirty="0">
                <a:solidFill>
                  <a:srgbClr val="002060"/>
                </a:solidFill>
              </a:rPr>
              <a:t>de </a:t>
            </a:r>
            <a:r>
              <a:rPr lang="es-ES" sz="1800" dirty="0" err="1">
                <a:solidFill>
                  <a:srgbClr val="002060"/>
                </a:solidFill>
              </a:rPr>
              <a:t>gener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smtClean="0">
                <a:solidFill>
                  <a:srgbClr val="002060"/>
                </a:solidFill>
              </a:rPr>
              <a:t>de 2019 </a:t>
            </a:r>
            <a:r>
              <a:rPr lang="es-ES" sz="1800" dirty="0">
                <a:solidFill>
                  <a:srgbClr val="002060"/>
                </a:solidFill>
              </a:rPr>
              <a:t>(</a:t>
            </a:r>
            <a:r>
              <a:rPr lang="es-ES" sz="1800" dirty="0" err="1">
                <a:solidFill>
                  <a:srgbClr val="002060"/>
                </a:solidFill>
              </a:rPr>
              <a:t>ambdós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inclosos</a:t>
            </a:r>
            <a:r>
              <a:rPr lang="es-ES" sz="1800" dirty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450"/>
              </a:spcBef>
              <a:buClrTx/>
              <a:buSzPct val="75000"/>
              <a:buFontTx/>
              <a:buNone/>
            </a:pPr>
            <a:endParaRPr lang="ca-ES" sz="1800" dirty="0">
              <a:solidFill>
                <a:srgbClr val="002060"/>
              </a:solidFill>
            </a:endParaRPr>
          </a:p>
          <a:p>
            <a:pPr>
              <a:spcBef>
                <a:spcPts val="45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800" dirty="0" err="1">
                <a:solidFill>
                  <a:srgbClr val="002060"/>
                </a:solidFill>
              </a:rPr>
              <a:t>Setmana</a:t>
            </a:r>
            <a:r>
              <a:rPr lang="es-ES" sz="1800" dirty="0">
                <a:solidFill>
                  <a:srgbClr val="002060"/>
                </a:solidFill>
              </a:rPr>
              <a:t> Santa: </a:t>
            </a:r>
            <a:r>
              <a:rPr lang="es-ES" sz="1800" dirty="0" smtClean="0">
                <a:solidFill>
                  <a:srgbClr val="002060"/>
                </a:solidFill>
              </a:rPr>
              <a:t>del 15 </a:t>
            </a:r>
            <a:r>
              <a:rPr lang="es-ES" sz="1800" dirty="0">
                <a:solidFill>
                  <a:srgbClr val="002060"/>
                </a:solidFill>
              </a:rPr>
              <a:t>al </a:t>
            </a:r>
            <a:r>
              <a:rPr lang="es-ES" sz="1800" dirty="0" smtClean="0">
                <a:solidFill>
                  <a:srgbClr val="002060"/>
                </a:solidFill>
              </a:rPr>
              <a:t>22 </a:t>
            </a:r>
            <a:r>
              <a:rPr lang="es-ES" sz="1800" dirty="0">
                <a:solidFill>
                  <a:srgbClr val="002060"/>
                </a:solidFill>
              </a:rPr>
              <a:t>d</a:t>
            </a:r>
            <a:r>
              <a:rPr lang="ja-JP" sz="1800" dirty="0">
                <a:solidFill>
                  <a:srgbClr val="002060"/>
                </a:solidFill>
              </a:rPr>
              <a:t>’</a:t>
            </a:r>
            <a:r>
              <a:rPr lang="es-ES" sz="1800" dirty="0">
                <a:solidFill>
                  <a:srgbClr val="002060"/>
                </a:solidFill>
              </a:rPr>
              <a:t>abril ( </a:t>
            </a:r>
            <a:r>
              <a:rPr lang="es-ES" sz="1800" dirty="0" err="1">
                <a:solidFill>
                  <a:srgbClr val="002060"/>
                </a:solidFill>
              </a:rPr>
              <a:t>ambdós</a:t>
            </a:r>
            <a:r>
              <a:rPr lang="es-ES" sz="1800" dirty="0">
                <a:solidFill>
                  <a:srgbClr val="002060"/>
                </a:solidFill>
              </a:rPr>
              <a:t> </a:t>
            </a:r>
            <a:r>
              <a:rPr lang="es-ES" sz="1800" dirty="0" err="1">
                <a:solidFill>
                  <a:srgbClr val="002060"/>
                </a:solidFill>
              </a:rPr>
              <a:t>inclosos</a:t>
            </a:r>
            <a:r>
              <a:rPr lang="es-ES" sz="1800" dirty="0">
                <a:solidFill>
                  <a:srgbClr val="002060"/>
                </a:solidFill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981075" y="500063"/>
            <a:ext cx="8162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ES" sz="4400">
                <a:solidFill>
                  <a:srgbClr val="003366"/>
                </a:solidFill>
              </a:rPr>
              <a:t>6. El calendari del curs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11188" y="1844675"/>
            <a:ext cx="8339137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 algn="ctr">
              <a:spcBef>
                <a:spcPts val="400"/>
              </a:spcBef>
              <a:buClrTx/>
              <a:buSzPct val="75000"/>
              <a:buFontTx/>
              <a:buNone/>
            </a:pPr>
            <a:r>
              <a:rPr lang="es-ES" sz="1600" b="1" dirty="0">
                <a:solidFill>
                  <a:srgbClr val="002060"/>
                </a:solidFill>
              </a:rPr>
              <a:t>1a </a:t>
            </a:r>
            <a:r>
              <a:rPr lang="es-ES" sz="1600" b="1" dirty="0" err="1">
                <a:solidFill>
                  <a:srgbClr val="002060"/>
                </a:solidFill>
              </a:rPr>
              <a:t>avaluació</a:t>
            </a:r>
            <a:r>
              <a:rPr lang="es-ES" sz="1600" b="1" dirty="0">
                <a:solidFill>
                  <a:srgbClr val="002060"/>
                </a:solidFill>
              </a:rPr>
              <a:t>: </a:t>
            </a:r>
            <a:r>
              <a:rPr lang="es-ES" sz="1600" b="1" dirty="0" smtClean="0">
                <a:solidFill>
                  <a:srgbClr val="002060"/>
                </a:solidFill>
              </a:rPr>
              <a:t>del 12 </a:t>
            </a:r>
            <a:r>
              <a:rPr lang="es-ES" sz="1600" b="1" dirty="0">
                <a:solidFill>
                  <a:srgbClr val="002060"/>
                </a:solidFill>
              </a:rPr>
              <a:t>de </a:t>
            </a:r>
            <a:r>
              <a:rPr lang="es-ES" sz="1600" b="1" dirty="0" err="1">
                <a:solidFill>
                  <a:srgbClr val="002060"/>
                </a:solidFill>
              </a:rPr>
              <a:t>setembre</a:t>
            </a:r>
            <a:r>
              <a:rPr lang="es-ES" sz="1600" b="1" dirty="0">
                <a:solidFill>
                  <a:srgbClr val="002060"/>
                </a:solidFill>
              </a:rPr>
              <a:t> </a:t>
            </a:r>
            <a:r>
              <a:rPr lang="es-ES" sz="1600" b="1" dirty="0" smtClean="0">
                <a:solidFill>
                  <a:srgbClr val="002060"/>
                </a:solidFill>
              </a:rPr>
              <a:t>al 30 de </a:t>
            </a:r>
            <a:r>
              <a:rPr lang="es-ES" sz="1600" b="1" dirty="0" err="1" smtClean="0">
                <a:solidFill>
                  <a:srgbClr val="002060"/>
                </a:solidFill>
              </a:rPr>
              <a:t>novembre</a:t>
            </a:r>
            <a:endParaRPr lang="es-ES" sz="1600" b="1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Tx/>
              <a:buSzPct val="75000"/>
              <a:buFontTx/>
              <a:buNone/>
            </a:pPr>
            <a:endParaRPr lang="ca-ES" sz="16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Presentació</a:t>
            </a:r>
            <a:r>
              <a:rPr lang="es-ES" sz="1600" dirty="0">
                <a:solidFill>
                  <a:srgbClr val="002060"/>
                </a:solidFill>
              </a:rPr>
              <a:t> del </a:t>
            </a:r>
            <a:r>
              <a:rPr lang="es-ES" sz="1600" dirty="0" err="1">
                <a:solidFill>
                  <a:srgbClr val="002060"/>
                </a:solidFill>
              </a:rPr>
              <a:t>curs</a:t>
            </a:r>
            <a:r>
              <a:rPr lang="es-ES" sz="1600" dirty="0">
                <a:solidFill>
                  <a:srgbClr val="002060"/>
                </a:solidFill>
              </a:rPr>
              <a:t>: </a:t>
            </a:r>
            <a:r>
              <a:rPr lang="es-ES" sz="1600" dirty="0" smtClean="0">
                <a:solidFill>
                  <a:srgbClr val="002060"/>
                </a:solidFill>
              </a:rPr>
              <a:t>12 </a:t>
            </a:r>
            <a:r>
              <a:rPr lang="es-ES" sz="1600" dirty="0">
                <a:solidFill>
                  <a:srgbClr val="002060"/>
                </a:solidFill>
              </a:rPr>
              <a:t>de </a:t>
            </a:r>
            <a:r>
              <a:rPr lang="es-ES" sz="1600" dirty="0" err="1">
                <a:solidFill>
                  <a:srgbClr val="002060"/>
                </a:solidFill>
              </a:rPr>
              <a:t>setembre</a:t>
            </a:r>
            <a:endParaRPr lang="es-ES" sz="1600" dirty="0">
              <a:solidFill>
                <a:srgbClr val="002060"/>
              </a:solidFill>
            </a:endParaRPr>
          </a:p>
          <a:p>
            <a:pPr>
              <a:spcBef>
                <a:spcPts val="300"/>
              </a:spcBef>
              <a:buClrTx/>
              <a:buSzPct val="75000"/>
              <a:buFontTx/>
              <a:buNone/>
            </a:pPr>
            <a:endParaRPr lang="ca-ES" sz="12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Dies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err="1">
                <a:solidFill>
                  <a:srgbClr val="002060"/>
                </a:solidFill>
              </a:rPr>
              <a:t>festius</a:t>
            </a:r>
            <a:r>
              <a:rPr lang="es-ES" sz="1600" dirty="0">
                <a:solidFill>
                  <a:srgbClr val="002060"/>
                </a:solidFill>
              </a:rPr>
              <a:t>: </a:t>
            </a:r>
            <a:r>
              <a:rPr lang="es-ES" sz="1600" dirty="0" err="1" smtClean="0">
                <a:solidFill>
                  <a:srgbClr val="002060"/>
                </a:solidFill>
              </a:rPr>
              <a:t>divendres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>
                <a:solidFill>
                  <a:srgbClr val="002060"/>
                </a:solidFill>
              </a:rPr>
              <a:t>12 </a:t>
            </a:r>
            <a:r>
              <a:rPr lang="es-ES" sz="1600" dirty="0" err="1" smtClean="0">
                <a:solidFill>
                  <a:srgbClr val="002060"/>
                </a:solidFill>
              </a:rPr>
              <a:t>d’octubre</a:t>
            </a:r>
            <a:r>
              <a:rPr lang="es-ES" sz="1600" dirty="0" smtClean="0">
                <a:solidFill>
                  <a:srgbClr val="002060"/>
                </a:solidFill>
              </a:rPr>
              <a:t>, </a:t>
            </a:r>
            <a:r>
              <a:rPr lang="es-ES" sz="1600" dirty="0" err="1" smtClean="0">
                <a:solidFill>
                  <a:srgbClr val="002060"/>
                </a:solidFill>
              </a:rPr>
              <a:t>dijous</a:t>
            </a:r>
            <a:r>
              <a:rPr lang="es-ES" sz="1600" dirty="0" smtClean="0">
                <a:solidFill>
                  <a:srgbClr val="002060"/>
                </a:solidFill>
              </a:rPr>
              <a:t> 01 </a:t>
            </a:r>
            <a:r>
              <a:rPr lang="es-ES" sz="1600" dirty="0">
                <a:solidFill>
                  <a:srgbClr val="002060"/>
                </a:solidFill>
              </a:rPr>
              <a:t>de </a:t>
            </a:r>
            <a:r>
              <a:rPr lang="es-ES" sz="1600" dirty="0" err="1" smtClean="0">
                <a:solidFill>
                  <a:srgbClr val="002060"/>
                </a:solidFill>
              </a:rPr>
              <a:t>novembre</a:t>
            </a:r>
            <a:endParaRPr lang="es-ES" sz="1600" dirty="0" smtClean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endParaRPr lang="es-ES" sz="16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 smtClean="0">
                <a:solidFill>
                  <a:srgbClr val="002060"/>
                </a:solidFill>
              </a:rPr>
              <a:t>Dies</a:t>
            </a:r>
            <a:r>
              <a:rPr lang="es-ES" sz="1600" dirty="0" smtClean="0">
                <a:solidFill>
                  <a:srgbClr val="002060"/>
                </a:solidFill>
              </a:rPr>
              <a:t> de </a:t>
            </a:r>
            <a:r>
              <a:rPr lang="es-ES" sz="1600" dirty="0" err="1" smtClean="0">
                <a:solidFill>
                  <a:srgbClr val="002060"/>
                </a:solidFill>
              </a:rPr>
              <a:t>lliure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elecció</a:t>
            </a:r>
            <a:r>
              <a:rPr lang="es-ES" sz="1600" dirty="0" smtClean="0">
                <a:solidFill>
                  <a:srgbClr val="002060"/>
                </a:solidFill>
              </a:rPr>
              <a:t>: </a:t>
            </a:r>
            <a:r>
              <a:rPr lang="es-ES" sz="1600" dirty="0" err="1" smtClean="0">
                <a:solidFill>
                  <a:srgbClr val="002060"/>
                </a:solidFill>
              </a:rPr>
              <a:t>divendres</a:t>
            </a:r>
            <a:r>
              <a:rPr lang="es-ES" sz="1600" dirty="0" smtClean="0">
                <a:solidFill>
                  <a:srgbClr val="002060"/>
                </a:solidFill>
              </a:rPr>
              <a:t> 02 de </a:t>
            </a:r>
            <a:r>
              <a:rPr lang="es-ES" sz="1600" dirty="0" err="1" smtClean="0">
                <a:solidFill>
                  <a:srgbClr val="002060"/>
                </a:solidFill>
              </a:rPr>
              <a:t>novembre</a:t>
            </a:r>
            <a:endParaRPr lang="es-ES" sz="1600" dirty="0">
              <a:solidFill>
                <a:srgbClr val="002060"/>
              </a:solidFill>
            </a:endParaRPr>
          </a:p>
          <a:p>
            <a:pPr>
              <a:spcBef>
                <a:spcPts val="300"/>
              </a:spcBef>
              <a:buClrTx/>
              <a:buSzPct val="75000"/>
              <a:buFontTx/>
              <a:buNone/>
            </a:pPr>
            <a:endParaRPr lang="ca-ES" sz="12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Celebracions</a:t>
            </a:r>
            <a:r>
              <a:rPr lang="es-ES" sz="1600" dirty="0">
                <a:solidFill>
                  <a:srgbClr val="002060"/>
                </a:solidFill>
              </a:rPr>
              <a:t> de centre: </a:t>
            </a:r>
            <a:r>
              <a:rPr lang="es-ES" sz="1600" dirty="0" err="1" smtClean="0">
                <a:solidFill>
                  <a:srgbClr val="002060"/>
                </a:solidFill>
              </a:rPr>
              <a:t>dimecres</a:t>
            </a:r>
            <a:r>
              <a:rPr lang="es-ES" sz="1600" dirty="0" smtClean="0">
                <a:solidFill>
                  <a:srgbClr val="002060"/>
                </a:solidFill>
              </a:rPr>
              <a:t> 31 </a:t>
            </a:r>
            <a:r>
              <a:rPr lang="es-ES" sz="1600" dirty="0" err="1">
                <a:solidFill>
                  <a:srgbClr val="002060"/>
                </a:solidFill>
              </a:rPr>
              <a:t>d’octubre</a:t>
            </a:r>
            <a:r>
              <a:rPr lang="es-ES" sz="1600" dirty="0">
                <a:solidFill>
                  <a:srgbClr val="002060"/>
                </a:solidFill>
              </a:rPr>
              <a:t> (</a:t>
            </a:r>
            <a:r>
              <a:rPr lang="es-ES" sz="1600" dirty="0" err="1">
                <a:solidFill>
                  <a:srgbClr val="002060"/>
                </a:solidFill>
              </a:rPr>
              <a:t>castanyada</a:t>
            </a:r>
            <a:r>
              <a:rPr lang="es-ES" sz="1600" dirty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300"/>
              </a:spcBef>
              <a:buClrTx/>
              <a:buSzPct val="75000"/>
              <a:buFontTx/>
              <a:buNone/>
            </a:pPr>
            <a:endParaRPr lang="ca-ES" sz="12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Setmanes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de </a:t>
            </a:r>
            <a:r>
              <a:rPr lang="es-ES" sz="1600" dirty="0" err="1" smtClean="0">
                <a:solidFill>
                  <a:srgbClr val="002060"/>
                </a:solidFill>
              </a:rPr>
              <a:t>proves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escrites</a:t>
            </a:r>
            <a:r>
              <a:rPr lang="es-ES" sz="1600" dirty="0" smtClean="0">
                <a:solidFill>
                  <a:srgbClr val="002060"/>
                </a:solidFill>
              </a:rPr>
              <a:t>, </a:t>
            </a:r>
            <a:r>
              <a:rPr lang="es-ES" sz="1600" dirty="0">
                <a:solidFill>
                  <a:srgbClr val="002060"/>
                </a:solidFill>
              </a:rPr>
              <a:t>final d</a:t>
            </a:r>
            <a:r>
              <a:rPr lang="ja-JP" sz="1600" dirty="0">
                <a:solidFill>
                  <a:srgbClr val="002060"/>
                </a:solidFill>
              </a:rPr>
              <a:t>’</a:t>
            </a:r>
            <a:r>
              <a:rPr lang="es-ES" sz="1600" dirty="0" err="1">
                <a:solidFill>
                  <a:srgbClr val="002060"/>
                </a:solidFill>
              </a:rPr>
              <a:t>avaluació</a:t>
            </a:r>
            <a:r>
              <a:rPr lang="es-ES" sz="1600" dirty="0">
                <a:solidFill>
                  <a:srgbClr val="002060"/>
                </a:solidFill>
              </a:rPr>
              <a:t>: </a:t>
            </a:r>
            <a:r>
              <a:rPr lang="es-ES" sz="1600" dirty="0" smtClean="0">
                <a:solidFill>
                  <a:srgbClr val="002060"/>
                </a:solidFill>
              </a:rPr>
              <a:t>del 19 </a:t>
            </a:r>
            <a:r>
              <a:rPr lang="es-ES" sz="1600" dirty="0">
                <a:solidFill>
                  <a:srgbClr val="002060"/>
                </a:solidFill>
              </a:rPr>
              <a:t>de </a:t>
            </a:r>
            <a:r>
              <a:rPr lang="es-ES" sz="1600" dirty="0" err="1">
                <a:solidFill>
                  <a:srgbClr val="002060"/>
                </a:solidFill>
              </a:rPr>
              <a:t>novembre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al 30 de</a:t>
            </a: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</a:pP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novembre</a:t>
            </a:r>
            <a:r>
              <a:rPr lang="es-ES" sz="1600" dirty="0" smtClean="0">
                <a:solidFill>
                  <a:srgbClr val="002060"/>
                </a:solidFill>
              </a:rPr>
              <a:t>)</a:t>
            </a:r>
            <a:endParaRPr lang="es-ES" sz="1600" dirty="0">
              <a:solidFill>
                <a:srgbClr val="002060"/>
              </a:solidFill>
            </a:endParaRPr>
          </a:p>
          <a:p>
            <a:pPr>
              <a:spcBef>
                <a:spcPts val="300"/>
              </a:spcBef>
              <a:buClrTx/>
              <a:buSzPct val="75000"/>
              <a:buFontTx/>
              <a:buNone/>
            </a:pPr>
            <a:endParaRPr lang="ca-ES" sz="12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Sessions</a:t>
            </a:r>
            <a:r>
              <a:rPr lang="es-ES" sz="1600" dirty="0">
                <a:solidFill>
                  <a:srgbClr val="002060"/>
                </a:solidFill>
              </a:rPr>
              <a:t> d</a:t>
            </a:r>
            <a:r>
              <a:rPr lang="ja-JP" sz="1600" dirty="0">
                <a:solidFill>
                  <a:srgbClr val="002060"/>
                </a:solidFill>
              </a:rPr>
              <a:t>’</a:t>
            </a:r>
            <a:r>
              <a:rPr lang="es-ES" sz="1600" dirty="0" err="1">
                <a:solidFill>
                  <a:srgbClr val="002060"/>
                </a:solidFill>
              </a:rPr>
              <a:t>avaluació</a:t>
            </a:r>
            <a:r>
              <a:rPr lang="es-ES" sz="1600" dirty="0">
                <a:solidFill>
                  <a:srgbClr val="002060"/>
                </a:solidFill>
              </a:rPr>
              <a:t>: </a:t>
            </a:r>
            <a:r>
              <a:rPr lang="es-ES" sz="1600" dirty="0" err="1">
                <a:solidFill>
                  <a:srgbClr val="002060"/>
                </a:solidFill>
              </a:rPr>
              <a:t>setmana</a:t>
            </a:r>
            <a:r>
              <a:rPr lang="es-ES" sz="1600" dirty="0">
                <a:solidFill>
                  <a:srgbClr val="002060"/>
                </a:solidFill>
              </a:rPr>
              <a:t> del </a:t>
            </a:r>
            <a:r>
              <a:rPr lang="es-ES" sz="1600" dirty="0" smtClean="0">
                <a:solidFill>
                  <a:srgbClr val="002060"/>
                </a:solidFill>
              </a:rPr>
              <a:t>10 </a:t>
            </a:r>
            <a:r>
              <a:rPr lang="es-ES" sz="1600" dirty="0">
                <a:solidFill>
                  <a:srgbClr val="002060"/>
                </a:solidFill>
              </a:rPr>
              <a:t>al 14 de desembre</a:t>
            </a:r>
          </a:p>
          <a:p>
            <a:pPr>
              <a:spcBef>
                <a:spcPts val="350"/>
              </a:spcBef>
              <a:buClrTx/>
              <a:buSzPct val="75000"/>
              <a:buFontTx/>
              <a:buNone/>
            </a:pPr>
            <a:endParaRPr lang="ca-ES" sz="1400" dirty="0">
              <a:solidFill>
                <a:srgbClr val="002060"/>
              </a:solidFill>
            </a:endParaRPr>
          </a:p>
          <a:p>
            <a:pPr>
              <a:spcBef>
                <a:spcPts val="400"/>
              </a:spcBef>
              <a:buClr>
                <a:srgbClr val="9A0000"/>
              </a:buClr>
              <a:buSzPct val="75000"/>
              <a:buFont typeface="Wingdings" charset="0"/>
              <a:buChar char=""/>
            </a:pPr>
            <a:r>
              <a:rPr lang="es-ES" sz="1600" dirty="0" err="1">
                <a:solidFill>
                  <a:srgbClr val="002060"/>
                </a:solidFill>
              </a:rPr>
              <a:t>Lliurament</a:t>
            </a:r>
            <a:r>
              <a:rPr lang="es-ES" sz="1600" dirty="0">
                <a:solidFill>
                  <a:srgbClr val="002060"/>
                </a:solidFill>
              </a:rPr>
              <a:t> de notes:  </a:t>
            </a:r>
            <a:r>
              <a:rPr lang="es-ES" sz="1600" dirty="0" err="1">
                <a:solidFill>
                  <a:srgbClr val="002060"/>
                </a:solidFill>
              </a:rPr>
              <a:t>dimecres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smtClean="0">
                <a:solidFill>
                  <a:srgbClr val="002060"/>
                </a:solidFill>
              </a:rPr>
              <a:t>19 </a:t>
            </a:r>
            <a:r>
              <a:rPr lang="es-ES" sz="1600" dirty="0">
                <a:solidFill>
                  <a:srgbClr val="002060"/>
                </a:solidFill>
              </a:rPr>
              <a:t>de desembre </a:t>
            </a:r>
          </a:p>
          <a:p>
            <a:pPr eaLnBrk="1" hangingPunct="1">
              <a:spcBef>
                <a:spcPts val="400"/>
              </a:spcBef>
              <a:buClrTx/>
              <a:buSzPct val="75000"/>
              <a:buFontTx/>
              <a:buNone/>
            </a:pPr>
            <a:endParaRPr lang="es-ES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1089</Words>
  <Application>Microsoft Office PowerPoint</Application>
  <PresentationFormat>Presentación en pantalla (4:3)</PresentationFormat>
  <Paragraphs>248</Paragraphs>
  <Slides>19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ＭＳ Ｐゴシック</vt:lpstr>
      <vt:lpstr>Arial</vt:lpstr>
      <vt:lpstr>Segoe UI</vt:lpstr>
      <vt:lpstr>Times New Roman</vt:lpstr>
      <vt:lpstr>Trebuchet MS</vt:lpstr>
      <vt:lpstr>Verdana</vt:lpstr>
      <vt:lpstr>Wingdings</vt:lpstr>
      <vt:lpstr>Tema de Office</vt:lpstr>
      <vt:lpstr>1_Tema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 LLANÇÀ CURS 2010-2011</dc:title>
  <dc:subject/>
  <dc:creator>*</dc:creator>
  <cp:keywords/>
  <dc:description/>
  <cp:lastModifiedBy>prof</cp:lastModifiedBy>
  <cp:revision>130</cp:revision>
  <cp:lastPrinted>1601-01-01T00:00:00Z</cp:lastPrinted>
  <dcterms:created xsi:type="dcterms:W3CDTF">2010-07-14T10:19:35Z</dcterms:created>
  <dcterms:modified xsi:type="dcterms:W3CDTF">2018-09-27T17:28:24Z</dcterms:modified>
</cp:coreProperties>
</file>