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80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6" r:id="rId20"/>
    <p:sldId id="278" r:id="rId21"/>
    <p:sldId id="283" r:id="rId22"/>
    <p:sldId id="275" r:id="rId23"/>
    <p:sldId id="276" r:id="rId24"/>
  </p:sldIdLst>
  <p:sldSz cx="18288000" cy="10287000"/>
  <p:notesSz cx="6858000" cy="9144000"/>
  <p:embeddedFontLst>
    <p:embeddedFont>
      <p:font typeface="Bebas Neue Cyrillic" panose="020B0604020202020204" charset="0"/>
      <p:regular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aleway Bold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2083" autoAdjust="0"/>
  </p:normalViewPr>
  <p:slideViewPr>
    <p:cSldViewPr>
      <p:cViewPr varScale="1">
        <p:scale>
          <a:sx n="69" d="100"/>
          <a:sy n="69" d="100"/>
        </p:scale>
        <p:origin x="12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ab.cat/web/discapacitat-i-nee/coneix-el-piune-1345750500520.html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ab.cat/web/cooperacio-i-epjg/acollida-persones-refugiades-1345779122845.html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hyperlink" Target="https://www.uab.cat/ca/aprenentatge-servei/entitats" TargetMode="Externa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uab.cat/ca/ice/cursos-estiu-estudiants-secundari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ww.uab.cat/web/sala-de-premsa/detall-noticia/la-uab-commemora-les-vint-edicions-de-lluita-contra-l-abandonament-dels-estudis-del-campus-itaca-1345829508832.html?detid=1345902376677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84026" y="0"/>
            <a:ext cx="6062445" cy="9283990"/>
          </a:xfrm>
          <a:custGeom>
            <a:avLst/>
            <a:gdLst/>
            <a:ahLst/>
            <a:cxnLst/>
            <a:rect l="l" t="t" r="r" b="b"/>
            <a:pathLst>
              <a:path w="6062445" h="9283990">
                <a:moveTo>
                  <a:pt x="0" y="0"/>
                </a:moveTo>
                <a:lnTo>
                  <a:pt x="6062445" y="0"/>
                </a:lnTo>
                <a:lnTo>
                  <a:pt x="6062445" y="9283990"/>
                </a:lnTo>
                <a:lnTo>
                  <a:pt x="0" y="9283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AutoShape 3"/>
          <p:cNvSpPr/>
          <p:nvPr/>
        </p:nvSpPr>
        <p:spPr>
          <a:xfrm rot="5400000">
            <a:off x="7638867" y="-308230"/>
            <a:ext cx="2625379" cy="18672888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grpSp>
        <p:nvGrpSpPr>
          <p:cNvPr id="4" name="Group 4"/>
          <p:cNvGrpSpPr/>
          <p:nvPr/>
        </p:nvGrpSpPr>
        <p:grpSpPr>
          <a:xfrm>
            <a:off x="-1309737" y="3031980"/>
            <a:ext cx="12640646" cy="8401506"/>
            <a:chOff x="0" y="0"/>
            <a:chExt cx="16854194" cy="11202009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16854194" cy="74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27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458117"/>
              <a:ext cx="16854194" cy="743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2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6441" y="-341497"/>
            <a:ext cx="3093208" cy="309320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54092" y="547115"/>
            <a:ext cx="2617904" cy="963171"/>
          </a:xfrm>
          <a:custGeom>
            <a:avLst/>
            <a:gdLst/>
            <a:ahLst/>
            <a:cxnLst/>
            <a:rect l="l" t="t" r="r" b="b"/>
            <a:pathLst>
              <a:path w="2617904" h="963171">
                <a:moveTo>
                  <a:pt x="0" y="0"/>
                </a:moveTo>
                <a:lnTo>
                  <a:pt x="2617904" y="0"/>
                </a:lnTo>
                <a:lnTo>
                  <a:pt x="2617904" y="963170"/>
                </a:lnTo>
                <a:lnTo>
                  <a:pt x="0" y="963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1" name="TextBox 11"/>
          <p:cNvSpPr txBox="1"/>
          <p:nvPr/>
        </p:nvSpPr>
        <p:spPr>
          <a:xfrm>
            <a:off x="2365485" y="8005419"/>
            <a:ext cx="13557029" cy="209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2"/>
              </a:lnSpc>
            </a:pPr>
            <a:r>
              <a:rPr lang="en-US" sz="7299" spc="364">
                <a:solidFill>
                  <a:srgbClr val="000000"/>
                </a:solidFill>
                <a:latin typeface="Bebas Neue Cyrillic"/>
              </a:rPr>
              <a:t>edició 2024</a:t>
            </a:r>
          </a:p>
          <a:p>
            <a:pPr algn="ctr">
              <a:lnSpc>
                <a:spcPts val="8102"/>
              </a:lnSpc>
            </a:pPr>
            <a:r>
              <a:rPr lang="en-US" sz="7299" spc="364">
                <a:solidFill>
                  <a:srgbClr val="000000"/>
                </a:solidFill>
                <a:latin typeface="Bebas Neue Cyrillic"/>
              </a:rPr>
              <a:t>reunió ajuntaments i instituts ítaca</a:t>
            </a:r>
          </a:p>
        </p:txBody>
      </p:sp>
      <p:sp>
        <p:nvSpPr>
          <p:cNvPr id="12" name="Freeform 9"/>
          <p:cNvSpPr/>
          <p:nvPr/>
        </p:nvSpPr>
        <p:spPr>
          <a:xfrm>
            <a:off x="13858247" y="495300"/>
            <a:ext cx="3515353" cy="1032030"/>
          </a:xfrm>
          <a:custGeom>
            <a:avLst/>
            <a:gdLst/>
            <a:ahLst/>
            <a:cxnLst/>
            <a:rect l="l" t="t" r="r" b="b"/>
            <a:pathLst>
              <a:path w="3515353" h="1032030">
                <a:moveTo>
                  <a:pt x="0" y="0"/>
                </a:moveTo>
                <a:lnTo>
                  <a:pt x="3515353" y="0"/>
                </a:lnTo>
                <a:lnTo>
                  <a:pt x="3515353" y="1032030"/>
                </a:lnTo>
                <a:lnTo>
                  <a:pt x="0" y="1032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542648" y="1572813"/>
            <a:ext cx="17270731" cy="8773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ca-ES" sz="2880" spc="144" dirty="0">
                <a:solidFill>
                  <a:srgbClr val="000000"/>
                </a:solidFill>
                <a:latin typeface="Raleway Bold"/>
              </a:rPr>
              <a:t>Situació socioeconòmica desfavorable</a:t>
            </a:r>
            <a:r>
              <a:rPr lang="ca-ES" sz="2880" spc="144" dirty="0">
                <a:solidFill>
                  <a:srgbClr val="000000"/>
                </a:solidFill>
                <a:latin typeface="Raleway"/>
              </a:rPr>
              <a:t> (5 - 40 punts)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De menys desfavorable: 5 punts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A més desfavorable: 40 punts</a:t>
            </a:r>
          </a:p>
          <a:p>
            <a:pPr>
              <a:lnSpc>
                <a:spcPts val="4320"/>
              </a:lnSpc>
            </a:pPr>
            <a:endParaRPr lang="ca-ES" sz="2880" spc="144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320"/>
              </a:lnSpc>
            </a:pPr>
            <a:r>
              <a:rPr lang="ca-ES" sz="2880" spc="144" dirty="0">
                <a:solidFill>
                  <a:srgbClr val="000000"/>
                </a:solidFill>
                <a:latin typeface="Raleway Bold"/>
              </a:rPr>
              <a:t>Referents acadèmics adults</a:t>
            </a:r>
            <a:r>
              <a:rPr lang="ca-ES" sz="2880" spc="144" dirty="0">
                <a:solidFill>
                  <a:srgbClr val="000000"/>
                </a:solidFill>
                <a:latin typeface="Raleway"/>
              </a:rPr>
              <a:t> (15 - 30 punts)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Els dos progenitors amb estudis superiors: 0 punts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1 progenitor amb estudis superiors: 15 punts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Cap progenitor amb estudis superiors: 30 punts</a:t>
            </a:r>
          </a:p>
          <a:p>
            <a:pPr>
              <a:lnSpc>
                <a:spcPts val="4320"/>
              </a:lnSpc>
            </a:pPr>
            <a:endParaRPr lang="ca-ES" sz="2880" spc="144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320"/>
              </a:lnSpc>
            </a:pPr>
            <a:r>
              <a:rPr lang="ca-ES" sz="2880" spc="144" dirty="0">
                <a:solidFill>
                  <a:srgbClr val="000000"/>
                </a:solidFill>
                <a:latin typeface="Raleway Bold"/>
              </a:rPr>
              <a:t>Resultats acadèmics del 1er trimestre de 3r d’ESO</a:t>
            </a:r>
            <a:r>
              <a:rPr lang="ca-ES" sz="2880" spc="144" dirty="0">
                <a:solidFill>
                  <a:srgbClr val="000000"/>
                </a:solidFill>
                <a:latin typeface="Raleway"/>
              </a:rPr>
              <a:t> (*). No s’acceptaran alumnes amb puntuacions mitjanes inferiors a 5. Cal fer la conversió numèrica.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Assoliment suficient (AS): 30 punts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Assoliment Notable (AN): 20 punts</a:t>
            </a:r>
          </a:p>
          <a:p>
            <a:pPr marL="621837" lvl="1" indent="-310919">
              <a:lnSpc>
                <a:spcPts val="4320"/>
              </a:lnSpc>
              <a:buFont typeface="Arial"/>
              <a:buChar char="•"/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Assoliment Excel·lent (AE): 15 punts</a:t>
            </a:r>
          </a:p>
          <a:p>
            <a:pPr>
              <a:lnSpc>
                <a:spcPts val="4320"/>
              </a:lnSpc>
            </a:pPr>
            <a:r>
              <a:rPr lang="ca-ES" sz="2880" spc="144" dirty="0">
                <a:solidFill>
                  <a:srgbClr val="000000"/>
                </a:solidFill>
                <a:latin typeface="Raleway"/>
              </a:rPr>
              <a:t>Cal tenir en compte el perfil de joves de CRAE que acompleixen tots els requisits</a:t>
            </a:r>
          </a:p>
          <a:p>
            <a:pPr>
              <a:lnSpc>
                <a:spcPts val="4320"/>
              </a:lnSpc>
              <a:spcBef>
                <a:spcPct val="0"/>
              </a:spcBef>
            </a:pPr>
            <a:endParaRPr lang="en-US" sz="2880" spc="144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89096" y="1668063"/>
            <a:ext cx="641376" cy="641376"/>
          </a:xfrm>
          <a:custGeom>
            <a:avLst/>
            <a:gdLst/>
            <a:ahLst/>
            <a:cxnLst/>
            <a:rect l="l" t="t" r="r" b="b"/>
            <a:pathLst>
              <a:path w="641376" h="641376">
                <a:moveTo>
                  <a:pt x="0" y="0"/>
                </a:moveTo>
                <a:lnTo>
                  <a:pt x="641376" y="0"/>
                </a:lnTo>
                <a:lnTo>
                  <a:pt x="641376" y="641375"/>
                </a:lnTo>
                <a:lnTo>
                  <a:pt x="0" y="641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Freeform 5"/>
          <p:cNvSpPr/>
          <p:nvPr/>
        </p:nvSpPr>
        <p:spPr>
          <a:xfrm>
            <a:off x="708012" y="3802564"/>
            <a:ext cx="622460" cy="622460"/>
          </a:xfrm>
          <a:custGeom>
            <a:avLst/>
            <a:gdLst/>
            <a:ahLst/>
            <a:cxnLst/>
            <a:rect l="l" t="t" r="r" b="b"/>
            <a:pathLst>
              <a:path w="622460" h="622460">
                <a:moveTo>
                  <a:pt x="0" y="0"/>
                </a:moveTo>
                <a:lnTo>
                  <a:pt x="622460" y="0"/>
                </a:lnTo>
                <a:lnTo>
                  <a:pt x="622460" y="622459"/>
                </a:lnTo>
                <a:lnTo>
                  <a:pt x="0" y="622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Freeform 6"/>
          <p:cNvSpPr/>
          <p:nvPr/>
        </p:nvSpPr>
        <p:spPr>
          <a:xfrm>
            <a:off x="698554" y="6438900"/>
            <a:ext cx="641376" cy="641376"/>
          </a:xfrm>
          <a:custGeom>
            <a:avLst/>
            <a:gdLst/>
            <a:ahLst/>
            <a:cxnLst/>
            <a:rect l="l" t="t" r="r" b="b"/>
            <a:pathLst>
              <a:path w="641376" h="641376">
                <a:moveTo>
                  <a:pt x="0" y="0"/>
                </a:moveTo>
                <a:lnTo>
                  <a:pt x="641376" y="0"/>
                </a:lnTo>
                <a:lnTo>
                  <a:pt x="641376" y="641376"/>
                </a:lnTo>
                <a:lnTo>
                  <a:pt x="0" y="641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TextBox 7"/>
          <p:cNvSpPr txBox="1"/>
          <p:nvPr/>
        </p:nvSpPr>
        <p:spPr>
          <a:xfrm>
            <a:off x="1028700" y="291449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CRITERIS DE SELECCIÓ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306229" y="1406225"/>
            <a:ext cx="17099989" cy="10167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8"/>
              </a:lnSpc>
            </a:pPr>
            <a:r>
              <a:rPr lang="en-US" sz="3819" spc="190" dirty="0">
                <a:solidFill>
                  <a:srgbClr val="000000"/>
                </a:solidFill>
                <a:latin typeface="Raleway Bold"/>
              </a:rPr>
              <a:t>El </a:t>
            </a:r>
            <a:r>
              <a:rPr lang="en-US" sz="3819" spc="190" dirty="0" err="1">
                <a:solidFill>
                  <a:srgbClr val="000000"/>
                </a:solidFill>
                <a:latin typeface="Raleway Bold"/>
              </a:rPr>
              <a:t>rol</a:t>
            </a:r>
            <a:r>
              <a:rPr lang="en-US" sz="3819" spc="190" dirty="0">
                <a:solidFill>
                  <a:srgbClr val="000000"/>
                </a:solidFill>
                <a:latin typeface="Raleway Bold"/>
              </a:rPr>
              <a:t> del referent </a:t>
            </a:r>
            <a:r>
              <a:rPr lang="en-US" sz="3819" spc="190" dirty="0" err="1">
                <a:solidFill>
                  <a:srgbClr val="000000"/>
                </a:solidFill>
                <a:latin typeface="Raleway Bold"/>
              </a:rPr>
              <a:t>d’institut</a:t>
            </a:r>
            <a:r>
              <a:rPr lang="en-US" sz="3819" spc="190" dirty="0">
                <a:solidFill>
                  <a:srgbClr val="000000"/>
                </a:solidFill>
                <a:latin typeface="Raleway Bold"/>
              </a:rPr>
              <a:t>:</a:t>
            </a:r>
          </a:p>
          <a:p>
            <a:pPr marL="824528" lvl="1" indent="-412264">
              <a:lnSpc>
                <a:spcPts val="5728"/>
              </a:lnSpc>
              <a:buFont typeface="Arial"/>
              <a:buChar char="•"/>
            </a:pP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S’encarrega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 la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gestió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coordinació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del Campus amb la FAS</a:t>
            </a:r>
          </a:p>
          <a:p>
            <a:pPr marL="824528" lvl="1" indent="-412264">
              <a:lnSpc>
                <a:spcPts val="5728"/>
              </a:lnSpc>
              <a:buFont typeface="Arial"/>
              <a:buChar char="•"/>
            </a:pP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Participa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a la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comissió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mixta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per a la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selecció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l’alumnat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participant</a:t>
            </a:r>
          </a:p>
          <a:p>
            <a:pPr marL="824528" lvl="1" indent="-412264">
              <a:lnSpc>
                <a:spcPts val="5728"/>
              </a:lnSpc>
              <a:buFont typeface="Arial"/>
              <a:buChar char="•"/>
            </a:pP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S’encarrega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 fer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l’enviament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tota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documentació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necessària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abans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després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del campus</a:t>
            </a:r>
          </a:p>
          <a:p>
            <a:pPr marL="824528" lvl="1" indent="-412264">
              <a:lnSpc>
                <a:spcPts val="5728"/>
              </a:lnSpc>
              <a:buFont typeface="Arial"/>
              <a:buChar char="•"/>
            </a:pPr>
            <a:r>
              <a:rPr lang="en-US" sz="3819" spc="190" dirty="0">
                <a:solidFill>
                  <a:srgbClr val="000000"/>
                </a:solidFill>
                <a:latin typeface="Raleway"/>
              </a:rPr>
              <a:t>Ha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d’estar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disponible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durant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l’execució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del campus per 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qualsevol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incidència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(transport,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absències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salut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...)</a:t>
            </a:r>
          </a:p>
          <a:p>
            <a:pPr marL="824528" lvl="1" indent="-412264">
              <a:lnSpc>
                <a:spcPts val="5728"/>
              </a:lnSpc>
              <a:buFont typeface="Arial"/>
              <a:buChar char="•"/>
            </a:pP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Estar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present el primer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dia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 campus a la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parada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l’autocar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intercanviar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el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número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contacte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amb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el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monitor/a de transport i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lliurar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documentació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en paper, dels possible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canvis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819" spc="190" dirty="0" err="1">
                <a:solidFill>
                  <a:srgbClr val="000000"/>
                </a:solidFill>
                <a:latin typeface="Raleway"/>
              </a:rPr>
              <a:t>d’última</a:t>
            </a:r>
            <a:r>
              <a:rPr lang="en-US" sz="3819" spc="190" dirty="0">
                <a:solidFill>
                  <a:srgbClr val="000000"/>
                </a:solidFill>
                <a:latin typeface="Raleway"/>
              </a:rPr>
              <a:t> hora, al monitor/a de transport</a:t>
            </a:r>
          </a:p>
          <a:p>
            <a:pPr>
              <a:lnSpc>
                <a:spcPts val="5728"/>
              </a:lnSpc>
            </a:pPr>
            <a:endParaRPr lang="en-US" sz="3819" spc="190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728"/>
              </a:lnSpc>
              <a:spcBef>
                <a:spcPct val="0"/>
              </a:spcBef>
            </a:pPr>
            <a:endParaRPr lang="en-US" sz="3819" spc="19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91449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REFERENT D’INSTITUT</a:t>
            </a:r>
          </a:p>
        </p:txBody>
      </p:sp>
      <p:sp>
        <p:nvSpPr>
          <p:cNvPr id="5" name="Freeform 5"/>
          <p:cNvSpPr/>
          <p:nvPr/>
        </p:nvSpPr>
        <p:spPr>
          <a:xfrm>
            <a:off x="483369" y="1539575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3975812" y="2527501"/>
            <a:ext cx="10336377" cy="2819012"/>
          </a:xfrm>
          <a:custGeom>
            <a:avLst/>
            <a:gdLst/>
            <a:ahLst/>
            <a:cxnLst/>
            <a:rect l="l" t="t" r="r" b="b"/>
            <a:pathLst>
              <a:path w="10336377" h="2819012">
                <a:moveTo>
                  <a:pt x="0" y="0"/>
                </a:moveTo>
                <a:lnTo>
                  <a:pt x="10336376" y="0"/>
                </a:lnTo>
                <a:lnTo>
                  <a:pt x="10336376" y="2819012"/>
                </a:lnTo>
                <a:lnTo>
                  <a:pt x="0" y="2819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158213" y="5714151"/>
            <a:ext cx="16814960" cy="621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</a:pPr>
            <a:r>
              <a:rPr lang="en-US" sz="3286" spc="164" dirty="0">
                <a:solidFill>
                  <a:srgbClr val="000000"/>
                </a:solidFill>
                <a:latin typeface="Raleway Bold"/>
              </a:rPr>
              <a:t>HORARIS:</a:t>
            </a:r>
          </a:p>
          <a:p>
            <a:pPr marL="709593" lvl="1" indent="-354797">
              <a:lnSpc>
                <a:spcPts val="4930"/>
              </a:lnSpc>
              <a:buFont typeface="Arial"/>
              <a:buChar char="•"/>
            </a:pPr>
            <a:r>
              <a:rPr lang="en-US" sz="3286" spc="164" dirty="0">
                <a:solidFill>
                  <a:srgbClr val="000000"/>
                </a:solidFill>
                <a:latin typeface="Raleway"/>
              </a:rPr>
              <a:t>Dia 1, i 4 de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cada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torn de 9:00 a 14:00h (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dinen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a casa)</a:t>
            </a:r>
          </a:p>
          <a:p>
            <a:pPr marL="709593" lvl="1" indent="-354797">
              <a:lnSpc>
                <a:spcPts val="4930"/>
              </a:lnSpc>
              <a:buFont typeface="Arial"/>
              <a:buChar char="•"/>
            </a:pPr>
            <a:r>
              <a:rPr lang="en-US" sz="3286" spc="164" dirty="0">
                <a:solidFill>
                  <a:srgbClr val="000000"/>
                </a:solidFill>
                <a:latin typeface="Raleway"/>
              </a:rPr>
              <a:t>Dia 2, 3, 5, 6 de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cada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torn de 9:00 a 14:00 i de 15:00 a 18:00h.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Aquests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dies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els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joves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hauran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portar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el dinar (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carmanyola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o 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entrepà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). </a:t>
            </a:r>
          </a:p>
          <a:p>
            <a:pPr>
              <a:lnSpc>
                <a:spcPts val="4930"/>
              </a:lnSpc>
            </a:pPr>
            <a:r>
              <a:rPr lang="en-US" sz="3286" spc="164" dirty="0">
                <a:solidFill>
                  <a:srgbClr val="000000"/>
                </a:solidFill>
                <a:latin typeface="Raleway"/>
              </a:rPr>
              <a:t>El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darrer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dia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(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dia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7)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l’organització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del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programa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farà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un dinar de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tancament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els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joves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no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hauran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portar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286" spc="164" dirty="0" err="1">
                <a:solidFill>
                  <a:srgbClr val="000000"/>
                </a:solidFill>
                <a:latin typeface="Raleway"/>
              </a:rPr>
              <a:t>menjar</a:t>
            </a:r>
            <a:r>
              <a:rPr lang="en-US" sz="3286" spc="164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>
              <a:lnSpc>
                <a:spcPts val="4930"/>
              </a:lnSpc>
            </a:pPr>
            <a:endParaRPr lang="en-US" sz="3286" spc="164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930"/>
              </a:lnSpc>
            </a:pPr>
            <a:endParaRPr lang="en-US" sz="3286" spc="164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930"/>
              </a:lnSpc>
            </a:pPr>
            <a:endParaRPr lang="en-US" sz="3286" spc="164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930"/>
              </a:lnSpc>
              <a:spcBef>
                <a:spcPct val="0"/>
              </a:spcBef>
            </a:pPr>
            <a:endParaRPr lang="en-US" sz="3286" spc="164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91449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CALENDARI I HORARIS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8213" y="1563281"/>
            <a:ext cx="17393152" cy="61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0"/>
              </a:lnSpc>
              <a:spcBef>
                <a:spcPct val="0"/>
              </a:spcBef>
            </a:pPr>
            <a:r>
              <a:rPr lang="en-US" sz="3286" spc="164">
                <a:solidFill>
                  <a:srgbClr val="000000"/>
                </a:solidFill>
                <a:latin typeface="Raleway Bold"/>
              </a:rPr>
              <a:t>CALENDARI:</a:t>
            </a:r>
          </a:p>
        </p:txBody>
      </p:sp>
      <p:sp>
        <p:nvSpPr>
          <p:cNvPr id="7" name="Freeform 7"/>
          <p:cNvSpPr/>
          <p:nvPr/>
        </p:nvSpPr>
        <p:spPr>
          <a:xfrm>
            <a:off x="344605" y="1677581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8" name="Freeform 8"/>
          <p:cNvSpPr/>
          <p:nvPr/>
        </p:nvSpPr>
        <p:spPr>
          <a:xfrm>
            <a:off x="344605" y="5698938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028700" y="291449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TORN 1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ABA56347-A669-A5AD-7FBD-6030C39EF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80882"/>
            <a:ext cx="8080915" cy="574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20F13164-5823-6BB0-CE12-302994EE8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01" y="1680882"/>
            <a:ext cx="7973799" cy="79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028700" y="291449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TORN 2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433D564B-EE33-2703-9010-0B9579DA7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64784"/>
            <a:ext cx="7924799" cy="5975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id="{99DE2C0F-A51B-797E-A132-E6603C48F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664784"/>
            <a:ext cx="7924800" cy="7526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1424038" y="2681397"/>
            <a:ext cx="15439925" cy="6748219"/>
          </a:xfrm>
          <a:custGeom>
            <a:avLst/>
            <a:gdLst/>
            <a:ahLst/>
            <a:cxnLst/>
            <a:rect l="l" t="t" r="r" b="b"/>
            <a:pathLst>
              <a:path w="15439925" h="6748219">
                <a:moveTo>
                  <a:pt x="0" y="0"/>
                </a:moveTo>
                <a:lnTo>
                  <a:pt x="15439924" y="0"/>
                </a:lnTo>
                <a:lnTo>
                  <a:pt x="15439924" y="6748219"/>
                </a:lnTo>
                <a:lnTo>
                  <a:pt x="0" y="67482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028700" y="291449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EL CAMPUS DIA A DIA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287330"/>
            <a:ext cx="15439925" cy="1118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2"/>
              </a:lnSpc>
            </a:pPr>
            <a:r>
              <a:rPr lang="en-US" sz="3448" spc="172">
                <a:solidFill>
                  <a:srgbClr val="000000"/>
                </a:solidFill>
                <a:latin typeface="Raleway Bold"/>
              </a:rPr>
              <a:t>Primer torn:</a:t>
            </a:r>
            <a:r>
              <a:rPr lang="en-US" sz="3448" spc="172">
                <a:solidFill>
                  <a:srgbClr val="000000"/>
                </a:solidFill>
                <a:latin typeface="Raleway"/>
              </a:rPr>
              <a:t> dimecres 26 de juny - dijous 4 de juliol</a:t>
            </a:r>
          </a:p>
          <a:p>
            <a:pPr>
              <a:lnSpc>
                <a:spcPts val="4482"/>
              </a:lnSpc>
            </a:pPr>
            <a:r>
              <a:rPr lang="en-US" sz="3448" spc="172">
                <a:solidFill>
                  <a:srgbClr val="000000"/>
                </a:solidFill>
                <a:latin typeface="Raleway Bold"/>
              </a:rPr>
              <a:t>Segon torn:</a:t>
            </a:r>
            <a:r>
              <a:rPr lang="en-US" sz="3448" spc="172">
                <a:solidFill>
                  <a:srgbClr val="000000"/>
                </a:solidFill>
                <a:latin typeface="Raleway"/>
              </a:rPr>
              <a:t> dilluns 8 de juliol - dimarts 16 de juliol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8026426" y="5011990"/>
            <a:ext cx="2235149" cy="6590681"/>
            <a:chOff x="0" y="0"/>
            <a:chExt cx="588681" cy="17358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8681" cy="1735817"/>
            </a:xfrm>
            <a:custGeom>
              <a:avLst/>
              <a:gdLst/>
              <a:ahLst/>
              <a:cxnLst/>
              <a:rect l="l" t="t" r="r" b="b"/>
              <a:pathLst>
                <a:path w="588681" h="1735817">
                  <a:moveTo>
                    <a:pt x="176650" y="0"/>
                  </a:moveTo>
                  <a:lnTo>
                    <a:pt x="412032" y="0"/>
                  </a:lnTo>
                  <a:cubicBezTo>
                    <a:pt x="509592" y="0"/>
                    <a:pt x="588681" y="79089"/>
                    <a:pt x="588681" y="176650"/>
                  </a:cubicBezTo>
                  <a:lnTo>
                    <a:pt x="588681" y="1559168"/>
                  </a:lnTo>
                  <a:cubicBezTo>
                    <a:pt x="588681" y="1656729"/>
                    <a:pt x="509592" y="1735817"/>
                    <a:pt x="412032" y="1735817"/>
                  </a:cubicBezTo>
                  <a:lnTo>
                    <a:pt x="176650" y="1735817"/>
                  </a:lnTo>
                  <a:cubicBezTo>
                    <a:pt x="129799" y="1735817"/>
                    <a:pt x="84868" y="1717206"/>
                    <a:pt x="51739" y="1684078"/>
                  </a:cubicBezTo>
                  <a:cubicBezTo>
                    <a:pt x="18611" y="1650949"/>
                    <a:pt x="0" y="1606018"/>
                    <a:pt x="0" y="1559168"/>
                  </a:cubicBezTo>
                  <a:lnTo>
                    <a:pt x="0" y="176650"/>
                  </a:lnTo>
                  <a:cubicBezTo>
                    <a:pt x="0" y="79089"/>
                    <a:pt x="79089" y="0"/>
                    <a:pt x="176650" y="0"/>
                  </a:cubicBezTo>
                  <a:close/>
                </a:path>
              </a:pathLst>
            </a:custGeom>
            <a:solidFill>
              <a:srgbClr val="A9C27D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88681" cy="1783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634082"/>
            <a:ext cx="89094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ACTIVITATS DEL CAMPUS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3510" y="1774206"/>
            <a:ext cx="6166927" cy="118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2"/>
              </a:lnSpc>
            </a:pPr>
            <a:r>
              <a:rPr lang="en-US" sz="3168" spc="158" dirty="0" err="1">
                <a:solidFill>
                  <a:srgbClr val="000000"/>
                </a:solidFill>
                <a:latin typeface="Raleway Bold"/>
              </a:rPr>
              <a:t>Tipologia</a:t>
            </a: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3168" spc="158" dirty="0" err="1">
                <a:solidFill>
                  <a:srgbClr val="000000"/>
                </a:solidFill>
                <a:latin typeface="Raleway Bold"/>
              </a:rPr>
              <a:t>d’activitats</a:t>
            </a: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:</a:t>
            </a:r>
          </a:p>
          <a:p>
            <a:pPr>
              <a:lnSpc>
                <a:spcPts val="4752"/>
              </a:lnSpc>
            </a:pPr>
            <a:endParaRPr lang="en-US" sz="3168" spc="158" dirty="0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30400" y="7362796"/>
            <a:ext cx="5673328" cy="178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 dirty="0" err="1">
                <a:solidFill>
                  <a:srgbClr val="000000"/>
                </a:solidFill>
                <a:latin typeface="Raleway"/>
              </a:rPr>
              <a:t>Resolució</a:t>
            </a:r>
            <a:r>
              <a:rPr lang="en-US" sz="3168" spc="158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168" spc="158" dirty="0" err="1">
                <a:solidFill>
                  <a:srgbClr val="000000"/>
                </a:solidFill>
                <a:latin typeface="Raleway"/>
              </a:rPr>
              <a:t>problemes</a:t>
            </a:r>
            <a:endParaRPr lang="en-US" sz="3168" spc="158" dirty="0">
              <a:solidFill>
                <a:srgbClr val="000000"/>
              </a:solidFill>
              <a:latin typeface="Raleway"/>
            </a:endParaRP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 dirty="0">
                <a:solidFill>
                  <a:srgbClr val="000000"/>
                </a:solidFill>
                <a:latin typeface="Raleway"/>
              </a:rPr>
              <a:t>Comunicació</a:t>
            </a: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 dirty="0" err="1">
                <a:solidFill>
                  <a:srgbClr val="000000"/>
                </a:solidFill>
                <a:latin typeface="Raleway"/>
              </a:rPr>
              <a:t>D’ordre</a:t>
            </a:r>
            <a:r>
              <a:rPr lang="en-US" sz="3168" spc="158" dirty="0">
                <a:solidFill>
                  <a:srgbClr val="000000"/>
                </a:solidFill>
                <a:latin typeface="Raleway"/>
              </a:rPr>
              <a:t> personal i social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3430100" y="497541"/>
            <a:ext cx="2651374" cy="6944553"/>
            <a:chOff x="0" y="0"/>
            <a:chExt cx="698304" cy="182901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304" cy="1829018"/>
            </a:xfrm>
            <a:custGeom>
              <a:avLst/>
              <a:gdLst/>
              <a:ahLst/>
              <a:cxnLst/>
              <a:rect l="l" t="t" r="r" b="b"/>
              <a:pathLst>
                <a:path w="698304" h="1829018">
                  <a:moveTo>
                    <a:pt x="148918" y="0"/>
                  </a:moveTo>
                  <a:lnTo>
                    <a:pt x="549386" y="0"/>
                  </a:lnTo>
                  <a:cubicBezTo>
                    <a:pt x="631631" y="0"/>
                    <a:pt x="698304" y="66673"/>
                    <a:pt x="698304" y="148918"/>
                  </a:cubicBezTo>
                  <a:lnTo>
                    <a:pt x="698304" y="1680100"/>
                  </a:lnTo>
                  <a:cubicBezTo>
                    <a:pt x="698304" y="1719595"/>
                    <a:pt x="682615" y="1757473"/>
                    <a:pt x="654687" y="1785401"/>
                  </a:cubicBezTo>
                  <a:cubicBezTo>
                    <a:pt x="626760" y="1813328"/>
                    <a:pt x="588882" y="1829018"/>
                    <a:pt x="549386" y="1829018"/>
                  </a:cubicBezTo>
                  <a:lnTo>
                    <a:pt x="148918" y="1829018"/>
                  </a:lnTo>
                  <a:cubicBezTo>
                    <a:pt x="109423" y="1829018"/>
                    <a:pt x="71545" y="1813328"/>
                    <a:pt x="43617" y="1785401"/>
                  </a:cubicBezTo>
                  <a:cubicBezTo>
                    <a:pt x="15690" y="1757473"/>
                    <a:pt x="0" y="1719595"/>
                    <a:pt x="0" y="1680100"/>
                  </a:cubicBezTo>
                  <a:lnTo>
                    <a:pt x="0" y="148918"/>
                  </a:lnTo>
                  <a:cubicBezTo>
                    <a:pt x="0" y="109423"/>
                    <a:pt x="15690" y="71545"/>
                    <a:pt x="43617" y="43617"/>
                  </a:cubicBezTo>
                  <a:cubicBezTo>
                    <a:pt x="71545" y="15690"/>
                    <a:pt x="109423" y="0"/>
                    <a:pt x="148918" y="0"/>
                  </a:cubicBezTo>
                  <a:close/>
                </a:path>
              </a:pathLst>
            </a:custGeom>
            <a:solidFill>
              <a:srgbClr val="A9C27D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698304" cy="1876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81402" y="2716292"/>
            <a:ext cx="6548771" cy="2984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168" spc="158">
                <a:solidFill>
                  <a:srgbClr val="000000"/>
                </a:solidFill>
                <a:latin typeface="Raleway Bold"/>
              </a:rPr>
              <a:t>Acadèmiques:</a:t>
            </a: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Tallers</a:t>
            </a: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Un Cas per Resoldre</a:t>
            </a: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Investiguem!</a:t>
            </a:r>
          </a:p>
          <a:p>
            <a:pPr>
              <a:lnSpc>
                <a:spcPts val="4752"/>
              </a:lnSpc>
            </a:pPr>
            <a:endParaRPr lang="en-US" sz="3168" spc="158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26851" y="5595961"/>
            <a:ext cx="8234297" cy="1184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2"/>
              </a:lnSpc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En totes aquestes activitats es treballen les següents habilitats:</a:t>
            </a:r>
          </a:p>
        </p:txBody>
      </p:sp>
      <p:grpSp>
        <p:nvGrpSpPr>
          <p:cNvPr id="14" name="Group 14"/>
          <p:cNvGrpSpPr/>
          <p:nvPr/>
        </p:nvGrpSpPr>
        <p:grpSpPr>
          <a:xfrm rot="-5400000">
            <a:off x="11774828" y="497541"/>
            <a:ext cx="2651374" cy="6944553"/>
            <a:chOff x="0" y="0"/>
            <a:chExt cx="698304" cy="18290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304" cy="1829018"/>
            </a:xfrm>
            <a:custGeom>
              <a:avLst/>
              <a:gdLst/>
              <a:ahLst/>
              <a:cxnLst/>
              <a:rect l="l" t="t" r="r" b="b"/>
              <a:pathLst>
                <a:path w="698304" h="1829018">
                  <a:moveTo>
                    <a:pt x="148918" y="0"/>
                  </a:moveTo>
                  <a:lnTo>
                    <a:pt x="549386" y="0"/>
                  </a:lnTo>
                  <a:cubicBezTo>
                    <a:pt x="631631" y="0"/>
                    <a:pt x="698304" y="66673"/>
                    <a:pt x="698304" y="148918"/>
                  </a:cubicBezTo>
                  <a:lnTo>
                    <a:pt x="698304" y="1680100"/>
                  </a:lnTo>
                  <a:cubicBezTo>
                    <a:pt x="698304" y="1719595"/>
                    <a:pt x="682615" y="1757473"/>
                    <a:pt x="654687" y="1785401"/>
                  </a:cubicBezTo>
                  <a:cubicBezTo>
                    <a:pt x="626760" y="1813328"/>
                    <a:pt x="588882" y="1829018"/>
                    <a:pt x="549386" y="1829018"/>
                  </a:cubicBezTo>
                  <a:lnTo>
                    <a:pt x="148918" y="1829018"/>
                  </a:lnTo>
                  <a:cubicBezTo>
                    <a:pt x="109423" y="1829018"/>
                    <a:pt x="71545" y="1813328"/>
                    <a:pt x="43617" y="1785401"/>
                  </a:cubicBezTo>
                  <a:cubicBezTo>
                    <a:pt x="15690" y="1757473"/>
                    <a:pt x="0" y="1719595"/>
                    <a:pt x="0" y="1680100"/>
                  </a:cubicBezTo>
                  <a:lnTo>
                    <a:pt x="0" y="148918"/>
                  </a:lnTo>
                  <a:cubicBezTo>
                    <a:pt x="0" y="109423"/>
                    <a:pt x="15690" y="71545"/>
                    <a:pt x="43617" y="43617"/>
                  </a:cubicBezTo>
                  <a:cubicBezTo>
                    <a:pt x="71545" y="15690"/>
                    <a:pt x="109423" y="0"/>
                    <a:pt x="148918" y="0"/>
                  </a:cubicBezTo>
                  <a:close/>
                </a:path>
              </a:pathLst>
            </a:custGeom>
            <a:solidFill>
              <a:srgbClr val="A9C27D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698304" cy="1876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826130" y="2792492"/>
            <a:ext cx="6548771" cy="238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3168" spc="158">
                <a:solidFill>
                  <a:srgbClr val="000000"/>
                </a:solidFill>
                <a:latin typeface="Raleway Bold"/>
              </a:rPr>
              <a:t>Lúdiques:</a:t>
            </a: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Espais d’expressió</a:t>
            </a: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Activitats físico-esportives</a:t>
            </a:r>
          </a:p>
          <a:p>
            <a:pPr marL="683997" lvl="1" indent="-341999">
              <a:lnSpc>
                <a:spcPts val="4752"/>
              </a:lnSpc>
              <a:buFont typeface="Arial"/>
              <a:buChar char="•"/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Piscina / jocs d’aigua</a:t>
            </a:r>
          </a:p>
        </p:txBody>
      </p:sp>
      <p:sp>
        <p:nvSpPr>
          <p:cNvPr id="18" name="Freeform 18"/>
          <p:cNvSpPr/>
          <p:nvPr/>
        </p:nvSpPr>
        <p:spPr>
          <a:xfrm>
            <a:off x="518794" y="1848499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4"/>
                </a:lnTo>
                <a:lnTo>
                  <a:pt x="0" y="615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9" name="Freeform 19"/>
          <p:cNvSpPr/>
          <p:nvPr/>
        </p:nvSpPr>
        <p:spPr>
          <a:xfrm>
            <a:off x="4264721" y="5700736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028700" y="634082"/>
            <a:ext cx="89094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DINAMITZACIÓ DE LES ACTIVITATS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18487" y="1937124"/>
            <a:ext cx="14134011" cy="764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1"/>
              </a:lnSpc>
            </a:pPr>
            <a:r>
              <a:rPr lang="en-US" sz="3387" spc="169">
                <a:solidFill>
                  <a:srgbClr val="000000"/>
                </a:solidFill>
                <a:latin typeface="Raleway Bold"/>
              </a:rPr>
              <a:t>Grups cooperatius</a:t>
            </a:r>
            <a:r>
              <a:rPr lang="en-US" sz="3387" spc="169">
                <a:solidFill>
                  <a:srgbClr val="000000"/>
                </a:solidFill>
                <a:latin typeface="Raleway"/>
              </a:rPr>
              <a:t>: El primer dia els monitors/es organitzen als alumnes en petits grups de 10 nois i noies a partir de diferents jocs que serveixen per conèixer les seves característiques personals</a:t>
            </a:r>
          </a:p>
          <a:p>
            <a:pPr>
              <a:lnSpc>
                <a:spcPts val="5081"/>
              </a:lnSpc>
            </a:pPr>
            <a:endParaRPr lang="en-US" sz="3387" spc="169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081"/>
              </a:lnSpc>
            </a:pPr>
            <a:r>
              <a:rPr lang="en-US" sz="3387" spc="169">
                <a:solidFill>
                  <a:srgbClr val="000000"/>
                </a:solidFill>
                <a:latin typeface="Raleway Bold"/>
              </a:rPr>
              <a:t>Els monitors/es</a:t>
            </a:r>
            <a:r>
              <a:rPr lang="en-US" sz="3387" spc="169">
                <a:solidFill>
                  <a:srgbClr val="000000"/>
                </a:solidFill>
                <a:latin typeface="Raleway"/>
              </a:rPr>
              <a:t>, estudiants de la UAB, són els referents dels joves durant la seva estada al Campus, per garantir l’assoliment dels objectius del projecte.</a:t>
            </a:r>
          </a:p>
          <a:p>
            <a:pPr>
              <a:lnSpc>
                <a:spcPts val="5081"/>
              </a:lnSpc>
            </a:pPr>
            <a:endParaRPr lang="en-US" sz="3387" spc="169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081"/>
              </a:lnSpc>
            </a:pPr>
            <a:r>
              <a:rPr lang="en-US" sz="3387" spc="169">
                <a:solidFill>
                  <a:srgbClr val="000000"/>
                </a:solidFill>
                <a:latin typeface="Raleway"/>
              </a:rPr>
              <a:t>Les activitats acadèmiques són planificades i executades per </a:t>
            </a:r>
            <a:r>
              <a:rPr lang="en-US" sz="3387" spc="169">
                <a:solidFill>
                  <a:srgbClr val="000000"/>
                </a:solidFill>
                <a:latin typeface="Raleway Bold"/>
              </a:rPr>
              <a:t>professorat i personal investigador de la UAB.</a:t>
            </a:r>
          </a:p>
          <a:p>
            <a:pPr>
              <a:lnSpc>
                <a:spcPts val="5081"/>
              </a:lnSpc>
            </a:pPr>
            <a:endParaRPr lang="en-US" sz="3387" spc="169">
              <a:solidFill>
                <a:srgbClr val="000000"/>
              </a:solidFill>
              <a:latin typeface="Raleway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21103" y="5200744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Freeform 6"/>
          <p:cNvSpPr/>
          <p:nvPr/>
        </p:nvSpPr>
        <p:spPr>
          <a:xfrm>
            <a:off x="779379" y="7686821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Freeform 7"/>
          <p:cNvSpPr/>
          <p:nvPr/>
        </p:nvSpPr>
        <p:spPr>
          <a:xfrm>
            <a:off x="721103" y="2051424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028700" y="634082"/>
            <a:ext cx="12549904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SELECCIÓ JOVES PARTICIPANTS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18487" y="1937124"/>
            <a:ext cx="14134011" cy="778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81"/>
              </a:lnSpc>
            </a:pP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Documents que </a:t>
            </a:r>
            <a:r>
              <a:rPr lang="en-US" sz="3387" spc="169" dirty="0" err="1">
                <a:solidFill>
                  <a:srgbClr val="000000"/>
                </a:solidFill>
                <a:latin typeface="Raleway Bold"/>
              </a:rPr>
              <a:t>els</a:t>
            </a: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 Bold"/>
              </a:rPr>
              <a:t>Ajuntaments</a:t>
            </a: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 Bold"/>
              </a:rPr>
              <a:t>hauran</a:t>
            </a: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 de fer </a:t>
            </a:r>
            <a:r>
              <a:rPr lang="en-US" sz="3387" spc="169" dirty="0" err="1">
                <a:solidFill>
                  <a:srgbClr val="000000"/>
                </a:solidFill>
                <a:latin typeface="Raleway Bold"/>
              </a:rPr>
              <a:t>arribar</a:t>
            </a: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 a la FAS en format digital:</a:t>
            </a:r>
          </a:p>
          <a:p>
            <a:pPr marL="731399" lvl="1" indent="-365700">
              <a:lnSpc>
                <a:spcPts val="5081"/>
              </a:lnSpc>
              <a:buFont typeface="Arial"/>
              <a:buChar char="•"/>
            </a:pPr>
            <a:r>
              <a:rPr lang="en-US" sz="3387" spc="169" dirty="0">
                <a:solidFill>
                  <a:srgbClr val="000000"/>
                </a:solidFill>
                <a:latin typeface="Raleway"/>
              </a:rPr>
              <a:t>Acta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signada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de la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comissió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mixta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marL="731399" lvl="1" indent="-365700">
              <a:lnSpc>
                <a:spcPts val="5081"/>
              </a:lnSpc>
              <a:buFont typeface="Arial"/>
              <a:buChar char="•"/>
            </a:pP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Llistat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excel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amb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puntuacions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l’alumnat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seleccionat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i de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reserva</a:t>
            </a:r>
            <a:endParaRPr lang="en-US" sz="3387" spc="169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081"/>
              </a:lnSpc>
            </a:pPr>
            <a:endParaRPr lang="en-US" sz="3387" spc="169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081"/>
              </a:lnSpc>
            </a:pP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Termini de </a:t>
            </a:r>
            <a:r>
              <a:rPr lang="en-US" sz="3387" spc="169" dirty="0" err="1">
                <a:solidFill>
                  <a:srgbClr val="000000"/>
                </a:solidFill>
                <a:latin typeface="Raleway Bold"/>
              </a:rPr>
              <a:t>lliurament</a:t>
            </a: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 de la </a:t>
            </a:r>
            <a:r>
              <a:rPr lang="en-US" sz="3387" spc="169" dirty="0" err="1">
                <a:solidFill>
                  <a:srgbClr val="000000"/>
                </a:solidFill>
                <a:latin typeface="Raleway Bold"/>
              </a:rPr>
              <a:t>documentació</a:t>
            </a:r>
            <a:endParaRPr lang="en-US" sz="3387" spc="169" dirty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5081"/>
              </a:lnSpc>
            </a:pPr>
            <a:endParaRPr lang="en-US" sz="3387" spc="169" dirty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5081"/>
              </a:lnSpc>
            </a:pP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7 de </a:t>
            </a:r>
            <a:r>
              <a:rPr lang="en-US" sz="3387" spc="169" dirty="0" err="1">
                <a:solidFill>
                  <a:srgbClr val="000000"/>
                </a:solidFill>
                <a:latin typeface="Raleway Bold"/>
              </a:rPr>
              <a:t>març</a:t>
            </a:r>
            <a:r>
              <a:rPr lang="en-US" sz="3387" spc="169" dirty="0">
                <a:solidFill>
                  <a:srgbClr val="000000"/>
                </a:solidFill>
                <a:latin typeface="Raleway Bold"/>
              </a:rPr>
              <a:t> 2024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: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els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ajuntaments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envien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el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llistat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definitiu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 </a:t>
            </a:r>
          </a:p>
          <a:p>
            <a:pPr>
              <a:lnSpc>
                <a:spcPts val="5081"/>
              </a:lnSpc>
            </a:pPr>
            <a:r>
              <a:rPr lang="en-US" sz="3387" spc="169" dirty="0">
                <a:solidFill>
                  <a:srgbClr val="000000"/>
                </a:solidFill>
                <a:latin typeface="Raleway"/>
              </a:rPr>
              <a:t>dels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alumnes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seleccionats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per la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comissió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387" spc="169" dirty="0" err="1">
                <a:solidFill>
                  <a:srgbClr val="000000"/>
                </a:solidFill>
                <a:latin typeface="Raleway"/>
              </a:rPr>
              <a:t>mixta</a:t>
            </a:r>
            <a:r>
              <a:rPr lang="en-US" sz="3387" spc="169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>
              <a:lnSpc>
                <a:spcPts val="5081"/>
              </a:lnSpc>
            </a:pPr>
            <a:endParaRPr lang="en-US" sz="3387" spc="169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081"/>
              </a:lnSpc>
            </a:pPr>
            <a:endParaRPr lang="en-US" sz="3387" spc="169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721103" y="2051424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2734881" y="-3687381"/>
            <a:ext cx="9945075" cy="14652837"/>
            <a:chOff x="-1836374" y="-47625"/>
            <a:chExt cx="2619279" cy="3978177"/>
          </a:xfrm>
        </p:grpSpPr>
        <p:sp>
          <p:nvSpPr>
            <p:cNvPr id="7" name="Freeform 7"/>
            <p:cNvSpPr/>
            <p:nvPr/>
          </p:nvSpPr>
          <p:spPr>
            <a:xfrm>
              <a:off x="-1836374" y="240321"/>
              <a:ext cx="782905" cy="3690231"/>
            </a:xfrm>
            <a:custGeom>
              <a:avLst/>
              <a:gdLst/>
              <a:ahLst/>
              <a:cxnLst/>
              <a:rect l="l" t="t" r="r" b="b"/>
              <a:pathLst>
                <a:path w="782905" h="3690231">
                  <a:moveTo>
                    <a:pt x="132826" y="0"/>
                  </a:moveTo>
                  <a:lnTo>
                    <a:pt x="650079" y="0"/>
                  </a:lnTo>
                  <a:cubicBezTo>
                    <a:pt x="723437" y="0"/>
                    <a:pt x="782905" y="59468"/>
                    <a:pt x="782905" y="132826"/>
                  </a:cubicBezTo>
                  <a:lnTo>
                    <a:pt x="782905" y="3557405"/>
                  </a:lnTo>
                  <a:cubicBezTo>
                    <a:pt x="782905" y="3592632"/>
                    <a:pt x="768911" y="3626417"/>
                    <a:pt x="744001" y="3651327"/>
                  </a:cubicBezTo>
                  <a:cubicBezTo>
                    <a:pt x="719091" y="3676236"/>
                    <a:pt x="685307" y="3690231"/>
                    <a:pt x="650079" y="3690231"/>
                  </a:cubicBezTo>
                  <a:lnTo>
                    <a:pt x="132826" y="3690231"/>
                  </a:lnTo>
                  <a:cubicBezTo>
                    <a:pt x="59468" y="3690231"/>
                    <a:pt x="0" y="3630762"/>
                    <a:pt x="0" y="3557405"/>
                  </a:cubicBezTo>
                  <a:lnTo>
                    <a:pt x="0" y="132826"/>
                  </a:lnTo>
                  <a:cubicBezTo>
                    <a:pt x="0" y="97598"/>
                    <a:pt x="13994" y="63814"/>
                    <a:pt x="38904" y="38904"/>
                  </a:cubicBezTo>
                  <a:cubicBezTo>
                    <a:pt x="63814" y="13994"/>
                    <a:pt x="97598" y="0"/>
                    <a:pt x="13282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A9C27D"/>
              </a:solidFill>
              <a:prstDash val="solid"/>
              <a:round/>
            </a:ln>
          </p:spPr>
          <p:txBody>
            <a:bodyPr/>
            <a:lstStyle/>
            <a:p>
              <a:endParaRPr lang="ca-E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82905" cy="37378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EE75-E39A-B701-4AE9-F710A7AA7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912FC66-7B7C-3C38-7BE3-643C50DCBCC6}"/>
              </a:ext>
            </a:extLst>
          </p:cNvPr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pPr defTabSz="914445"/>
            <a:endParaRPr lang="ca-ES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3D37ECCA-EBFB-1572-DAC9-E4DEFB0EA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74699"/>
              </p:ext>
            </p:extLst>
          </p:nvPr>
        </p:nvGraphicFramePr>
        <p:xfrm>
          <a:off x="1622099" y="2924721"/>
          <a:ext cx="15700479" cy="593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8275">
                  <a:extLst>
                    <a:ext uri="{9D8B030D-6E8A-4147-A177-3AD203B41FA5}">
                      <a16:colId xmlns:a16="http://schemas.microsoft.com/office/drawing/2014/main" val="2225985311"/>
                    </a:ext>
                  </a:extLst>
                </a:gridCol>
                <a:gridCol w="2606102">
                  <a:extLst>
                    <a:ext uri="{9D8B030D-6E8A-4147-A177-3AD203B41FA5}">
                      <a16:colId xmlns:a16="http://schemas.microsoft.com/office/drawing/2014/main" val="549159239"/>
                    </a:ext>
                  </a:extLst>
                </a:gridCol>
                <a:gridCol w="2606102">
                  <a:extLst>
                    <a:ext uri="{9D8B030D-6E8A-4147-A177-3AD203B41FA5}">
                      <a16:colId xmlns:a16="http://schemas.microsoft.com/office/drawing/2014/main" val="4105905228"/>
                    </a:ext>
                  </a:extLst>
                </a:gridCol>
              </a:tblGrid>
              <a:tr h="615188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Document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Paper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Digital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699257"/>
                  </a:ext>
                </a:extLst>
              </a:tr>
              <a:tr h="957512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Llistat d’alumnes amb dades personals, un cop hi hagi l’autorització de les famílies (Excel)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2400" dirty="0">
                        <a:latin typeface="Raleway" pitchFamily="2" charset="0"/>
                      </a:endParaRP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35941"/>
                  </a:ext>
                </a:extLst>
              </a:tr>
              <a:tr h="680435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Acord de col·laboració INS – FAS Campus </a:t>
                      </a:r>
                      <a:r>
                        <a:rPr lang="ca-ES" sz="2400" dirty="0" err="1">
                          <a:latin typeface="Raleway" pitchFamily="2" charset="0"/>
                        </a:rPr>
                        <a:t>Ítaca</a:t>
                      </a:r>
                      <a:r>
                        <a:rPr lang="ca-ES" sz="2400" dirty="0">
                          <a:latin typeface="Raleway" pitchFamily="2" charset="0"/>
                        </a:rPr>
                        <a:t> 2024 (signatura digital)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2400">
                        <a:latin typeface="Raleway" pitchFamily="2" charset="0"/>
                      </a:endParaRP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23429"/>
                  </a:ext>
                </a:extLst>
              </a:tr>
              <a:tr h="957512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Còpia de l’Acta del Consell Escolar autoritzant la participació al Campus </a:t>
                      </a:r>
                      <a:r>
                        <a:rPr lang="ca-ES" sz="2400" dirty="0" err="1">
                          <a:latin typeface="Raleway" pitchFamily="2" charset="0"/>
                        </a:rPr>
                        <a:t>Ítaca</a:t>
                      </a:r>
                      <a:r>
                        <a:rPr lang="ca-ES" sz="2400" dirty="0">
                          <a:latin typeface="Raleway" pitchFamily="2" charset="0"/>
                        </a:rPr>
                        <a:t> (Versió en paper: duplicada)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2400">
                        <a:latin typeface="Raleway" pitchFamily="2" charset="0"/>
                      </a:endParaRP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26342"/>
                  </a:ext>
                </a:extLst>
              </a:tr>
              <a:tr h="680435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Acord de participació famílies-FAS Campus </a:t>
                      </a:r>
                      <a:r>
                        <a:rPr lang="ca-ES" sz="2400" dirty="0" err="1">
                          <a:latin typeface="Raleway" pitchFamily="2" charset="0"/>
                        </a:rPr>
                        <a:t>Ítaca</a:t>
                      </a:r>
                      <a:r>
                        <a:rPr lang="ca-ES" sz="2400" dirty="0">
                          <a:latin typeface="Raleway" pitchFamily="2" charset="0"/>
                        </a:rPr>
                        <a:t> 2024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52841"/>
                  </a:ext>
                </a:extLst>
              </a:tr>
              <a:tr h="680435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Autorització de participació al Campus </a:t>
                      </a:r>
                      <a:r>
                        <a:rPr lang="ca-ES" sz="2400" dirty="0" err="1">
                          <a:latin typeface="Raleway" pitchFamily="2" charset="0"/>
                        </a:rPr>
                        <a:t>Ítaca</a:t>
                      </a:r>
                      <a:r>
                        <a:rPr lang="ca-ES" sz="2400" dirty="0">
                          <a:latin typeface="Raleway" pitchFamily="2" charset="0"/>
                        </a:rPr>
                        <a:t> 2024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38811"/>
                  </a:ext>
                </a:extLst>
              </a:tr>
              <a:tr h="680435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DNI (dues cares) i CatSalut en vigor 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2400" dirty="0">
                        <a:latin typeface="Raleway" pitchFamily="2" charset="0"/>
                      </a:endParaRP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64507"/>
                  </a:ext>
                </a:extLst>
              </a:tr>
              <a:tr h="680435">
                <a:tc>
                  <a:txBody>
                    <a:bodyPr/>
                    <a:lstStyle/>
                    <a:p>
                      <a:r>
                        <a:rPr lang="ca-ES" sz="2400" dirty="0">
                          <a:latin typeface="Raleway" pitchFamily="2" charset="0"/>
                        </a:rPr>
                        <a:t>Autorització de Drets d’imatge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dirty="0">
                          <a:latin typeface="Raleway" pitchFamily="2" charset="0"/>
                        </a:rPr>
                        <a:t>X</a:t>
                      </a:r>
                    </a:p>
                  </a:txBody>
                  <a:tcPr marL="137160" marR="137160" marT="68580" marB="6858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1655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E87F59E-A16F-C0A3-0D0A-0A700A58367B}"/>
              </a:ext>
            </a:extLst>
          </p:cNvPr>
          <p:cNvSpPr txBox="1"/>
          <p:nvPr/>
        </p:nvSpPr>
        <p:spPr>
          <a:xfrm>
            <a:off x="4135477" y="506562"/>
            <a:ext cx="10673721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spc="237" dirty="0">
                <a:solidFill>
                  <a:srgbClr val="000000"/>
                </a:solidFill>
                <a:latin typeface="Raleway" pitchFamily="2" charset="0"/>
              </a:rPr>
              <a:t>Termini de </a:t>
            </a:r>
            <a:r>
              <a:rPr lang="en-US" sz="2400" b="1" u="sng" spc="237" dirty="0" err="1">
                <a:solidFill>
                  <a:srgbClr val="000000"/>
                </a:solidFill>
                <a:latin typeface="Raleway" pitchFamily="2" charset="0"/>
              </a:rPr>
              <a:t>lliurament</a:t>
            </a:r>
            <a:r>
              <a:rPr lang="en-US" sz="2400" b="1" u="sng" spc="237" dirty="0">
                <a:solidFill>
                  <a:srgbClr val="000000"/>
                </a:solidFill>
                <a:latin typeface="Raleway" pitchFamily="2" charset="0"/>
              </a:rPr>
              <a:t> de la </a:t>
            </a:r>
            <a:r>
              <a:rPr lang="en-US" sz="2400" b="1" u="sng" spc="237" dirty="0" err="1">
                <a:solidFill>
                  <a:srgbClr val="000000"/>
                </a:solidFill>
                <a:latin typeface="Raleway" pitchFamily="2" charset="0"/>
              </a:rPr>
              <a:t>documentació</a:t>
            </a:r>
            <a:r>
              <a:rPr lang="en-US" sz="2400" b="1" u="sng" spc="237" dirty="0">
                <a:solidFill>
                  <a:srgbClr val="000000"/>
                </a:solidFill>
                <a:latin typeface="Raleway" pitchFamily="2" charset="0"/>
              </a:rPr>
              <a:t>:</a:t>
            </a:r>
          </a:p>
          <a:p>
            <a:pPr algn="ctr"/>
            <a:endParaRPr lang="en-US" sz="2400" b="1" spc="237" dirty="0">
              <a:latin typeface="Raleway" pitchFamily="2" charset="0"/>
            </a:endParaRPr>
          </a:p>
          <a:p>
            <a:pPr algn="ctr"/>
            <a:r>
              <a:rPr lang="en-US" sz="2400" b="1" spc="237" dirty="0">
                <a:latin typeface="Raleway" pitchFamily="2" charset="0"/>
              </a:rPr>
              <a:t>19 </a:t>
            </a:r>
            <a:r>
              <a:rPr lang="en-US" sz="2400" b="1" spc="237" dirty="0" err="1">
                <a:latin typeface="Raleway" pitchFamily="2" charset="0"/>
              </a:rPr>
              <a:t>d’abril</a:t>
            </a:r>
            <a:r>
              <a:rPr lang="en-US" sz="2400" b="1" spc="237" dirty="0">
                <a:latin typeface="Raleway" pitchFamily="2" charset="0"/>
              </a:rPr>
              <a:t> del 2024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: Els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instituts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envien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la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documentació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de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l’alumnat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i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els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acords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de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col·laboració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i la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graella</a:t>
            </a:r>
            <a:r>
              <a:rPr lang="en-US" sz="2400" spc="237" dirty="0">
                <a:solidFill>
                  <a:srgbClr val="000000"/>
                </a:solidFill>
                <a:latin typeface="Raleway" pitchFamily="2" charset="0"/>
              </a:rPr>
              <a:t> de </a:t>
            </a:r>
            <a:r>
              <a:rPr lang="en-US" sz="2400" spc="237" dirty="0" err="1">
                <a:solidFill>
                  <a:srgbClr val="000000"/>
                </a:solidFill>
                <a:latin typeface="Raleway" pitchFamily="2" charset="0"/>
              </a:rPr>
              <a:t>dades</a:t>
            </a:r>
            <a:endParaRPr lang="en-US" sz="2400" spc="237" dirty="0">
              <a:solidFill>
                <a:srgbClr val="000000"/>
              </a:solidFill>
              <a:latin typeface="Raleway" pitchFamily="2" charset="0"/>
            </a:endParaRPr>
          </a:p>
          <a:p>
            <a:pPr algn="ctr">
              <a:spcBef>
                <a:spcPct val="0"/>
              </a:spcBef>
            </a:pPr>
            <a:endParaRPr lang="en-US" sz="2400" spc="237" dirty="0">
              <a:solidFill>
                <a:srgbClr val="000000"/>
              </a:solidFill>
              <a:latin typeface="Raleway" pitchFamily="2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40D75BC4-1D1E-3B82-5B09-1CE8C186BB5F}"/>
              </a:ext>
            </a:extLst>
          </p:cNvPr>
          <p:cNvSpPr txBox="1"/>
          <p:nvPr/>
        </p:nvSpPr>
        <p:spPr>
          <a:xfrm>
            <a:off x="2195238" y="9105900"/>
            <a:ext cx="14554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spc="164" dirty="0">
                <a:solidFill>
                  <a:srgbClr val="000000"/>
                </a:solidFill>
                <a:latin typeface="Raleway"/>
              </a:rPr>
              <a:t>Els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instituts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hauran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de fer-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nos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arribar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següent</a:t>
            </a:r>
            <a:r>
              <a:rPr lang="en-US" sz="1800" spc="164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1800" spc="164" dirty="0" err="1">
                <a:solidFill>
                  <a:srgbClr val="000000"/>
                </a:solidFill>
                <a:latin typeface="Raleway Bold"/>
              </a:rPr>
              <a:t>documentació</a:t>
            </a:r>
            <a:r>
              <a:rPr lang="en-US" sz="1800" spc="164" dirty="0">
                <a:solidFill>
                  <a:srgbClr val="000000"/>
                </a:solidFill>
                <a:latin typeface="Raleway Bold"/>
              </a:rPr>
              <a:t> en paper per </a:t>
            </a:r>
            <a:r>
              <a:rPr lang="en-US" sz="1800" spc="164" dirty="0" err="1">
                <a:solidFill>
                  <a:srgbClr val="000000"/>
                </a:solidFill>
                <a:latin typeface="Raleway Bold"/>
              </a:rPr>
              <a:t>correu</a:t>
            </a:r>
            <a:r>
              <a:rPr lang="en-US" sz="1800" spc="164" dirty="0">
                <a:solidFill>
                  <a:srgbClr val="000000"/>
                </a:solidFill>
                <a:latin typeface="Raleway Bold"/>
              </a:rPr>
              <a:t> postal o </a:t>
            </a:r>
            <a:r>
              <a:rPr lang="en-US" sz="1800" spc="164" dirty="0" err="1">
                <a:solidFill>
                  <a:srgbClr val="000000"/>
                </a:solidFill>
                <a:latin typeface="Raleway Bold"/>
              </a:rPr>
              <a:t>presencialment</a:t>
            </a:r>
            <a:r>
              <a:rPr lang="en-US" sz="1800" spc="164" dirty="0">
                <a:solidFill>
                  <a:srgbClr val="000000"/>
                </a:solidFill>
                <a:latin typeface="Raleway Bold"/>
              </a:rPr>
              <a:t> a la FAS,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els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canvis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d’última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hora </a:t>
            </a:r>
            <a:r>
              <a:rPr lang="en-US" sz="1800" spc="164" dirty="0" err="1">
                <a:solidFill>
                  <a:srgbClr val="000000"/>
                </a:solidFill>
                <a:latin typeface="Raleway"/>
              </a:rPr>
              <a:t>s’entregaran</a:t>
            </a:r>
            <a:r>
              <a:rPr lang="en-US" sz="1800" spc="164" dirty="0">
                <a:solidFill>
                  <a:srgbClr val="000000"/>
                </a:solidFill>
                <a:latin typeface="Raleway"/>
              </a:rPr>
              <a:t> en persona</a:t>
            </a:r>
            <a:r>
              <a:rPr lang="en-US" sz="1800" spc="164" dirty="0">
                <a:solidFill>
                  <a:srgbClr val="000000"/>
                </a:solidFill>
                <a:latin typeface="Raleway Bold"/>
              </a:rPr>
              <a:t> el 1r </a:t>
            </a:r>
            <a:r>
              <a:rPr lang="en-US" sz="1800" spc="164" dirty="0" err="1">
                <a:solidFill>
                  <a:srgbClr val="000000"/>
                </a:solidFill>
                <a:latin typeface="Raleway Bold"/>
              </a:rPr>
              <a:t>dia</a:t>
            </a:r>
            <a:r>
              <a:rPr lang="en-US" sz="1800" spc="164" dirty="0">
                <a:solidFill>
                  <a:srgbClr val="000000"/>
                </a:solidFill>
                <a:latin typeface="Raleway Bold"/>
              </a:rPr>
              <a:t> de Campus al monitor/a de transport a la </a:t>
            </a:r>
            <a:r>
              <a:rPr lang="en-US" sz="1800" spc="164" dirty="0" err="1">
                <a:solidFill>
                  <a:srgbClr val="000000"/>
                </a:solidFill>
                <a:latin typeface="Raleway Bold"/>
              </a:rPr>
              <a:t>parada</a:t>
            </a:r>
            <a:r>
              <a:rPr lang="en-US" sz="1800" spc="164" dirty="0">
                <a:solidFill>
                  <a:srgbClr val="000000"/>
                </a:solidFill>
                <a:latin typeface="Raleway Bold"/>
              </a:rPr>
              <a:t> de bus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7105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9330" y="3313719"/>
            <a:ext cx="1515182" cy="610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5"/>
              </a:lnSpc>
            </a:pPr>
            <a:r>
              <a:rPr lang="ca-ES" sz="3600" spc="158" dirty="0">
                <a:solidFill>
                  <a:srgbClr val="000000"/>
                </a:solidFill>
                <a:latin typeface="Raleway"/>
              </a:rPr>
              <a:t>PIUNE</a:t>
            </a:r>
            <a:endParaRPr lang="en-US" sz="3470" spc="17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-966542" y="-508919"/>
            <a:ext cx="14149142" cy="225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endParaRPr dirty="0"/>
          </a:p>
          <a:p>
            <a:pPr algn="ctr">
              <a:lnSpc>
                <a:spcPts val="9239"/>
              </a:lnSpc>
            </a:pPr>
            <a:r>
              <a:rPr lang="en-US" sz="6999" dirty="0">
                <a:solidFill>
                  <a:srgbClr val="000000"/>
                </a:solidFill>
                <a:latin typeface="Bebas Neue Cyrillic"/>
              </a:rPr>
              <a:t>La FAS, </a:t>
            </a:r>
            <a:r>
              <a:rPr lang="en-US" sz="6999" dirty="0" err="1">
                <a:solidFill>
                  <a:srgbClr val="000000"/>
                </a:solidFill>
                <a:latin typeface="Bebas Neue Cyrillic"/>
              </a:rPr>
              <a:t>entitat</a:t>
            </a:r>
            <a:r>
              <a:rPr lang="en-US" sz="6999" dirty="0">
                <a:solidFill>
                  <a:srgbClr val="000000"/>
                </a:solidFill>
                <a:latin typeface="Bebas Neue Cyrillic"/>
              </a:rPr>
              <a:t> social </a:t>
            </a:r>
            <a:r>
              <a:rPr lang="en-US" sz="6999" dirty="0" err="1">
                <a:solidFill>
                  <a:srgbClr val="000000"/>
                </a:solidFill>
                <a:latin typeface="Bebas Neue Cyrillic"/>
              </a:rPr>
              <a:t>universitària</a:t>
            </a:r>
            <a:endParaRPr lang="en-US" sz="6999" dirty="0">
              <a:solidFill>
                <a:srgbClr val="000000"/>
              </a:solidFill>
              <a:latin typeface="Bebas Neue Cyrillic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897370" y="3270976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66AB21C9-C6E3-84FB-BB18-8DC747DD3C20}"/>
              </a:ext>
            </a:extLst>
          </p:cNvPr>
          <p:cNvSpPr txBox="1"/>
          <p:nvPr/>
        </p:nvSpPr>
        <p:spPr>
          <a:xfrm>
            <a:off x="7471859" y="3223458"/>
            <a:ext cx="1515182" cy="610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5"/>
              </a:lnSpc>
            </a:pPr>
            <a:r>
              <a:rPr lang="ca-ES" sz="3600" spc="158" dirty="0" err="1">
                <a:solidFill>
                  <a:srgbClr val="000000"/>
                </a:solidFill>
                <a:latin typeface="Raleway"/>
              </a:rPr>
              <a:t>ApS</a:t>
            </a:r>
            <a:endParaRPr lang="en-US" sz="3470" spc="17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7BABD84-6AD0-29E9-F118-48AE08CFEDB1}"/>
              </a:ext>
            </a:extLst>
          </p:cNvPr>
          <p:cNvSpPr/>
          <p:nvPr/>
        </p:nvSpPr>
        <p:spPr>
          <a:xfrm>
            <a:off x="6637818" y="3270976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CEF8D2CA-C7CA-7E15-1EFD-1BABDA3FAE5D}"/>
              </a:ext>
            </a:extLst>
          </p:cNvPr>
          <p:cNvSpPr txBox="1"/>
          <p:nvPr/>
        </p:nvSpPr>
        <p:spPr>
          <a:xfrm>
            <a:off x="13176069" y="2939872"/>
            <a:ext cx="4730931" cy="1277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5"/>
              </a:lnSpc>
            </a:pPr>
            <a:r>
              <a:rPr lang="ca-ES" sz="3600" spc="158" dirty="0">
                <a:solidFill>
                  <a:srgbClr val="000000"/>
                </a:solidFill>
                <a:latin typeface="Raleway"/>
              </a:rPr>
              <a:t>Acollida a persones refugiades</a:t>
            </a:r>
            <a:endParaRPr lang="en-US" sz="3470" spc="17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66039C0-1410-C19B-50C6-9DE1B34FD004}"/>
              </a:ext>
            </a:extLst>
          </p:cNvPr>
          <p:cNvSpPr/>
          <p:nvPr/>
        </p:nvSpPr>
        <p:spPr>
          <a:xfrm>
            <a:off x="12236252" y="3309105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pic>
        <p:nvPicPr>
          <p:cNvPr id="1030" name="Picture 6" descr="Persones intercanvien impressions a la fira d'entitats">
            <a:hlinkClick r:id="rId4"/>
            <a:extLst>
              <a:ext uri="{FF2B5EF4-FFF2-40B4-BE49-F238E27FC236}">
                <a16:creationId xmlns:a16="http://schemas.microsoft.com/office/drawing/2014/main" id="{F922E18E-99F8-B037-4C32-F991D5B2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711" y="4392401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ncament del programa d'Acollida de la FAS">
            <a:hlinkClick r:id="rId6"/>
            <a:extLst>
              <a:ext uri="{FF2B5EF4-FFF2-40B4-BE49-F238E27FC236}">
                <a16:creationId xmlns:a16="http://schemas.microsoft.com/office/drawing/2014/main" id="{AA8D5B31-D067-11A5-9962-7355AF6E433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293" y="4393751"/>
            <a:ext cx="4572000" cy="25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3D0A2F0F-20F6-2D60-5F5E-46AC049C9241}"/>
              </a:ext>
            </a:extLst>
          </p:cNvPr>
          <p:cNvSpPr txBox="1"/>
          <p:nvPr/>
        </p:nvSpPr>
        <p:spPr>
          <a:xfrm>
            <a:off x="5199849" y="8415635"/>
            <a:ext cx="73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400" dirty="0">
                <a:latin typeface="Raleway" pitchFamily="2" charset="0"/>
              </a:rPr>
              <a:t>Cliqueu a les imatges per a més informació</a:t>
            </a:r>
          </a:p>
        </p:txBody>
      </p:sp>
      <p:pic>
        <p:nvPicPr>
          <p:cNvPr id="1036" name="Picture 12" descr="Detall notícia - Fundació Autònoma Solidària - UAB Barcelona">
            <a:hlinkClick r:id="rId8"/>
            <a:extLst>
              <a:ext uri="{FF2B5EF4-FFF2-40B4-BE49-F238E27FC236}">
                <a16:creationId xmlns:a16="http://schemas.microsoft.com/office/drawing/2014/main" id="{6F92123D-3AA7-55B4-9246-C7B904CCF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9" y="4392401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tge 17" descr="Imatge que conté negre, foscor&#10;&#10;Descripció generada automàticament">
            <a:extLst>
              <a:ext uri="{FF2B5EF4-FFF2-40B4-BE49-F238E27FC236}">
                <a16:creationId xmlns:a16="http://schemas.microsoft.com/office/drawing/2014/main" id="{896B301D-1FA5-E4CA-6DB7-3BB1FBFEE7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29" y="8448467"/>
            <a:ext cx="396000" cy="39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634082"/>
            <a:ext cx="12549904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30" dirty="0">
                <a:solidFill>
                  <a:srgbClr val="000000"/>
                </a:solidFill>
                <a:latin typeface="Bebas Neue Cyrillic Bold"/>
              </a:rPr>
              <a:t>BEQUES SALARI-SANTANDER</a:t>
            </a:r>
            <a:endParaRPr kumimoji="0" lang="en-US" sz="69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bas Neue Cyrillic Bold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24176" y="1929421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D220FAA-8797-A755-DD17-F055D74A97E1}"/>
              </a:ext>
            </a:extLst>
          </p:cNvPr>
          <p:cNvSpPr txBox="1"/>
          <p:nvPr/>
        </p:nvSpPr>
        <p:spPr>
          <a:xfrm>
            <a:off x="2362200" y="4805728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FDE3973-B337-99AC-216C-B7EAED4F530F}"/>
              </a:ext>
            </a:extLst>
          </p:cNvPr>
          <p:cNvSpPr txBox="1"/>
          <p:nvPr/>
        </p:nvSpPr>
        <p:spPr>
          <a:xfrm>
            <a:off x="3126259" y="8456870"/>
            <a:ext cx="13924704" cy="1174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Resolució provisional de les beques al mes de juliol. Afers Acadèmics de la UAB 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3DE8CB1-BCFB-1360-A66B-45A70D303E70}"/>
              </a:ext>
            </a:extLst>
          </p:cNvPr>
          <p:cNvSpPr txBox="1"/>
          <p:nvPr/>
        </p:nvSpPr>
        <p:spPr>
          <a:xfrm>
            <a:off x="3126259" y="7653405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Sol·licituds al mes de juny. Afers </a:t>
            </a:r>
            <a:r>
              <a:rPr lang="ca-ES" sz="3168" spc="158" dirty="0">
                <a:solidFill>
                  <a:srgbClr val="000000"/>
                </a:solidFill>
                <a:latin typeface="Raleway"/>
              </a:rPr>
              <a:t>A</a:t>
            </a:r>
            <a:r>
              <a:rPr kumimoji="0" lang="ca-ES" sz="3168" b="0" i="0" u="none" strike="noStrike" kern="1200" cap="none" spc="1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cadèmics</a:t>
            </a: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de la UAB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3E6FDA3-70BD-3B31-9934-1795A6046CE2}"/>
              </a:ext>
            </a:extLst>
          </p:cNvPr>
          <p:cNvSpPr txBox="1"/>
          <p:nvPr/>
        </p:nvSpPr>
        <p:spPr>
          <a:xfrm>
            <a:off x="3124200" y="6874729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Difusió al mes de maig als instituts </a:t>
            </a:r>
            <a:r>
              <a:rPr kumimoji="0" lang="ca-ES" sz="3168" b="0" i="0" u="none" strike="noStrike" kern="1200" cap="none" spc="1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Ítaca</a:t>
            </a: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. FAS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79F30B2A-1E09-517B-A649-C10F2915A2AF}"/>
              </a:ext>
            </a:extLst>
          </p:cNvPr>
          <p:cNvSpPr txBox="1"/>
          <p:nvPr/>
        </p:nvSpPr>
        <p:spPr>
          <a:xfrm>
            <a:off x="2514600" y="2014075"/>
            <a:ext cx="14935200" cy="3475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Per a joves que estudien als instituts </a:t>
            </a:r>
            <a:r>
              <a:rPr lang="ca-ES" sz="3168" spc="158" dirty="0" err="1">
                <a:solidFill>
                  <a:srgbClr val="000000"/>
                </a:solidFill>
                <a:latin typeface="Raleway"/>
              </a:rPr>
              <a:t>Ítaca</a:t>
            </a:r>
            <a:r>
              <a:rPr lang="ca-ES" sz="3168" spc="158" dirty="0">
                <a:solidFill>
                  <a:srgbClr val="000000"/>
                </a:solidFill>
                <a:latin typeface="Raleway"/>
              </a:rPr>
              <a:t>. Els participants al campus </a:t>
            </a:r>
            <a:r>
              <a:rPr lang="ca-ES" sz="3168" spc="158" dirty="0" err="1">
                <a:solidFill>
                  <a:srgbClr val="000000"/>
                </a:solidFill>
                <a:latin typeface="Raleway"/>
              </a:rPr>
              <a:t>ítaca</a:t>
            </a:r>
            <a:r>
              <a:rPr lang="ca-ES" sz="3168" spc="158" dirty="0">
                <a:solidFill>
                  <a:srgbClr val="000000"/>
                </a:solidFill>
                <a:latin typeface="Raleway"/>
              </a:rPr>
              <a:t>, 0,5 punts extres en els criteris de la convocatòria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Gratuïtat de la matrícula universitària i el pagament de cinc-cents euros mensuals durant deu mesos l’any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Oferta entre 13-20 beques </a:t>
            </a:r>
            <a:endParaRPr lang="ca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638BAC2-AA90-CF0B-F866-203095337E1C}"/>
              </a:ext>
            </a:extLst>
          </p:cNvPr>
          <p:cNvSpPr/>
          <p:nvPr/>
        </p:nvSpPr>
        <p:spPr>
          <a:xfrm>
            <a:off x="1417998" y="6203331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2ACD931-4785-1320-5DB0-1E3EA8BCC099}"/>
              </a:ext>
            </a:extLst>
          </p:cNvPr>
          <p:cNvSpPr txBox="1"/>
          <p:nvPr/>
        </p:nvSpPr>
        <p:spPr>
          <a:xfrm>
            <a:off x="2329249" y="6231134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Gestió de les beques:  	</a:t>
            </a:r>
          </a:p>
        </p:txBody>
      </p:sp>
    </p:spTree>
    <p:extLst>
      <p:ext uri="{BB962C8B-B14F-4D97-AF65-F5344CB8AC3E}">
        <p14:creationId xmlns:p14="http://schemas.microsoft.com/office/powerpoint/2010/main" val="293608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3A407-E05B-77BD-E94A-A67062A26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26F0E2B-C91D-B1F6-B981-E81FE3D6E1D0}"/>
              </a:ext>
            </a:extLst>
          </p:cNvPr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607BC49-A197-3780-E3ED-7F2E1B32AB52}"/>
              </a:ext>
            </a:extLst>
          </p:cNvPr>
          <p:cNvSpPr txBox="1"/>
          <p:nvPr/>
        </p:nvSpPr>
        <p:spPr>
          <a:xfrm>
            <a:off x="1028700" y="634082"/>
            <a:ext cx="12549904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30" dirty="0">
                <a:solidFill>
                  <a:srgbClr val="000000"/>
                </a:solidFill>
                <a:latin typeface="Bebas Neue Cyrillic Bold"/>
              </a:rPr>
              <a:t>Beques per a </a:t>
            </a:r>
            <a:r>
              <a:rPr lang="en-US" sz="6930" dirty="0" err="1">
                <a:solidFill>
                  <a:srgbClr val="000000"/>
                </a:solidFill>
                <a:latin typeface="Bebas Neue Cyrillic Bold"/>
              </a:rPr>
              <a:t>Cursos</a:t>
            </a:r>
            <a:r>
              <a:rPr lang="en-US" sz="6930" dirty="0">
                <a:solidFill>
                  <a:srgbClr val="000000"/>
                </a:solidFill>
                <a:latin typeface="Bebas Neue Cyrillic Bold"/>
              </a:rPr>
              <a:t> </a:t>
            </a:r>
            <a:r>
              <a:rPr lang="en-US" sz="6930" dirty="0" err="1">
                <a:solidFill>
                  <a:srgbClr val="000000"/>
                </a:solidFill>
                <a:latin typeface="Bebas Neue Cyrillic Bold"/>
              </a:rPr>
              <a:t>d’estiu</a:t>
            </a:r>
            <a:r>
              <a:rPr lang="en-US" sz="6930" dirty="0">
                <a:solidFill>
                  <a:srgbClr val="000000"/>
                </a:solidFill>
                <a:latin typeface="Bebas Neue Cyrillic Bold"/>
              </a:rPr>
              <a:t> </a:t>
            </a:r>
            <a:r>
              <a:rPr lang="en-US" sz="6930" dirty="0" err="1">
                <a:solidFill>
                  <a:srgbClr val="000000"/>
                </a:solidFill>
                <a:latin typeface="Bebas Neue Cyrillic Bold"/>
              </a:rPr>
              <a:t>argó</a:t>
            </a:r>
            <a:r>
              <a:rPr lang="en-US" sz="6930" dirty="0">
                <a:solidFill>
                  <a:srgbClr val="000000"/>
                </a:solidFill>
                <a:latin typeface="Bebas Neue Cyrillic Bold"/>
              </a:rPr>
              <a:t> </a:t>
            </a:r>
            <a:endParaRPr kumimoji="0" lang="en-US" sz="693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bas Neue Cyrillic Bold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01FBDFE-F0CE-ACAC-3BA7-0B41DDB59266}"/>
              </a:ext>
            </a:extLst>
          </p:cNvPr>
          <p:cNvSpPr/>
          <p:nvPr/>
        </p:nvSpPr>
        <p:spPr>
          <a:xfrm>
            <a:off x="1417998" y="2395081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E65598E-BCFF-09FF-85BC-86AF94D351B5}"/>
              </a:ext>
            </a:extLst>
          </p:cNvPr>
          <p:cNvSpPr txBox="1"/>
          <p:nvPr/>
        </p:nvSpPr>
        <p:spPr>
          <a:xfrm>
            <a:off x="2362200" y="4805728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10735E0-D43A-25F6-2860-D2DD3E632A4B}"/>
              </a:ext>
            </a:extLst>
          </p:cNvPr>
          <p:cNvSpPr txBox="1"/>
          <p:nvPr/>
        </p:nvSpPr>
        <p:spPr>
          <a:xfrm>
            <a:off x="3124200" y="8607799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Resolució de les beques al mes de juny. Criteris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FA1DBAC-2171-249B-F936-A35DD4199C76}"/>
              </a:ext>
            </a:extLst>
          </p:cNvPr>
          <p:cNvSpPr txBox="1"/>
          <p:nvPr/>
        </p:nvSpPr>
        <p:spPr>
          <a:xfrm>
            <a:off x="3124200" y="6874729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20 beques de la FAS per a alumnat </a:t>
            </a:r>
            <a:r>
              <a:rPr kumimoji="0" lang="ca-ES" sz="3168" b="0" i="0" u="none" strike="noStrike" kern="1200" cap="none" spc="1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Ítaca</a:t>
            </a: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2022 i 2023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2C622421-183C-A0D5-7064-4AC0C76B0F4F}"/>
              </a:ext>
            </a:extLst>
          </p:cNvPr>
          <p:cNvSpPr/>
          <p:nvPr/>
        </p:nvSpPr>
        <p:spPr>
          <a:xfrm>
            <a:off x="1417998" y="5994060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FCDFDA15-EB2A-DBEF-61A2-C3CB92053C39}"/>
              </a:ext>
            </a:extLst>
          </p:cNvPr>
          <p:cNvSpPr txBox="1"/>
          <p:nvPr/>
        </p:nvSpPr>
        <p:spPr>
          <a:xfrm>
            <a:off x="2346960" y="5994060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Gestió de les beques:  	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64BD3EF3-673A-FEF4-2BB5-2833147CEDB9}"/>
              </a:ext>
            </a:extLst>
          </p:cNvPr>
          <p:cNvSpPr txBox="1"/>
          <p:nvPr/>
        </p:nvSpPr>
        <p:spPr>
          <a:xfrm>
            <a:off x="3124200" y="7741264"/>
            <a:ext cx="13924704" cy="558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47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Difusió al mes de maig als instituts </a:t>
            </a:r>
            <a:r>
              <a:rPr kumimoji="0" lang="ca-ES" sz="3168" b="0" i="0" u="none" strike="noStrike" kern="1200" cap="none" spc="158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Ítaca</a:t>
            </a:r>
            <a:r>
              <a:rPr kumimoji="0" lang="ca-ES" sz="3168" b="0" i="0" u="none" strike="noStrike" kern="1200" cap="none" spc="15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. FAS</a:t>
            </a:r>
          </a:p>
        </p:txBody>
      </p:sp>
      <p:pic>
        <p:nvPicPr>
          <p:cNvPr id="6" name="Imatge 5" descr="Imatge que conté text, captura de pantalla, Font, Gràfics&#10;&#10;Descripció generada automàticament">
            <a:hlinkClick r:id="rId4"/>
            <a:extLst>
              <a:ext uri="{FF2B5EF4-FFF2-40B4-BE49-F238E27FC236}">
                <a16:creationId xmlns:a16="http://schemas.microsoft.com/office/drawing/2014/main" id="{F2151EFF-4BB2-D815-2409-704299448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392302"/>
            <a:ext cx="5105662" cy="1689187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B16DF813-88BF-4B0C-FBF6-1598FCA099CD}"/>
              </a:ext>
            </a:extLst>
          </p:cNvPr>
          <p:cNvSpPr txBox="1"/>
          <p:nvPr/>
        </p:nvSpPr>
        <p:spPr>
          <a:xfrm>
            <a:off x="8651664" y="2613504"/>
            <a:ext cx="7620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400" dirty="0">
                <a:latin typeface="Raleway" pitchFamily="2" charset="0"/>
              </a:rPr>
              <a:t>    Cliqueu a la imatge per a conèixer tota la informació en relació als cursos que s’ofereixen a l’estiu del 2024.</a:t>
            </a:r>
          </a:p>
        </p:txBody>
      </p:sp>
      <p:pic>
        <p:nvPicPr>
          <p:cNvPr id="12" name="Imatge 11" descr="Imatge que conté negre, foscor&#10;&#10;Descripció generada automàticament">
            <a:extLst>
              <a:ext uri="{FF2B5EF4-FFF2-40B4-BE49-F238E27FC236}">
                <a16:creationId xmlns:a16="http://schemas.microsoft.com/office/drawing/2014/main" id="{454F10DF-744C-E477-C262-8FA2451042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628900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41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028700" y="634082"/>
            <a:ext cx="12549904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EQUIP DEL PROGRAMA</a:t>
            </a:r>
          </a:p>
        </p:txBody>
      </p:sp>
      <p:sp>
        <p:nvSpPr>
          <p:cNvPr id="4" name="Freeform 4"/>
          <p:cNvSpPr/>
          <p:nvPr/>
        </p:nvSpPr>
        <p:spPr>
          <a:xfrm>
            <a:off x="1424176" y="1929421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TextBox 5"/>
          <p:cNvSpPr txBox="1"/>
          <p:nvPr/>
        </p:nvSpPr>
        <p:spPr>
          <a:xfrm>
            <a:off x="2172446" y="1824646"/>
            <a:ext cx="13924704" cy="794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Coordinació del </a:t>
            </a:r>
            <a:r>
              <a:rPr lang="en-US" sz="3168" spc="158" dirty="0" err="1">
                <a:solidFill>
                  <a:srgbClr val="000000"/>
                </a:solidFill>
                <a:latin typeface="Raleway Bold"/>
              </a:rPr>
              <a:t>programa</a:t>
            </a:r>
            <a:endParaRPr lang="en-US" sz="3168" spc="158" dirty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"/>
              </a:rPr>
              <a:t>Elsa Espinosa</a:t>
            </a:r>
          </a:p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"/>
              </a:rPr>
              <a:t>Tel.: 663090869</a:t>
            </a:r>
          </a:p>
          <a:p>
            <a:pPr>
              <a:lnSpc>
                <a:spcPts val="4752"/>
              </a:lnSpc>
            </a:pPr>
            <a:endParaRPr lang="en-US" sz="3168" spc="158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Suport a la </a:t>
            </a:r>
            <a:r>
              <a:rPr lang="en-US" sz="3168" spc="158" dirty="0" err="1">
                <a:solidFill>
                  <a:srgbClr val="000000"/>
                </a:solidFill>
                <a:latin typeface="Raleway Bold"/>
              </a:rPr>
              <a:t>gestió</a:t>
            </a:r>
            <a:endParaRPr lang="en-US" sz="3168" spc="158" dirty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"/>
              </a:rPr>
              <a:t>Marina Castany</a:t>
            </a:r>
          </a:p>
          <a:p>
            <a:pPr>
              <a:lnSpc>
                <a:spcPts val="4752"/>
              </a:lnSpc>
            </a:pPr>
            <a:r>
              <a:rPr lang="en-US" sz="3168" spc="158">
                <a:solidFill>
                  <a:srgbClr val="000000"/>
                </a:solidFill>
                <a:latin typeface="Raleway"/>
              </a:rPr>
              <a:t>Tel.: 93 581 16 00</a:t>
            </a:r>
          </a:p>
          <a:p>
            <a:pPr>
              <a:lnSpc>
                <a:spcPts val="4752"/>
              </a:lnSpc>
            </a:pPr>
            <a:endParaRPr lang="en-US" sz="3168" spc="158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Suport </a:t>
            </a:r>
            <a:r>
              <a:rPr lang="en-US" sz="3168" spc="158" dirty="0" err="1">
                <a:solidFill>
                  <a:srgbClr val="000000"/>
                </a:solidFill>
                <a:latin typeface="Raleway Bold"/>
              </a:rPr>
              <a:t>administratiu</a:t>
            </a:r>
            <a:endParaRPr lang="en-US" sz="3168" spc="158" dirty="0">
              <a:solidFill>
                <a:srgbClr val="000000"/>
              </a:solidFill>
              <a:latin typeface="Raleway Bold"/>
            </a:endParaRPr>
          </a:p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"/>
              </a:rPr>
              <a:t>Elisabet Rodríguez</a:t>
            </a:r>
          </a:p>
          <a:p>
            <a:pPr>
              <a:lnSpc>
                <a:spcPts val="4752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"/>
              </a:rPr>
              <a:t>Tel.: 93 581 25 98 (</a:t>
            </a:r>
            <a:r>
              <a:rPr lang="en-US" sz="3168" spc="158" dirty="0" err="1">
                <a:solidFill>
                  <a:srgbClr val="000000"/>
                </a:solidFill>
                <a:latin typeface="Raleway"/>
              </a:rPr>
              <a:t>dimarts</a:t>
            </a:r>
            <a:r>
              <a:rPr lang="en-US" sz="3168" spc="158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168" spc="158" dirty="0" err="1">
                <a:solidFill>
                  <a:srgbClr val="000000"/>
                </a:solidFill>
                <a:latin typeface="Raleway"/>
              </a:rPr>
              <a:t>dijous</a:t>
            </a:r>
            <a:r>
              <a:rPr lang="en-US" sz="3168" spc="158" dirty="0">
                <a:solidFill>
                  <a:srgbClr val="000000"/>
                </a:solidFill>
                <a:latin typeface="Raleway"/>
              </a:rPr>
              <a:t> de 9 a 14h)</a:t>
            </a:r>
          </a:p>
          <a:p>
            <a:pPr>
              <a:lnSpc>
                <a:spcPts val="4752"/>
              </a:lnSpc>
            </a:pPr>
            <a:endParaRPr lang="en-US" sz="3168" spc="158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4752"/>
              </a:lnSpc>
              <a:spcBef>
                <a:spcPct val="0"/>
              </a:spcBef>
            </a:pPr>
            <a:r>
              <a:rPr lang="en-US" sz="3168" spc="158" dirty="0" err="1">
                <a:solidFill>
                  <a:srgbClr val="000000"/>
                </a:solidFill>
                <a:latin typeface="Raleway Bold"/>
              </a:rPr>
              <a:t>Correu</a:t>
            </a: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 de </a:t>
            </a:r>
            <a:r>
              <a:rPr lang="en-US" sz="3168" spc="158" dirty="0" err="1">
                <a:solidFill>
                  <a:srgbClr val="000000"/>
                </a:solidFill>
                <a:latin typeface="Raleway Bold"/>
              </a:rPr>
              <a:t>contacte</a:t>
            </a: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: </a:t>
            </a:r>
            <a:r>
              <a:rPr lang="en-US" sz="3168" spc="158" dirty="0">
                <a:solidFill>
                  <a:srgbClr val="000000"/>
                </a:solidFill>
                <a:latin typeface="Raleway"/>
              </a:rPr>
              <a:t>campus.itaca@uab.cat</a:t>
            </a:r>
          </a:p>
        </p:txBody>
      </p:sp>
      <p:sp>
        <p:nvSpPr>
          <p:cNvPr id="6" name="Freeform 6"/>
          <p:cNvSpPr/>
          <p:nvPr/>
        </p:nvSpPr>
        <p:spPr>
          <a:xfrm>
            <a:off x="1424176" y="4255797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Freeform 7"/>
          <p:cNvSpPr/>
          <p:nvPr/>
        </p:nvSpPr>
        <p:spPr>
          <a:xfrm>
            <a:off x="1424176" y="6733508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5142" y="421563"/>
            <a:ext cx="2650374" cy="3321280"/>
          </a:xfrm>
          <a:custGeom>
            <a:avLst/>
            <a:gdLst/>
            <a:ahLst/>
            <a:cxnLst/>
            <a:rect l="l" t="t" r="r" b="b"/>
            <a:pathLst>
              <a:path w="2650374" h="3321280">
                <a:moveTo>
                  <a:pt x="0" y="0"/>
                </a:moveTo>
                <a:lnTo>
                  <a:pt x="2650374" y="0"/>
                </a:lnTo>
                <a:lnTo>
                  <a:pt x="2650374" y="3321280"/>
                </a:lnTo>
                <a:lnTo>
                  <a:pt x="0" y="332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220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AutoShape 3"/>
          <p:cNvSpPr/>
          <p:nvPr/>
        </p:nvSpPr>
        <p:spPr>
          <a:xfrm rot="5400000">
            <a:off x="7239289" y="-965194"/>
            <a:ext cx="3628017" cy="1887637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grpSp>
        <p:nvGrpSpPr>
          <p:cNvPr id="4" name="Group 4"/>
          <p:cNvGrpSpPr/>
          <p:nvPr/>
        </p:nvGrpSpPr>
        <p:grpSpPr>
          <a:xfrm>
            <a:off x="316441" y="421563"/>
            <a:ext cx="3093208" cy="309320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17137" y="547115"/>
            <a:ext cx="2617904" cy="963171"/>
          </a:xfrm>
          <a:custGeom>
            <a:avLst/>
            <a:gdLst/>
            <a:ahLst/>
            <a:cxnLst/>
            <a:rect l="l" t="t" r="r" b="b"/>
            <a:pathLst>
              <a:path w="2617904" h="963171">
                <a:moveTo>
                  <a:pt x="0" y="0"/>
                </a:moveTo>
                <a:lnTo>
                  <a:pt x="2617904" y="0"/>
                </a:lnTo>
                <a:lnTo>
                  <a:pt x="2617904" y="963170"/>
                </a:lnTo>
                <a:lnTo>
                  <a:pt x="0" y="9631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8" name="Freeform 8"/>
          <p:cNvSpPr/>
          <p:nvPr/>
        </p:nvSpPr>
        <p:spPr>
          <a:xfrm>
            <a:off x="377631" y="6923948"/>
            <a:ext cx="870972" cy="870972"/>
          </a:xfrm>
          <a:custGeom>
            <a:avLst/>
            <a:gdLst/>
            <a:ahLst/>
            <a:cxnLst/>
            <a:rect l="l" t="t" r="r" b="b"/>
            <a:pathLst>
              <a:path w="870972" h="870972">
                <a:moveTo>
                  <a:pt x="0" y="0"/>
                </a:moveTo>
                <a:lnTo>
                  <a:pt x="870972" y="0"/>
                </a:lnTo>
                <a:lnTo>
                  <a:pt x="870972" y="870973"/>
                </a:lnTo>
                <a:lnTo>
                  <a:pt x="0" y="8709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9" name="Freeform 9"/>
          <p:cNvSpPr/>
          <p:nvPr/>
        </p:nvSpPr>
        <p:spPr>
          <a:xfrm>
            <a:off x="377631" y="8031250"/>
            <a:ext cx="870972" cy="869884"/>
          </a:xfrm>
          <a:custGeom>
            <a:avLst/>
            <a:gdLst/>
            <a:ahLst/>
            <a:cxnLst/>
            <a:rect l="l" t="t" r="r" b="b"/>
            <a:pathLst>
              <a:path w="870972" h="869884">
                <a:moveTo>
                  <a:pt x="0" y="0"/>
                </a:moveTo>
                <a:lnTo>
                  <a:pt x="870972" y="0"/>
                </a:lnTo>
                <a:lnTo>
                  <a:pt x="870972" y="869884"/>
                </a:lnTo>
                <a:lnTo>
                  <a:pt x="0" y="8698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Freeform 10"/>
          <p:cNvSpPr/>
          <p:nvPr/>
        </p:nvSpPr>
        <p:spPr>
          <a:xfrm>
            <a:off x="317137" y="9139259"/>
            <a:ext cx="931466" cy="928079"/>
          </a:xfrm>
          <a:custGeom>
            <a:avLst/>
            <a:gdLst/>
            <a:ahLst/>
            <a:cxnLst/>
            <a:rect l="l" t="t" r="r" b="b"/>
            <a:pathLst>
              <a:path w="931466" h="928079">
                <a:moveTo>
                  <a:pt x="0" y="0"/>
                </a:moveTo>
                <a:lnTo>
                  <a:pt x="931466" y="0"/>
                </a:lnTo>
                <a:lnTo>
                  <a:pt x="931466" y="928079"/>
                </a:lnTo>
                <a:lnTo>
                  <a:pt x="0" y="9280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1" name="TextBox 11"/>
          <p:cNvSpPr txBox="1"/>
          <p:nvPr/>
        </p:nvSpPr>
        <p:spPr>
          <a:xfrm>
            <a:off x="3141263" y="2962234"/>
            <a:ext cx="12005474" cy="327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4"/>
              </a:lnSpc>
            </a:pPr>
            <a:r>
              <a:rPr lang="en-US" sz="8499" spc="424">
                <a:solidFill>
                  <a:srgbClr val="000000"/>
                </a:solidFill>
                <a:latin typeface="Bebas Neue Cyrillic"/>
              </a:rPr>
              <a:t>moltes gràcies!</a:t>
            </a:r>
          </a:p>
          <a:p>
            <a:pPr algn="ctr">
              <a:lnSpc>
                <a:spcPts val="8102"/>
              </a:lnSpc>
            </a:pPr>
            <a:endParaRPr lang="en-US" sz="8499" spc="424">
              <a:solidFill>
                <a:srgbClr val="000000"/>
              </a:solidFill>
              <a:latin typeface="Bebas Neue Cyrillic"/>
            </a:endParaRPr>
          </a:p>
          <a:p>
            <a:pPr algn="ctr">
              <a:lnSpc>
                <a:spcPts val="8102"/>
              </a:lnSpc>
            </a:pPr>
            <a:endParaRPr lang="en-US" sz="8499" spc="424">
              <a:solidFill>
                <a:srgbClr val="000000"/>
              </a:solidFill>
              <a:latin typeface="Bebas Neue Cyrillic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8603" y="9237385"/>
            <a:ext cx="9429871" cy="1109397"/>
          </a:xfrm>
          <a:custGeom>
            <a:avLst/>
            <a:gdLst/>
            <a:ahLst/>
            <a:cxnLst/>
            <a:rect l="l" t="t" r="r" b="b"/>
            <a:pathLst>
              <a:path w="9429871" h="1109397">
                <a:moveTo>
                  <a:pt x="0" y="0"/>
                </a:moveTo>
                <a:lnTo>
                  <a:pt x="9429871" y="0"/>
                </a:lnTo>
                <a:lnTo>
                  <a:pt x="9429871" y="1109397"/>
                </a:lnTo>
                <a:lnTo>
                  <a:pt x="0" y="11093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3" name="Freeform 13"/>
          <p:cNvSpPr/>
          <p:nvPr/>
        </p:nvSpPr>
        <p:spPr>
          <a:xfrm>
            <a:off x="1248603" y="8023888"/>
            <a:ext cx="6088842" cy="1234412"/>
          </a:xfrm>
          <a:custGeom>
            <a:avLst/>
            <a:gdLst/>
            <a:ahLst/>
            <a:cxnLst/>
            <a:rect l="l" t="t" r="r" b="b"/>
            <a:pathLst>
              <a:path w="6088842" h="1234412">
                <a:moveTo>
                  <a:pt x="0" y="0"/>
                </a:moveTo>
                <a:lnTo>
                  <a:pt x="6088842" y="0"/>
                </a:lnTo>
                <a:lnTo>
                  <a:pt x="6088842" y="1234412"/>
                </a:lnTo>
                <a:lnTo>
                  <a:pt x="0" y="12344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4" name="Freeform 14"/>
          <p:cNvSpPr/>
          <p:nvPr/>
        </p:nvSpPr>
        <p:spPr>
          <a:xfrm>
            <a:off x="1248603" y="6756890"/>
            <a:ext cx="6357323" cy="1274361"/>
          </a:xfrm>
          <a:custGeom>
            <a:avLst/>
            <a:gdLst/>
            <a:ahLst/>
            <a:cxnLst/>
            <a:rect l="l" t="t" r="r" b="b"/>
            <a:pathLst>
              <a:path w="6357323" h="1274361">
                <a:moveTo>
                  <a:pt x="0" y="0"/>
                </a:moveTo>
                <a:lnTo>
                  <a:pt x="6357323" y="0"/>
                </a:lnTo>
                <a:lnTo>
                  <a:pt x="6357323" y="1274360"/>
                </a:lnTo>
                <a:lnTo>
                  <a:pt x="0" y="12743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5" name="Freeform 15"/>
          <p:cNvSpPr/>
          <p:nvPr/>
        </p:nvSpPr>
        <p:spPr>
          <a:xfrm>
            <a:off x="14517640" y="8773991"/>
            <a:ext cx="3467876" cy="1018092"/>
          </a:xfrm>
          <a:custGeom>
            <a:avLst/>
            <a:gdLst/>
            <a:ahLst/>
            <a:cxnLst/>
            <a:rect l="l" t="t" r="r" b="b"/>
            <a:pathLst>
              <a:path w="3467876" h="1018092">
                <a:moveTo>
                  <a:pt x="0" y="0"/>
                </a:moveTo>
                <a:lnTo>
                  <a:pt x="3467876" y="0"/>
                </a:lnTo>
                <a:lnTo>
                  <a:pt x="3467876" y="1018092"/>
                </a:lnTo>
                <a:lnTo>
                  <a:pt x="0" y="10180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6" name="TextBox 16"/>
          <p:cNvSpPr txBox="1"/>
          <p:nvPr/>
        </p:nvSpPr>
        <p:spPr>
          <a:xfrm>
            <a:off x="4775512" y="4276307"/>
            <a:ext cx="8736976" cy="1226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6"/>
              </a:lnSpc>
            </a:pPr>
            <a:r>
              <a:rPr lang="en-US" sz="3297" spc="164">
                <a:solidFill>
                  <a:srgbClr val="028438"/>
                </a:solidFill>
                <a:latin typeface="Raleway Bold"/>
              </a:rPr>
              <a:t>http://pagines.uab.cat/campusitaca/ </a:t>
            </a:r>
          </a:p>
          <a:p>
            <a:pPr>
              <a:lnSpc>
                <a:spcPts val="4946"/>
              </a:lnSpc>
            </a:pPr>
            <a:r>
              <a:rPr lang="en-US" sz="3297" spc="164">
                <a:solidFill>
                  <a:srgbClr val="028438"/>
                </a:solidFill>
                <a:latin typeface="Raleway Bold"/>
              </a:rPr>
              <a:t>http://uab.cat/fas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-1779124"/>
            <a:ext cx="3628017" cy="1887637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364195" y="1100139"/>
            <a:ext cx="2899627" cy="241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4"/>
              </a:lnSpc>
            </a:pPr>
            <a:r>
              <a:rPr lang="en-US" sz="8499" spc="424">
                <a:solidFill>
                  <a:srgbClr val="000000"/>
                </a:solidFill>
                <a:latin typeface="Bebas Neue Cyrillic"/>
              </a:rPr>
              <a:t>ordre del dia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40696" y="671514"/>
            <a:ext cx="10149334" cy="11247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3"/>
              </a:lnSpc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Vintè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aniversari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Ítaca</a:t>
            </a:r>
            <a:endParaRPr lang="en-US" sz="3168" spc="110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7413"/>
              </a:lnSpc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Valoració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l’edició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2023</a:t>
            </a:r>
          </a:p>
          <a:p>
            <a:pPr>
              <a:lnSpc>
                <a:spcPts val="7413"/>
              </a:lnSpc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Presentació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funcionament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del campus 2024:</a:t>
            </a:r>
          </a:p>
          <a:p>
            <a:pPr marL="683997" lvl="1" indent="-341999">
              <a:lnSpc>
                <a:spcPts val="7413"/>
              </a:lnSpc>
              <a:buFont typeface="Arial"/>
              <a:buChar char="•"/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Tasques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rols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ajuntaments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instituts</a:t>
            </a:r>
            <a:endParaRPr lang="en-US" sz="3168" spc="110" dirty="0">
              <a:solidFill>
                <a:srgbClr val="000000"/>
              </a:solidFill>
              <a:latin typeface="Raleway"/>
            </a:endParaRPr>
          </a:p>
          <a:p>
            <a:pPr marL="683997" lvl="1" indent="-341999">
              <a:lnSpc>
                <a:spcPts val="7413"/>
              </a:lnSpc>
              <a:buFont typeface="Arial"/>
              <a:buChar char="•"/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Criteris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selecció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dels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joves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participants 2024</a:t>
            </a:r>
          </a:p>
          <a:p>
            <a:pPr marL="683997" lvl="1" indent="-341999">
              <a:lnSpc>
                <a:spcPts val="7413"/>
              </a:lnSpc>
              <a:buFont typeface="Arial"/>
              <a:buChar char="•"/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Calendari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: dates i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torns</a:t>
            </a:r>
            <a:endParaRPr lang="en-US" sz="3168" spc="110" dirty="0">
              <a:solidFill>
                <a:srgbClr val="000000"/>
              </a:solidFill>
              <a:latin typeface="Raleway"/>
            </a:endParaRPr>
          </a:p>
          <a:p>
            <a:pPr marL="683997" lvl="1" indent="-341999">
              <a:lnSpc>
                <a:spcPts val="7413"/>
              </a:lnSpc>
              <a:buFont typeface="Arial"/>
              <a:buChar char="•"/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Activitats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funcionament</a:t>
            </a:r>
            <a:endParaRPr lang="en-US" sz="3168" spc="110" dirty="0">
              <a:solidFill>
                <a:srgbClr val="000000"/>
              </a:solidFill>
              <a:latin typeface="Raleway"/>
            </a:endParaRPr>
          </a:p>
          <a:p>
            <a:pPr marL="683997" lvl="1" indent="-341999">
              <a:lnSpc>
                <a:spcPts val="7413"/>
              </a:lnSpc>
              <a:buFont typeface="Arial"/>
              <a:buChar char="•"/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Procediments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i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documentació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i dates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d’entrega</a:t>
            </a:r>
            <a:endParaRPr lang="en-US" sz="3168" spc="110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7413"/>
              </a:lnSpc>
            </a:pP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Altres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temes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marL="683997" lvl="1" indent="-341999">
              <a:lnSpc>
                <a:spcPts val="7413"/>
              </a:lnSpc>
              <a:buFont typeface="Arial"/>
              <a:buChar char="•"/>
            </a:pPr>
            <a:r>
              <a:rPr lang="en-US" sz="3168" spc="110" dirty="0">
                <a:solidFill>
                  <a:srgbClr val="000000"/>
                </a:solidFill>
                <a:latin typeface="Raleway"/>
              </a:rPr>
              <a:t>Beques </a:t>
            </a:r>
            <a:r>
              <a:rPr lang="en-US" sz="3168" spc="110" dirty="0" err="1">
                <a:solidFill>
                  <a:srgbClr val="000000"/>
                </a:solidFill>
                <a:latin typeface="Raleway"/>
              </a:rPr>
              <a:t>salari</a:t>
            </a:r>
            <a:r>
              <a:rPr lang="en-US" sz="3168" spc="110" dirty="0">
                <a:solidFill>
                  <a:srgbClr val="000000"/>
                </a:solidFill>
                <a:latin typeface="Raleway"/>
              </a:rPr>
              <a:t>-Santander</a:t>
            </a:r>
          </a:p>
          <a:p>
            <a:pPr>
              <a:lnSpc>
                <a:spcPts val="7413"/>
              </a:lnSpc>
            </a:pPr>
            <a:endParaRPr lang="en-US" sz="3168" spc="110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7413"/>
              </a:lnSpc>
            </a:pPr>
            <a:endParaRPr lang="en-US" sz="3168" spc="11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926759" y="1028700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Freeform 6"/>
          <p:cNvSpPr/>
          <p:nvPr/>
        </p:nvSpPr>
        <p:spPr>
          <a:xfrm>
            <a:off x="3926759" y="1959932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Freeform 7"/>
          <p:cNvSpPr/>
          <p:nvPr/>
        </p:nvSpPr>
        <p:spPr>
          <a:xfrm>
            <a:off x="3926759" y="2889452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4"/>
                </a:lnTo>
                <a:lnTo>
                  <a:pt x="0" y="615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8" name="Freeform 8"/>
          <p:cNvSpPr/>
          <p:nvPr/>
        </p:nvSpPr>
        <p:spPr>
          <a:xfrm>
            <a:off x="3926759" y="8434141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0" name="Freeform 10"/>
          <p:cNvSpPr/>
          <p:nvPr/>
        </p:nvSpPr>
        <p:spPr>
          <a:xfrm>
            <a:off x="14990030" y="547115"/>
            <a:ext cx="2617904" cy="963171"/>
          </a:xfrm>
          <a:custGeom>
            <a:avLst/>
            <a:gdLst/>
            <a:ahLst/>
            <a:cxnLst/>
            <a:rect l="l" t="t" r="r" b="b"/>
            <a:pathLst>
              <a:path w="2617904" h="963171">
                <a:moveTo>
                  <a:pt x="0" y="0"/>
                </a:moveTo>
                <a:lnTo>
                  <a:pt x="2617904" y="0"/>
                </a:lnTo>
                <a:lnTo>
                  <a:pt x="2617904" y="963170"/>
                </a:lnTo>
                <a:lnTo>
                  <a:pt x="0" y="9631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EB5F7-A937-178A-803B-48C4D2C2C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23913B0-E46C-2024-4457-526985790B3C}"/>
              </a:ext>
            </a:extLst>
          </p:cNvPr>
          <p:cNvSpPr txBox="1"/>
          <p:nvPr/>
        </p:nvSpPr>
        <p:spPr>
          <a:xfrm>
            <a:off x="1676400" y="1638300"/>
            <a:ext cx="16154400" cy="26071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5"/>
              </a:lnSpc>
            </a:pPr>
            <a:endParaRPr lang="en-US" sz="3470" spc="173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205"/>
              </a:lnSpc>
            </a:pPr>
            <a:r>
              <a:rPr lang="en-US" sz="3470" spc="173" dirty="0" err="1">
                <a:solidFill>
                  <a:srgbClr val="000000"/>
                </a:solidFill>
                <a:latin typeface="Raleway"/>
              </a:rPr>
              <a:t>Celebració</a:t>
            </a:r>
            <a:r>
              <a:rPr lang="en-US" sz="3470" spc="173" dirty="0">
                <a:solidFill>
                  <a:srgbClr val="000000"/>
                </a:solidFill>
                <a:latin typeface="Raleway"/>
              </a:rPr>
              <a:t> del 20è </a:t>
            </a:r>
            <a:r>
              <a:rPr lang="en-US" sz="3470" spc="173" dirty="0" err="1">
                <a:solidFill>
                  <a:srgbClr val="000000"/>
                </a:solidFill>
                <a:latin typeface="Raleway"/>
              </a:rPr>
              <a:t>aniversari</a:t>
            </a:r>
            <a:r>
              <a:rPr lang="en-US" sz="3470" spc="173" dirty="0">
                <a:solidFill>
                  <a:srgbClr val="000000"/>
                </a:solidFill>
                <a:latin typeface="Raleway"/>
              </a:rPr>
              <a:t> del </a:t>
            </a:r>
            <a:r>
              <a:rPr lang="en-US" sz="3470" spc="173" dirty="0" err="1">
                <a:solidFill>
                  <a:srgbClr val="000000"/>
                </a:solidFill>
                <a:latin typeface="Raleway"/>
              </a:rPr>
              <a:t>programa</a:t>
            </a:r>
            <a:r>
              <a:rPr lang="en-US" sz="3470" spc="173" dirty="0">
                <a:solidFill>
                  <a:srgbClr val="000000"/>
                </a:solidFill>
                <a:latin typeface="Raleway"/>
              </a:rPr>
              <a:t> al </a:t>
            </a:r>
            <a:r>
              <a:rPr lang="en-US" sz="3470" spc="173" dirty="0" err="1">
                <a:solidFill>
                  <a:srgbClr val="000000"/>
                </a:solidFill>
                <a:latin typeface="Raleway"/>
              </a:rPr>
              <a:t>darrer</a:t>
            </a:r>
            <a:r>
              <a:rPr lang="en-US" sz="3470" spc="17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470" spc="173" dirty="0" err="1">
                <a:solidFill>
                  <a:srgbClr val="000000"/>
                </a:solidFill>
                <a:latin typeface="Raleway"/>
              </a:rPr>
              <a:t>trimestre</a:t>
            </a:r>
            <a:r>
              <a:rPr lang="en-US" sz="3470" spc="173" dirty="0">
                <a:solidFill>
                  <a:srgbClr val="000000"/>
                </a:solidFill>
                <a:latin typeface="Raleway"/>
              </a:rPr>
              <a:t> del 2023.</a:t>
            </a:r>
          </a:p>
          <a:p>
            <a:pPr>
              <a:lnSpc>
                <a:spcPts val="5205"/>
              </a:lnSpc>
            </a:pPr>
            <a:endParaRPr lang="en-US" sz="3470" spc="173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205"/>
              </a:lnSpc>
            </a:pPr>
            <a:endParaRPr lang="en-US" sz="3470" spc="17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8F135187-92BF-6657-1B2D-4C07CC21DF8C}"/>
              </a:ext>
            </a:extLst>
          </p:cNvPr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FE31EB7-A0CF-0F54-F263-2629394EE7A7}"/>
              </a:ext>
            </a:extLst>
          </p:cNvPr>
          <p:cNvSpPr txBox="1"/>
          <p:nvPr/>
        </p:nvSpPr>
        <p:spPr>
          <a:xfrm>
            <a:off x="-966542" y="-508919"/>
            <a:ext cx="13158542" cy="225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endParaRPr dirty="0"/>
          </a:p>
          <a:p>
            <a:pPr algn="ctr">
              <a:lnSpc>
                <a:spcPts val="9239"/>
              </a:lnSpc>
            </a:pPr>
            <a:r>
              <a:rPr lang="en-US" sz="6999" dirty="0" err="1">
                <a:solidFill>
                  <a:srgbClr val="000000"/>
                </a:solidFill>
                <a:latin typeface="Bebas Neue Cyrillic"/>
              </a:rPr>
              <a:t>Vint</a:t>
            </a:r>
            <a:r>
              <a:rPr lang="en-US" sz="6999" dirty="0">
                <a:solidFill>
                  <a:srgbClr val="000000"/>
                </a:solidFill>
                <a:latin typeface="Bebas Neue Cyrillic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Bebas Neue Cyrillic"/>
              </a:rPr>
              <a:t>edicions</a:t>
            </a:r>
            <a:r>
              <a:rPr lang="en-US" sz="6999" dirty="0">
                <a:solidFill>
                  <a:srgbClr val="000000"/>
                </a:solidFill>
                <a:latin typeface="Bebas Neue Cyrillic"/>
              </a:rPr>
              <a:t> del campus </a:t>
            </a:r>
            <a:r>
              <a:rPr lang="en-US" sz="6999" dirty="0" err="1">
                <a:solidFill>
                  <a:srgbClr val="000000"/>
                </a:solidFill>
                <a:latin typeface="Bebas Neue Cyrillic"/>
              </a:rPr>
              <a:t>ítaca</a:t>
            </a:r>
            <a:endParaRPr lang="en-US" sz="6999" dirty="0">
              <a:solidFill>
                <a:srgbClr val="000000"/>
              </a:solidFill>
              <a:latin typeface="Bebas Neue Cyrillic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5F56F7F-4C5A-01F0-73AC-F995E939FCBD}"/>
              </a:ext>
            </a:extLst>
          </p:cNvPr>
          <p:cNvSpPr/>
          <p:nvPr/>
        </p:nvSpPr>
        <p:spPr>
          <a:xfrm>
            <a:off x="897370" y="2334800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1EA78EBA-8E37-45E5-3DA5-E442592A3C9B}"/>
              </a:ext>
            </a:extLst>
          </p:cNvPr>
          <p:cNvSpPr txBox="1"/>
          <p:nvPr/>
        </p:nvSpPr>
        <p:spPr>
          <a:xfrm>
            <a:off x="10103146" y="4415016"/>
            <a:ext cx="7452998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2400" i="1" dirty="0">
                <a:solidFill>
                  <a:srgbClr val="111111"/>
                </a:solidFill>
                <a:latin typeface="Raleway" pitchFamily="2" charset="0"/>
              </a:rPr>
              <a:t>G</a:t>
            </a:r>
            <a:r>
              <a:rPr lang="ca-ES" sz="2400" b="0" i="1" dirty="0">
                <a:solidFill>
                  <a:srgbClr val="111111"/>
                </a:solidFill>
                <a:effectLst/>
                <a:latin typeface="Raleway" pitchFamily="2" charset="0"/>
              </a:rPr>
              <a:t>airebé 6.800 estudiants, procedents de 33 municipis diferents, han participat al Campus </a:t>
            </a:r>
            <a:r>
              <a:rPr lang="ca-ES" sz="2400" b="0" i="1" dirty="0" err="1">
                <a:solidFill>
                  <a:srgbClr val="111111"/>
                </a:solidFill>
                <a:effectLst/>
                <a:latin typeface="Raleway" pitchFamily="2" charset="0"/>
              </a:rPr>
              <a:t>Ítaca</a:t>
            </a:r>
            <a:r>
              <a:rPr lang="ca-ES" sz="2400" b="0" i="1" dirty="0">
                <a:solidFill>
                  <a:srgbClr val="111111"/>
                </a:solidFill>
                <a:effectLst/>
                <a:latin typeface="Raleway" pitchFamily="2" charset="0"/>
              </a:rPr>
              <a:t> al llarg de les vint edicions.</a:t>
            </a:r>
          </a:p>
          <a:p>
            <a:pPr algn="just"/>
            <a:endParaRPr lang="ca-ES" sz="2400" b="0" i="1" dirty="0">
              <a:solidFill>
                <a:srgbClr val="111111"/>
              </a:solidFill>
              <a:effectLst/>
              <a:latin typeface="Raleway" pitchFamily="2" charset="0"/>
            </a:endParaRPr>
          </a:p>
          <a:p>
            <a:pPr algn="just"/>
            <a:r>
              <a:rPr lang="ca-ES" sz="2400" i="1" dirty="0">
                <a:solidFill>
                  <a:srgbClr val="111111"/>
                </a:solidFill>
                <a:latin typeface="Raleway" pitchFamily="2" charset="0"/>
              </a:rPr>
              <a:t>       Cliqueu a la imatge per a consultar l’informe complet.</a:t>
            </a:r>
            <a:endParaRPr lang="ca-ES" sz="2400" b="0" i="1" dirty="0">
              <a:solidFill>
                <a:srgbClr val="111111"/>
              </a:solidFill>
              <a:effectLst/>
              <a:latin typeface="Raleway" pitchFamily="2" charset="0"/>
            </a:endParaRPr>
          </a:p>
          <a:p>
            <a:pPr algn="just"/>
            <a:endParaRPr lang="ca-ES" sz="1400" dirty="0"/>
          </a:p>
        </p:txBody>
      </p:sp>
      <p:pic>
        <p:nvPicPr>
          <p:cNvPr id="8" name="Imatge 7" descr="Imatge que conté negre, foscor&#10;&#10;Descripció generada automàticament">
            <a:extLst>
              <a:ext uri="{FF2B5EF4-FFF2-40B4-BE49-F238E27FC236}">
                <a16:creationId xmlns:a16="http://schemas.microsoft.com/office/drawing/2014/main" id="{938FF083-FF1E-8CBE-C22A-59363E498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05" y="5829300"/>
            <a:ext cx="457200" cy="457200"/>
          </a:xfrm>
          <a:prstGeom prst="rect">
            <a:avLst/>
          </a:prstGeom>
        </p:spPr>
      </p:pic>
      <p:pic>
        <p:nvPicPr>
          <p:cNvPr id="10" name="Imatge 9">
            <a:hlinkClick r:id="rId5"/>
            <a:extLst>
              <a:ext uri="{FF2B5EF4-FFF2-40B4-BE49-F238E27FC236}">
                <a16:creationId xmlns:a16="http://schemas.microsoft.com/office/drawing/2014/main" id="{8AB19DF3-42E3-617B-758D-508A3C61D3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832" y="3507167"/>
            <a:ext cx="8239980" cy="45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3307" y="6630296"/>
            <a:ext cx="14597617" cy="2384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3"/>
              </a:lnSpc>
            </a:pP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Manteniment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del </a:t>
            </a: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criteri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participació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dels </a:t>
            </a: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municipis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propers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a la UAB (Vallès Oriental i Occidental) i increment de </a:t>
            </a:r>
            <a:r>
              <a:rPr lang="en-US" sz="3175" spc="158" dirty="0">
                <a:latin typeface="Raleway"/>
              </a:rPr>
              <a:t>10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places i 3 </a:t>
            </a: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instituts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respecte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3175" spc="158" dirty="0" err="1">
                <a:solidFill>
                  <a:srgbClr val="000000"/>
                </a:solidFill>
                <a:latin typeface="Raleway"/>
              </a:rPr>
              <a:t>l’edició</a:t>
            </a:r>
            <a:r>
              <a:rPr lang="en-US" sz="3175" spc="158" dirty="0">
                <a:solidFill>
                  <a:srgbClr val="000000"/>
                </a:solidFill>
                <a:latin typeface="Raleway"/>
              </a:rPr>
              <a:t> anterior</a:t>
            </a:r>
          </a:p>
          <a:p>
            <a:pPr>
              <a:lnSpc>
                <a:spcPts val="4763"/>
              </a:lnSpc>
            </a:pPr>
            <a:endParaRPr lang="en-US" sz="3175" spc="158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-966542" y="-508919"/>
            <a:ext cx="10453919" cy="349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endParaRPr/>
          </a:p>
          <a:p>
            <a:pPr algn="ctr">
              <a:lnSpc>
                <a:spcPts val="9239"/>
              </a:lnSpc>
            </a:pPr>
            <a:r>
              <a:rPr lang="en-US" sz="6999">
                <a:solidFill>
                  <a:srgbClr val="000000"/>
                </a:solidFill>
                <a:latin typeface="Bebas Neue Cyrillic"/>
              </a:rPr>
              <a:t>valoració edició 2023</a:t>
            </a:r>
          </a:p>
          <a:p>
            <a:pPr algn="ctr">
              <a:lnSpc>
                <a:spcPts val="9239"/>
              </a:lnSpc>
            </a:pPr>
            <a:endParaRPr lang="en-US" sz="6999">
              <a:solidFill>
                <a:srgbClr val="000000"/>
              </a:solidFill>
              <a:latin typeface="Bebas Neue Cyrillic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11908" y="6743403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4247449" y="246949"/>
            <a:ext cx="2848548" cy="6944553"/>
            <a:chOff x="0" y="0"/>
            <a:chExt cx="750235" cy="18290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50235" cy="1829018"/>
            </a:xfrm>
            <a:custGeom>
              <a:avLst/>
              <a:gdLst/>
              <a:ahLst/>
              <a:cxnLst/>
              <a:rect l="l" t="t" r="r" b="b"/>
              <a:pathLst>
                <a:path w="750235" h="1829018">
                  <a:moveTo>
                    <a:pt x="138610" y="0"/>
                  </a:moveTo>
                  <a:lnTo>
                    <a:pt x="611625" y="0"/>
                  </a:lnTo>
                  <a:cubicBezTo>
                    <a:pt x="688177" y="0"/>
                    <a:pt x="750235" y="62058"/>
                    <a:pt x="750235" y="138610"/>
                  </a:cubicBezTo>
                  <a:lnTo>
                    <a:pt x="750235" y="1690408"/>
                  </a:lnTo>
                  <a:cubicBezTo>
                    <a:pt x="750235" y="1766960"/>
                    <a:pt x="688177" y="1829018"/>
                    <a:pt x="611625" y="1829018"/>
                  </a:cubicBezTo>
                  <a:lnTo>
                    <a:pt x="138610" y="1829018"/>
                  </a:lnTo>
                  <a:cubicBezTo>
                    <a:pt x="62058" y="1829018"/>
                    <a:pt x="0" y="1766960"/>
                    <a:pt x="0" y="1690408"/>
                  </a:cubicBezTo>
                  <a:lnTo>
                    <a:pt x="0" y="138610"/>
                  </a:lnTo>
                  <a:cubicBezTo>
                    <a:pt x="0" y="62058"/>
                    <a:pt x="62058" y="0"/>
                    <a:pt x="138610" y="0"/>
                  </a:cubicBezTo>
                  <a:close/>
                </a:path>
              </a:pathLst>
            </a:custGeom>
            <a:solidFill>
              <a:srgbClr val="A9C27D"/>
            </a:solidFill>
          </p:spPr>
          <p:txBody>
            <a:bodyPr/>
            <a:lstStyle/>
            <a:p>
              <a:endParaRPr lang="ca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50235" cy="1876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42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844264" y="1280829"/>
            <a:ext cx="7009896" cy="4406220"/>
          </a:xfrm>
          <a:custGeom>
            <a:avLst/>
            <a:gdLst/>
            <a:ahLst/>
            <a:cxnLst/>
            <a:rect l="l" t="t" r="r" b="b"/>
            <a:pathLst>
              <a:path w="7009896" h="4406220">
                <a:moveTo>
                  <a:pt x="0" y="0"/>
                </a:moveTo>
                <a:lnTo>
                  <a:pt x="7009896" y="0"/>
                </a:lnTo>
                <a:lnTo>
                  <a:pt x="7009896" y="4406220"/>
                </a:lnTo>
                <a:lnTo>
                  <a:pt x="0" y="4406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994" t="-3080" r="-15937" b="-4991"/>
            </a:stretch>
          </a:blipFill>
        </p:spPr>
        <p:txBody>
          <a:bodyPr/>
          <a:lstStyle/>
          <a:p>
            <a:endParaRPr lang="ca-ES" dirty="0"/>
          </a:p>
        </p:txBody>
      </p:sp>
      <p:sp>
        <p:nvSpPr>
          <p:cNvPr id="10" name="TextBox 10"/>
          <p:cNvSpPr txBox="1"/>
          <p:nvPr/>
        </p:nvSpPr>
        <p:spPr>
          <a:xfrm>
            <a:off x="2458611" y="2391182"/>
            <a:ext cx="6456431" cy="312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21"/>
              </a:lnSpc>
            </a:pPr>
            <a:r>
              <a:rPr lang="en-US" sz="3347" spc="167">
                <a:solidFill>
                  <a:srgbClr val="000000"/>
                </a:solidFill>
                <a:latin typeface="Raleway Bold"/>
              </a:rPr>
              <a:t>Dades d’impacte:</a:t>
            </a:r>
          </a:p>
          <a:p>
            <a:pPr marL="722796" lvl="1" indent="-361398">
              <a:lnSpc>
                <a:spcPts val="5021"/>
              </a:lnSpc>
              <a:buFont typeface="Arial"/>
              <a:buChar char="•"/>
            </a:pPr>
            <a:r>
              <a:rPr lang="en-US" sz="3347" spc="167">
                <a:solidFill>
                  <a:srgbClr val="000000"/>
                </a:solidFill>
                <a:latin typeface="Raleway"/>
              </a:rPr>
              <a:t>325 alumnes participants</a:t>
            </a:r>
          </a:p>
          <a:p>
            <a:pPr marL="722796" lvl="1" indent="-361398">
              <a:lnSpc>
                <a:spcPts val="5021"/>
              </a:lnSpc>
              <a:buFont typeface="Arial"/>
              <a:buChar char="•"/>
            </a:pPr>
            <a:r>
              <a:rPr lang="en-US" sz="3347" spc="167">
                <a:solidFill>
                  <a:srgbClr val="000000"/>
                </a:solidFill>
                <a:latin typeface="Raleway"/>
              </a:rPr>
              <a:t>67 Instituts</a:t>
            </a:r>
          </a:p>
          <a:p>
            <a:pPr marL="722796" lvl="1" indent="-361398">
              <a:lnSpc>
                <a:spcPts val="5021"/>
              </a:lnSpc>
              <a:buFont typeface="Arial"/>
              <a:buChar char="•"/>
            </a:pPr>
            <a:r>
              <a:rPr lang="en-US" sz="3347" spc="167">
                <a:solidFill>
                  <a:srgbClr val="000000"/>
                </a:solidFill>
                <a:latin typeface="Raleway"/>
              </a:rPr>
              <a:t>20 municipis</a:t>
            </a:r>
          </a:p>
          <a:p>
            <a:pPr>
              <a:lnSpc>
                <a:spcPts val="5021"/>
              </a:lnSpc>
              <a:spcBef>
                <a:spcPct val="0"/>
              </a:spcBef>
            </a:pPr>
            <a:endParaRPr lang="en-US" sz="3347" spc="167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TextBox 3"/>
          <p:cNvSpPr txBox="1"/>
          <p:nvPr/>
        </p:nvSpPr>
        <p:spPr>
          <a:xfrm>
            <a:off x="103433" y="-851373"/>
            <a:ext cx="10453919" cy="349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</a:pPr>
            <a:endParaRPr/>
          </a:p>
          <a:p>
            <a:pPr algn="ctr">
              <a:lnSpc>
                <a:spcPts val="9239"/>
              </a:lnSpc>
            </a:pPr>
            <a:r>
              <a:rPr lang="en-US" sz="6999">
                <a:solidFill>
                  <a:srgbClr val="000000"/>
                </a:solidFill>
                <a:latin typeface="Bebas Neue Cyrillic"/>
              </a:rPr>
              <a:t>valoració 2023: dades campus</a:t>
            </a:r>
          </a:p>
          <a:p>
            <a:pPr algn="ctr">
              <a:lnSpc>
                <a:spcPts val="9239"/>
              </a:lnSpc>
            </a:pPr>
            <a:endParaRPr lang="en-US" sz="6999">
              <a:solidFill>
                <a:srgbClr val="000000"/>
              </a:solidFill>
              <a:latin typeface="Bebas Neue Cyrillic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71789" y="2642397"/>
            <a:ext cx="5590057" cy="4590510"/>
          </a:xfrm>
          <a:custGeom>
            <a:avLst/>
            <a:gdLst/>
            <a:ahLst/>
            <a:cxnLst/>
            <a:rect l="l" t="t" r="r" b="b"/>
            <a:pathLst>
              <a:path w="5590057" h="4590510">
                <a:moveTo>
                  <a:pt x="0" y="0"/>
                </a:moveTo>
                <a:lnTo>
                  <a:pt x="5590056" y="0"/>
                </a:lnTo>
                <a:lnTo>
                  <a:pt x="5590056" y="4590510"/>
                </a:lnTo>
                <a:lnTo>
                  <a:pt x="0" y="4590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69" t="-18056" r="-33382" b="-354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Freeform 5"/>
          <p:cNvSpPr/>
          <p:nvPr/>
        </p:nvSpPr>
        <p:spPr>
          <a:xfrm>
            <a:off x="9901615" y="2737184"/>
            <a:ext cx="6219401" cy="4812632"/>
          </a:xfrm>
          <a:custGeom>
            <a:avLst/>
            <a:gdLst/>
            <a:ahLst/>
            <a:cxnLst/>
            <a:rect l="l" t="t" r="r" b="b"/>
            <a:pathLst>
              <a:path w="6219401" h="4812632">
                <a:moveTo>
                  <a:pt x="0" y="0"/>
                </a:moveTo>
                <a:lnTo>
                  <a:pt x="6219400" y="0"/>
                </a:lnTo>
                <a:lnTo>
                  <a:pt x="6219400" y="4812632"/>
                </a:lnTo>
                <a:lnTo>
                  <a:pt x="0" y="4812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272" t="-14652" r="-22460" b="-3970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TextBox 6"/>
          <p:cNvSpPr txBox="1"/>
          <p:nvPr/>
        </p:nvSpPr>
        <p:spPr>
          <a:xfrm>
            <a:off x="1671789" y="1750655"/>
            <a:ext cx="5229225" cy="58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  <a:spcBef>
                <a:spcPct val="0"/>
              </a:spcBef>
            </a:pPr>
            <a:r>
              <a:rPr lang="en-US" sz="3168" spc="158">
                <a:solidFill>
                  <a:srgbClr val="000000"/>
                </a:solidFill>
                <a:latin typeface="Raleway Bold"/>
              </a:rPr>
              <a:t>Gènere dels participants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57352" y="1750655"/>
            <a:ext cx="5254733" cy="558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  <a:spcBef>
                <a:spcPct val="0"/>
              </a:spcBef>
            </a:pP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Grau de </a:t>
            </a:r>
            <a:r>
              <a:rPr lang="ca-ES" sz="3168" spc="158" dirty="0">
                <a:solidFill>
                  <a:srgbClr val="000000"/>
                </a:solidFill>
                <a:latin typeface="Raleway Bold"/>
              </a:rPr>
              <a:t>satisfacció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62339" y="7634026"/>
            <a:ext cx="4367061" cy="1624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19229" lvl="1" indent="-309614">
              <a:lnSpc>
                <a:spcPts val="4302"/>
              </a:lnSpc>
              <a:buFont typeface="Arial"/>
              <a:buChar char="•"/>
            </a:pPr>
            <a:r>
              <a:rPr lang="en-US" sz="2868" spc="143" dirty="0">
                <a:solidFill>
                  <a:srgbClr val="000000"/>
                </a:solidFill>
                <a:latin typeface="Raleway"/>
              </a:rPr>
              <a:t>59% </a:t>
            </a:r>
            <a:r>
              <a:rPr lang="en-US" sz="2868" spc="143" dirty="0" err="1">
                <a:solidFill>
                  <a:srgbClr val="000000"/>
                </a:solidFill>
                <a:latin typeface="Raleway"/>
              </a:rPr>
              <a:t>Noies</a:t>
            </a:r>
            <a:endParaRPr lang="en-US" sz="2868" spc="143" dirty="0">
              <a:solidFill>
                <a:srgbClr val="000000"/>
              </a:solidFill>
              <a:latin typeface="Raleway"/>
            </a:endParaRPr>
          </a:p>
          <a:p>
            <a:pPr marL="619229" lvl="1" indent="-309614">
              <a:lnSpc>
                <a:spcPts val="4302"/>
              </a:lnSpc>
              <a:buFont typeface="Arial"/>
              <a:buChar char="•"/>
            </a:pPr>
            <a:r>
              <a:rPr lang="en-US" sz="2868" spc="143" dirty="0">
                <a:solidFill>
                  <a:srgbClr val="000000"/>
                </a:solidFill>
                <a:latin typeface="Raleway"/>
              </a:rPr>
              <a:t>40% </a:t>
            </a:r>
            <a:r>
              <a:rPr lang="en-US" sz="2868" spc="143" dirty="0" err="1">
                <a:solidFill>
                  <a:srgbClr val="000000"/>
                </a:solidFill>
                <a:latin typeface="Raleway"/>
              </a:rPr>
              <a:t>Nois</a:t>
            </a:r>
            <a:endParaRPr lang="en-US" sz="2868" spc="143" dirty="0">
              <a:solidFill>
                <a:srgbClr val="000000"/>
              </a:solidFill>
              <a:latin typeface="Raleway"/>
            </a:endParaRPr>
          </a:p>
          <a:p>
            <a:pPr marL="619229" lvl="1" indent="-309614">
              <a:lnSpc>
                <a:spcPts val="4302"/>
              </a:lnSpc>
              <a:buFont typeface="Arial"/>
              <a:buChar char="•"/>
            </a:pPr>
            <a:r>
              <a:rPr lang="en-US" sz="2868" spc="143" dirty="0">
                <a:solidFill>
                  <a:srgbClr val="000000"/>
                </a:solidFill>
                <a:latin typeface="Raleway"/>
              </a:rPr>
              <a:t>1% No </a:t>
            </a:r>
            <a:r>
              <a:rPr lang="en-US" sz="2868" spc="143" dirty="0" err="1">
                <a:solidFill>
                  <a:srgbClr val="000000"/>
                </a:solidFill>
                <a:latin typeface="Raleway"/>
              </a:rPr>
              <a:t>binari</a:t>
            </a:r>
            <a:r>
              <a:rPr lang="en-US" sz="2868" spc="143" dirty="0">
                <a:solidFill>
                  <a:srgbClr val="000000"/>
                </a:solidFill>
                <a:latin typeface="Raleway"/>
              </a:rPr>
              <a:t> / </a:t>
            </a:r>
            <a:r>
              <a:rPr lang="en-US" sz="2868" spc="143" dirty="0" err="1">
                <a:solidFill>
                  <a:srgbClr val="000000"/>
                </a:solidFill>
                <a:latin typeface="Raleway"/>
              </a:rPr>
              <a:t>fluïd</a:t>
            </a:r>
            <a:endParaRPr lang="en-US" sz="2868" spc="14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1502" y="7942577"/>
            <a:ext cx="6089514" cy="1624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2868" spc="143" dirty="0">
                <a:solidFill>
                  <a:srgbClr val="000000"/>
                </a:solidFill>
                <a:latin typeface="Raleway"/>
              </a:rPr>
              <a:t>Els </a:t>
            </a:r>
            <a:r>
              <a:rPr lang="en-US" sz="2868" spc="143" dirty="0" err="1">
                <a:solidFill>
                  <a:srgbClr val="000000"/>
                </a:solidFill>
                <a:latin typeface="Raleway"/>
              </a:rPr>
              <a:t>valors</a:t>
            </a:r>
            <a:r>
              <a:rPr lang="en-US" sz="2868" spc="14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68" spc="143" dirty="0" err="1">
                <a:solidFill>
                  <a:srgbClr val="000000"/>
                </a:solidFill>
                <a:latin typeface="Raleway"/>
              </a:rPr>
              <a:t>majoritaris</a:t>
            </a:r>
            <a:r>
              <a:rPr lang="en-US" sz="2868" spc="143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68" spc="143" dirty="0" err="1">
                <a:solidFill>
                  <a:srgbClr val="000000"/>
                </a:solidFill>
                <a:latin typeface="Raleway"/>
              </a:rPr>
              <a:t>oscil·len</a:t>
            </a:r>
            <a:r>
              <a:rPr lang="en-US" sz="2868" spc="143" dirty="0">
                <a:solidFill>
                  <a:srgbClr val="000000"/>
                </a:solidFill>
                <a:latin typeface="Raleway"/>
              </a:rPr>
              <a:t> entre el 7 i el 10 (96,8%)</a:t>
            </a:r>
          </a:p>
          <a:p>
            <a:pPr algn="ctr">
              <a:lnSpc>
                <a:spcPts val="4302"/>
              </a:lnSpc>
              <a:spcBef>
                <a:spcPct val="0"/>
              </a:spcBef>
            </a:pPr>
            <a:endParaRPr lang="en-US" sz="2868" spc="143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42294" y="1787517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5" y="0"/>
                </a:lnTo>
                <a:lnTo>
                  <a:pt x="615195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11" name="Freeform 11"/>
          <p:cNvSpPr/>
          <p:nvPr/>
        </p:nvSpPr>
        <p:spPr>
          <a:xfrm>
            <a:off x="10249755" y="1787517"/>
            <a:ext cx="615195" cy="615195"/>
          </a:xfrm>
          <a:custGeom>
            <a:avLst/>
            <a:gdLst/>
            <a:ahLst/>
            <a:cxnLst/>
            <a:rect l="l" t="t" r="r" b="b"/>
            <a:pathLst>
              <a:path w="615195" h="615195">
                <a:moveTo>
                  <a:pt x="0" y="0"/>
                </a:moveTo>
                <a:lnTo>
                  <a:pt x="615194" y="0"/>
                </a:lnTo>
                <a:lnTo>
                  <a:pt x="615194" y="615195"/>
                </a:lnTo>
                <a:lnTo>
                  <a:pt x="0" y="615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779485" y="2980786"/>
            <a:ext cx="8897915" cy="5439314"/>
          </a:xfrm>
          <a:custGeom>
            <a:avLst/>
            <a:gdLst/>
            <a:ahLst/>
            <a:cxnLst/>
            <a:rect l="l" t="t" r="r" b="b"/>
            <a:pathLst>
              <a:path w="7041647" h="3968555">
                <a:moveTo>
                  <a:pt x="27364" y="0"/>
                </a:moveTo>
                <a:lnTo>
                  <a:pt x="7041647" y="48970"/>
                </a:lnTo>
                <a:lnTo>
                  <a:pt x="7014282" y="3968555"/>
                </a:lnTo>
                <a:lnTo>
                  <a:pt x="0" y="3919585"/>
                </a:lnTo>
                <a:lnTo>
                  <a:pt x="27364" y="0"/>
                </a:lnTo>
                <a:close/>
              </a:path>
            </a:pathLst>
          </a:custGeom>
          <a:blipFill>
            <a:blip r:embed="rId2"/>
            <a:stretch>
              <a:fillRect l="-1398" t="-1070" r="-530" b="-2019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 rot="6000">
            <a:off x="9906412" y="1791697"/>
            <a:ext cx="7147187" cy="4195743"/>
          </a:xfrm>
          <a:custGeom>
            <a:avLst/>
            <a:gdLst/>
            <a:ahLst/>
            <a:cxnLst/>
            <a:rect l="l" t="t" r="r" b="b"/>
            <a:pathLst>
              <a:path w="7147187" h="4195743">
                <a:moveTo>
                  <a:pt x="0" y="12462"/>
                </a:moveTo>
                <a:lnTo>
                  <a:pt x="7139886" y="0"/>
                </a:lnTo>
                <a:lnTo>
                  <a:pt x="7147187" y="4183281"/>
                </a:lnTo>
                <a:lnTo>
                  <a:pt x="7301" y="4195743"/>
                </a:lnTo>
                <a:lnTo>
                  <a:pt x="0" y="12462"/>
                </a:lnTo>
                <a:close/>
              </a:path>
            </a:pathLst>
          </a:custGeom>
          <a:blipFill>
            <a:blip r:embed="rId3"/>
            <a:stretch>
              <a:fillRect l="-1349" t="-3614" r="-2077" b="-2144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Freeform 5"/>
          <p:cNvSpPr/>
          <p:nvPr/>
        </p:nvSpPr>
        <p:spPr>
          <a:xfrm rot="6000">
            <a:off x="9848197" y="6141026"/>
            <a:ext cx="7189024" cy="4084755"/>
          </a:xfrm>
          <a:custGeom>
            <a:avLst/>
            <a:gdLst/>
            <a:ahLst/>
            <a:cxnLst/>
            <a:rect l="l" t="t" r="r" b="b"/>
            <a:pathLst>
              <a:path w="7189024" h="4084755">
                <a:moveTo>
                  <a:pt x="0" y="12534"/>
                </a:moveTo>
                <a:lnTo>
                  <a:pt x="7181916" y="0"/>
                </a:lnTo>
                <a:lnTo>
                  <a:pt x="7189024" y="4072220"/>
                </a:lnTo>
                <a:lnTo>
                  <a:pt x="7108" y="4084755"/>
                </a:lnTo>
                <a:lnTo>
                  <a:pt x="0" y="12534"/>
                </a:lnTo>
                <a:close/>
              </a:path>
            </a:pathLst>
          </a:custGeom>
          <a:blipFill>
            <a:blip r:embed="rId4"/>
            <a:stretch>
              <a:fillRect l="-1889" t="-2754" r="-1547" b="-3396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6" name="TextBox 6"/>
          <p:cNvSpPr txBox="1"/>
          <p:nvPr/>
        </p:nvSpPr>
        <p:spPr>
          <a:xfrm>
            <a:off x="1028700" y="634082"/>
            <a:ext cx="14241651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VALORACIÓ 2023: DADES CRITERIS DE SELECCIÓ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9549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AJUNTAMENTS I INSTITUTS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9777" y="1313010"/>
            <a:ext cx="8374073" cy="892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5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   </a:t>
            </a:r>
            <a:r>
              <a:rPr lang="ca-ES" sz="3168" spc="158" dirty="0">
                <a:solidFill>
                  <a:srgbClr val="000000"/>
                </a:solidFill>
                <a:latin typeface="Raleway Bold"/>
              </a:rPr>
              <a:t>Ajuntaments: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Formalitzar conveni/subvenció (febrer 2024)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Coordinació amb Instituts del municipi i FAS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Formar part de la comissió mixta (selecció joves)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Enviament acta comissió mixta i llistat candidats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Participació en l’acte de cloenda del programa</a:t>
            </a:r>
          </a:p>
          <a:p>
            <a:pPr>
              <a:lnSpc>
                <a:spcPts val="5385"/>
              </a:lnSpc>
            </a:pPr>
            <a:endParaRPr lang="en-US" sz="3168" spc="158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5385"/>
              </a:lnSpc>
            </a:pPr>
            <a:endParaRPr lang="en-US" sz="3168" spc="158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5" name="TextBox 5"/>
          <p:cNvSpPr txBox="1"/>
          <p:nvPr/>
        </p:nvSpPr>
        <p:spPr>
          <a:xfrm>
            <a:off x="8844337" y="1191605"/>
            <a:ext cx="9290715" cy="9619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85"/>
              </a:lnSpc>
            </a:pPr>
            <a:r>
              <a:rPr lang="en-US" sz="3168" spc="158" dirty="0">
                <a:solidFill>
                  <a:srgbClr val="000000"/>
                </a:solidFill>
                <a:latin typeface="Raleway Bold"/>
              </a:rPr>
              <a:t>   </a:t>
            </a:r>
            <a:r>
              <a:rPr lang="ca-ES" sz="3168" spc="158" dirty="0">
                <a:solidFill>
                  <a:srgbClr val="000000"/>
                </a:solidFill>
                <a:latin typeface="Raleway Bold"/>
              </a:rPr>
              <a:t>Instituts: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Formalitzar acord de col·laboració amb la FAS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Reunió informativa amb famílies (</a:t>
            </a:r>
            <a:r>
              <a:rPr lang="ca-ES" sz="3168" spc="158" dirty="0" err="1">
                <a:solidFill>
                  <a:srgbClr val="000000"/>
                </a:solidFill>
                <a:latin typeface="Raleway"/>
              </a:rPr>
              <a:t>ppt</a:t>
            </a:r>
            <a:r>
              <a:rPr lang="ca-ES" sz="3168" spc="158" dirty="0">
                <a:solidFill>
                  <a:srgbClr val="000000"/>
                </a:solidFill>
                <a:latin typeface="Raleway"/>
              </a:rPr>
              <a:t>)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Aprovar l’activitat del campus </a:t>
            </a:r>
            <a:r>
              <a:rPr lang="ca-ES" sz="3168" spc="158" dirty="0" err="1">
                <a:solidFill>
                  <a:srgbClr val="000000"/>
                </a:solidFill>
                <a:latin typeface="Raleway"/>
              </a:rPr>
              <a:t>Ítaca</a:t>
            </a:r>
            <a:r>
              <a:rPr lang="ca-ES" sz="3168" spc="158" dirty="0">
                <a:solidFill>
                  <a:srgbClr val="000000"/>
                </a:solidFill>
                <a:latin typeface="Raleway"/>
              </a:rPr>
              <a:t> al consell escolar 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Definir persona referent del centre per a la gestió del programa amb la FAS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Recull de trajectòries formatives dels joves participants de totes les edicions (2019-2024)</a:t>
            </a:r>
          </a:p>
          <a:p>
            <a:pPr marL="683997" lvl="1" indent="-341999">
              <a:lnSpc>
                <a:spcPts val="5385"/>
              </a:lnSpc>
              <a:buFont typeface="Arial"/>
              <a:buChar char="•"/>
            </a:pPr>
            <a:r>
              <a:rPr lang="ca-ES" sz="3168" spc="158" dirty="0">
                <a:solidFill>
                  <a:srgbClr val="000000"/>
                </a:solidFill>
                <a:latin typeface="Raleway"/>
              </a:rPr>
              <a:t>Participació en l’acte de cloenda del programa</a:t>
            </a:r>
          </a:p>
          <a:p>
            <a:pPr>
              <a:lnSpc>
                <a:spcPts val="5385"/>
              </a:lnSpc>
            </a:pPr>
            <a:endParaRPr lang="en-US" sz="3168" spc="158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13585" y="1474935"/>
            <a:ext cx="493789" cy="493789"/>
          </a:xfrm>
          <a:custGeom>
            <a:avLst/>
            <a:gdLst/>
            <a:ahLst/>
            <a:cxnLst/>
            <a:rect l="l" t="t" r="r" b="b"/>
            <a:pathLst>
              <a:path w="493789" h="493789">
                <a:moveTo>
                  <a:pt x="0" y="0"/>
                </a:moveTo>
                <a:lnTo>
                  <a:pt x="493790" y="0"/>
                </a:lnTo>
                <a:lnTo>
                  <a:pt x="493790" y="493790"/>
                </a:lnTo>
                <a:lnTo>
                  <a:pt x="0" y="493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7" name="Freeform 7"/>
          <p:cNvSpPr/>
          <p:nvPr/>
        </p:nvSpPr>
        <p:spPr>
          <a:xfrm>
            <a:off x="8597442" y="1353530"/>
            <a:ext cx="493789" cy="493789"/>
          </a:xfrm>
          <a:custGeom>
            <a:avLst/>
            <a:gdLst/>
            <a:ahLst/>
            <a:cxnLst/>
            <a:rect l="l" t="t" r="r" b="b"/>
            <a:pathLst>
              <a:path w="493789" h="493789">
                <a:moveTo>
                  <a:pt x="0" y="0"/>
                </a:moveTo>
                <a:lnTo>
                  <a:pt x="493789" y="0"/>
                </a:lnTo>
                <a:lnTo>
                  <a:pt x="493789" y="493789"/>
                </a:lnTo>
                <a:lnTo>
                  <a:pt x="0" y="493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6147" y="-190500"/>
            <a:ext cx="451851" cy="10668000"/>
          </a:xfrm>
          <a:prstGeom prst="rect">
            <a:avLst/>
          </a:prstGeom>
          <a:solidFill>
            <a:srgbClr val="A9C27D"/>
          </a:solid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2641256" y="1962371"/>
            <a:ext cx="13005487" cy="7628493"/>
          </a:xfrm>
          <a:custGeom>
            <a:avLst/>
            <a:gdLst/>
            <a:ahLst/>
            <a:cxnLst/>
            <a:rect l="l" t="t" r="r" b="b"/>
            <a:pathLst>
              <a:path w="13005487" h="7628493">
                <a:moveTo>
                  <a:pt x="0" y="0"/>
                </a:moveTo>
                <a:lnTo>
                  <a:pt x="13005488" y="0"/>
                </a:lnTo>
                <a:lnTo>
                  <a:pt x="13005488" y="7628493"/>
                </a:lnTo>
                <a:lnTo>
                  <a:pt x="0" y="76284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028700" y="634082"/>
            <a:ext cx="11564836" cy="1033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6930">
                <a:solidFill>
                  <a:srgbClr val="000000"/>
                </a:solidFill>
                <a:latin typeface="Bebas Neue Cyrillic Bold"/>
              </a:rPr>
              <a:t>EDICIÓ 2024: PROCÉS DE SELECCIÓ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1274</Words>
  <Application>Microsoft Office PowerPoint</Application>
  <PresentationFormat>Personalitzat</PresentationFormat>
  <Paragraphs>178</Paragraphs>
  <Slides>23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23</vt:i4>
      </vt:variant>
    </vt:vector>
  </HeadingPairs>
  <TitlesOfParts>
    <vt:vector size="30" baseType="lpstr">
      <vt:lpstr>Calibri</vt:lpstr>
      <vt:lpstr>Arial</vt:lpstr>
      <vt:lpstr>Bebas Neue Cyrillic Bold</vt:lpstr>
      <vt:lpstr>Bebas Neue Cyrillic</vt:lpstr>
      <vt:lpstr>Raleway</vt:lpstr>
      <vt:lpstr>Raleway Bold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Instituts Ajuntaments Campus Ítaca</dc:title>
  <dc:creator>fascompromesa</dc:creator>
  <cp:lastModifiedBy>Jordi Prat Fernandez</cp:lastModifiedBy>
  <cp:revision>21</cp:revision>
  <dcterms:created xsi:type="dcterms:W3CDTF">2006-08-16T00:00:00Z</dcterms:created>
  <dcterms:modified xsi:type="dcterms:W3CDTF">2024-02-07T11:40:09Z</dcterms:modified>
  <dc:identifier>DAF1jwJx5Wg</dc:identifier>
</cp:coreProperties>
</file>