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89" r:id="rId3"/>
    <p:sldId id="264" r:id="rId4"/>
    <p:sldId id="328" r:id="rId5"/>
    <p:sldId id="330" r:id="rId6"/>
    <p:sldId id="335" r:id="rId7"/>
    <p:sldId id="336" r:id="rId8"/>
    <p:sldId id="269" r:id="rId9"/>
    <p:sldId id="278" r:id="rId10"/>
    <p:sldId id="320" r:id="rId11"/>
    <p:sldId id="276" r:id="rId12"/>
    <p:sldId id="275" r:id="rId13"/>
    <p:sldId id="279" r:id="rId14"/>
    <p:sldId id="281" r:id="rId15"/>
    <p:sldId id="280" r:id="rId16"/>
    <p:sldId id="282" r:id="rId17"/>
    <p:sldId id="288" r:id="rId18"/>
    <p:sldId id="287" r:id="rId19"/>
    <p:sldId id="334" r:id="rId20"/>
    <p:sldId id="286" r:id="rId21"/>
    <p:sldId id="285" r:id="rId22"/>
    <p:sldId id="284" r:id="rId23"/>
    <p:sldId id="283" r:id="rId24"/>
    <p:sldId id="299" r:id="rId25"/>
    <p:sldId id="337" r:id="rId26"/>
    <p:sldId id="338" r:id="rId27"/>
    <p:sldId id="302" r:id="rId28"/>
    <p:sldId id="339" r:id="rId29"/>
    <p:sldId id="291" r:id="rId30"/>
    <p:sldId id="298" r:id="rId31"/>
    <p:sldId id="297" r:id="rId32"/>
    <p:sldId id="296" r:id="rId33"/>
    <p:sldId id="295" r:id="rId34"/>
    <p:sldId id="304" r:id="rId35"/>
    <p:sldId id="301" r:id="rId36"/>
    <p:sldId id="307" r:id="rId37"/>
    <p:sldId id="306" r:id="rId38"/>
    <p:sldId id="319" r:id="rId39"/>
    <p:sldId id="305" r:id="rId40"/>
    <p:sldId id="310" r:id="rId41"/>
    <p:sldId id="327" r:id="rId42"/>
    <p:sldId id="326" r:id="rId43"/>
    <p:sldId id="308" r:id="rId44"/>
    <p:sldId id="322" r:id="rId45"/>
    <p:sldId id="315" r:id="rId46"/>
    <p:sldId id="316" r:id="rId47"/>
    <p:sldId id="317" r:id="rId48"/>
    <p:sldId id="342" r:id="rId49"/>
    <p:sldId id="263" r:id="rId50"/>
    <p:sldId id="341" r:id="rId51"/>
  </p:sldIdLst>
  <p:sldSz cx="9144000" cy="6858000" type="screen4x3"/>
  <p:notesSz cx="6797675" cy="987425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D0D"/>
    <a:srgbClr val="FF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1087" autoAdjust="0"/>
  </p:normalViewPr>
  <p:slideViewPr>
    <p:cSldViewPr>
      <p:cViewPr varScale="1">
        <p:scale>
          <a:sx n="115" d="100"/>
          <a:sy n="115" d="100"/>
        </p:scale>
        <p:origin x="15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L33\PAU_OOAU$\PAU\Estadistiques\2018\pau\Full11_prems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a-ES"/>
              <a:t>Histograma de les notes de PAU dels alumnes presentats a les proves</a:t>
            </a:r>
          </a:p>
        </c:rich>
      </c:tx>
      <c:layout>
        <c:manualLayout>
          <c:xMode val="edge"/>
          <c:yMode val="edge"/>
          <c:x val="0.11591698340611988"/>
          <c:y val="3.384615384615384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9204152249134954E-2"/>
          <c:y val="0.15384638498555436"/>
          <c:w val="0.90484429065743943"/>
          <c:h val="0.578462407545684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11"/>
              <c:layout>
                <c:manualLayout>
                  <c:x val="-1.0204615426531892E-2"/>
                  <c:y val="-2.29343024429638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a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5E1-4433-8182-8AABF010AFA8}"/>
                </c:ext>
              </c:extLst>
            </c:dLbl>
            <c:dLbl>
              <c:idx val="13"/>
              <c:layout>
                <c:manualLayout>
                  <c:x val="2.3131963276374684E-3"/>
                  <c:y val="-4.102564102564102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a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5E1-4433-8182-8AABF010AFA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'Dades pels gràfics'!$E$7:$E$26</c:f>
              <c:strCache>
                <c:ptCount val="20"/>
                <c:pt idx="0">
                  <c:v>[0, 0.5)</c:v>
                </c:pt>
                <c:pt idx="1">
                  <c:v>[0.5, 1)</c:v>
                </c:pt>
                <c:pt idx="2">
                  <c:v>[1, 1.5)</c:v>
                </c:pt>
                <c:pt idx="3">
                  <c:v>[1.5, 2)</c:v>
                </c:pt>
                <c:pt idx="4">
                  <c:v>[2, 2.5)</c:v>
                </c:pt>
                <c:pt idx="5">
                  <c:v>[2.5, 3)</c:v>
                </c:pt>
                <c:pt idx="6">
                  <c:v>[3, 3.5)</c:v>
                </c:pt>
                <c:pt idx="7">
                  <c:v>[3.5, 4)</c:v>
                </c:pt>
                <c:pt idx="8">
                  <c:v>[4, 4.5)</c:v>
                </c:pt>
                <c:pt idx="9">
                  <c:v>[4.5, 5)</c:v>
                </c:pt>
                <c:pt idx="10">
                  <c:v>[5, 5.5)</c:v>
                </c:pt>
                <c:pt idx="11">
                  <c:v>[5.5, 6)</c:v>
                </c:pt>
                <c:pt idx="12">
                  <c:v>[6, 6.5)</c:v>
                </c:pt>
                <c:pt idx="13">
                  <c:v>[6.5, 7)</c:v>
                </c:pt>
                <c:pt idx="14">
                  <c:v>[7, 7.5)</c:v>
                </c:pt>
                <c:pt idx="15">
                  <c:v>[7.5, 8)</c:v>
                </c:pt>
                <c:pt idx="16">
                  <c:v>[8, 8.5)</c:v>
                </c:pt>
                <c:pt idx="17">
                  <c:v>[8.5, 9)</c:v>
                </c:pt>
                <c:pt idx="18">
                  <c:v>[9, 9.5)</c:v>
                </c:pt>
                <c:pt idx="19">
                  <c:v>[9.5, 10]</c:v>
                </c:pt>
              </c:strCache>
            </c:strRef>
          </c:cat>
          <c:val>
            <c:numRef>
              <c:f>'Dades pels gràfics'!$F$7:$F$26</c:f>
              <c:numCache>
                <c:formatCode>0</c:formatCode>
                <c:ptCount val="20"/>
                <c:pt idx="0">
                  <c:v>74</c:v>
                </c:pt>
                <c:pt idx="1">
                  <c:v>12</c:v>
                </c:pt>
                <c:pt idx="2">
                  <c:v>10</c:v>
                </c:pt>
                <c:pt idx="3">
                  <c:v>21</c:v>
                </c:pt>
                <c:pt idx="4">
                  <c:v>39</c:v>
                </c:pt>
                <c:pt idx="5">
                  <c:v>96</c:v>
                </c:pt>
                <c:pt idx="6">
                  <c:v>199</c:v>
                </c:pt>
                <c:pt idx="7">
                  <c:v>387</c:v>
                </c:pt>
                <c:pt idx="8">
                  <c:v>916</c:v>
                </c:pt>
                <c:pt idx="9">
                  <c:v>1606</c:v>
                </c:pt>
                <c:pt idx="10">
                  <c:v>2527</c:v>
                </c:pt>
                <c:pt idx="11">
                  <c:v>3510</c:v>
                </c:pt>
                <c:pt idx="12">
                  <c:v>4089</c:v>
                </c:pt>
                <c:pt idx="13">
                  <c:v>4202</c:v>
                </c:pt>
                <c:pt idx="14">
                  <c:v>3906</c:v>
                </c:pt>
                <c:pt idx="15">
                  <c:v>3165</c:v>
                </c:pt>
                <c:pt idx="16">
                  <c:v>2250</c:v>
                </c:pt>
                <c:pt idx="17">
                  <c:v>1250</c:v>
                </c:pt>
                <c:pt idx="18">
                  <c:v>454</c:v>
                </c:pt>
                <c:pt idx="19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E1-4433-8182-8AABF010A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594912"/>
        <c:axId val="1"/>
      </c:barChart>
      <c:catAx>
        <c:axId val="102594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a-ES"/>
                  <a:t>Distribució de notes</a:t>
                </a:r>
              </a:p>
            </c:rich>
          </c:tx>
          <c:layout>
            <c:manualLayout>
              <c:xMode val="edge"/>
              <c:yMode val="edge"/>
              <c:x val="0.41003459629786942"/>
              <c:y val="0.8830782152230970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a-E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a-ES"/>
                  <a:t>Nombre d'alumnes</a:t>
                </a:r>
              </a:p>
            </c:rich>
          </c:tx>
          <c:layout>
            <c:manualLayout>
              <c:xMode val="edge"/>
              <c:yMode val="edge"/>
              <c:x val="2.9411717726155601E-2"/>
              <c:y val="0.2553849384211588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crossAx val="102594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a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4187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4187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1" y="9378487"/>
            <a:ext cx="2946400" cy="49418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90" y="9378487"/>
            <a:ext cx="2946400" cy="49418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pPr>
              <a:defRPr/>
            </a:pPr>
            <a:fld id="{783A034C-54D1-418F-AF13-1CEAF4946C96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546667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4187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90" y="1"/>
            <a:ext cx="2946400" cy="494187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pPr lvl="0"/>
            <a:endParaRPr lang="ca-ES" noProof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3" y="4690823"/>
            <a:ext cx="5438775" cy="4442939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lang="ca-ES" noProof="0" smtClean="0"/>
              <a:t>Feu clic aquí per editar estils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  <a:endParaRPr lang="ca-E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1" y="9378487"/>
            <a:ext cx="2946400" cy="49418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90" y="9378487"/>
            <a:ext cx="2946400" cy="49418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DF76E4-8E94-449B-8082-E6F7F508AF3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9225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  <p:sp>
        <p:nvSpPr>
          <p:cNvPr id="2" name="Contenidor de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93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0103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6548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  <p:sp>
        <p:nvSpPr>
          <p:cNvPr id="2" name="Contenidor de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630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 i comia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844800" y="765175"/>
            <a:ext cx="3527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ca-ES" sz="2000" b="1" smtClean="0">
                <a:latin typeface="Arial" charset="0"/>
              </a:rPr>
              <a:t>Identificació del departament o organisme</a:t>
            </a:r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3290400"/>
            <a:ext cx="7772400" cy="1252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687600" y="4827600"/>
            <a:ext cx="7772400" cy="7632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dirty="0" smtClean="0"/>
              <a:t>Feu clic aquí per editar l'estil de subtítols del patró</a:t>
            </a:r>
            <a:endParaRPr lang="ca-ES" dirty="0"/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6DB7-7F9C-47A9-98C6-7CFF0B42C1C9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7184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1"/>
            <a:ext cx="8464072" cy="3674056"/>
          </a:xfrm>
        </p:spPr>
        <p:txBody>
          <a:bodyPr/>
          <a:lstStyle/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4C76-4235-4F34-8174-3CC8D3F4C9CF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6099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ol i objectes sen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 recte 4"/>
          <p:cNvCxnSpPr/>
          <p:nvPr/>
        </p:nvCxnSpPr>
        <p:spPr>
          <a:xfrm>
            <a:off x="468313" y="1073150"/>
            <a:ext cx="83835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0"/>
            <a:ext cx="8464072" cy="4106103"/>
          </a:xfrm>
        </p:spPr>
        <p:txBody>
          <a:bodyPr/>
          <a:lstStyle/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8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D328-30D2-40B4-8326-65C55CDD57B8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921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 sense niv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0"/>
            <a:ext cx="8464072" cy="35300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 smtClean="0"/>
              <a:t>Feu clic aquí per editar estils</a:t>
            </a:r>
          </a:p>
        </p:txBody>
      </p:sp>
      <p:sp>
        <p:nvSpPr>
          <p:cNvPr id="7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0AD00-766E-4433-85BE-8FAAC2E04F7A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  <p:sp>
        <p:nvSpPr>
          <p:cNvPr id="6" name="Títo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547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56400" y="2059201"/>
            <a:ext cx="40386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2059201"/>
            <a:ext cx="40386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9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A970-1D45-42C1-86D5-6F582122E18C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0220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418A-350C-4C58-8765-09830917D472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3218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smtClean="0"/>
              <a:t>Feu clic aquí per editar l'estil</a:t>
            </a:r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357188" y="2058988"/>
            <a:ext cx="838358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smtClean="0"/>
              <a:t>Feu clic aquí per editar estils</a:t>
            </a:r>
          </a:p>
          <a:p>
            <a:pPr lvl="1"/>
            <a:r>
              <a:rPr lang="ca-ES" altLang="ca-ES" smtClean="0"/>
              <a:t>Segon nivell</a:t>
            </a:r>
          </a:p>
          <a:p>
            <a:pPr lvl="2"/>
            <a:r>
              <a:rPr lang="ca-ES" altLang="ca-ES" smtClean="0"/>
              <a:t>Tercer nivell</a:t>
            </a:r>
          </a:p>
          <a:p>
            <a:pPr lvl="3"/>
            <a:r>
              <a:rPr lang="ca-ES" altLang="ca-ES" smtClean="0"/>
              <a:t>Quart nivell</a:t>
            </a:r>
          </a:p>
          <a:p>
            <a:pPr lvl="4"/>
            <a:r>
              <a:rPr lang="ca-ES" altLang="ca-ES" smtClean="0"/>
              <a:t>Cinquè nivell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F9CF2E-88DB-4083-903B-13D1DA22D035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  <p:cxnSp>
        <p:nvCxnSpPr>
          <p:cNvPr id="8" name="Connector recte 7"/>
          <p:cNvCxnSpPr/>
          <p:nvPr/>
        </p:nvCxnSpPr>
        <p:spPr>
          <a:xfrm>
            <a:off x="468313" y="1073150"/>
            <a:ext cx="83835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5" descr="C:\Users\gravador\Desktop\Preinscripció\Logo_OAU_GRAN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237288"/>
            <a:ext cx="272891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QuadreDeText 2"/>
          <p:cNvSpPr txBox="1">
            <a:spLocks noChangeArrowheads="1"/>
          </p:cNvSpPr>
          <p:nvPr userDrawn="1"/>
        </p:nvSpPr>
        <p:spPr bwMode="auto">
          <a:xfrm>
            <a:off x="3748088" y="6362700"/>
            <a:ext cx="1440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a-ES" altLang="ca-ES" sz="1200" dirty="0" smtClean="0">
                <a:latin typeface="Arial" charset="0"/>
              </a:rPr>
              <a:t>Dra.</a:t>
            </a:r>
            <a:r>
              <a:rPr lang="ca-ES" altLang="ca-ES" sz="1200" baseline="0" dirty="0" smtClean="0">
                <a:latin typeface="Arial" charset="0"/>
              </a:rPr>
              <a:t> Pilar Gómez</a:t>
            </a:r>
            <a:endParaRPr lang="ca-ES" altLang="ca-ES" sz="12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ca-ES" altLang="ca-ES" sz="1200" dirty="0" smtClean="0">
                <a:latin typeface="Arial" charset="0"/>
              </a:rPr>
              <a:t>Dr.</a:t>
            </a:r>
            <a:r>
              <a:rPr lang="ca-ES" altLang="ca-ES" sz="1200" baseline="0" dirty="0" smtClean="0">
                <a:latin typeface="Arial" charset="0"/>
              </a:rPr>
              <a:t> Jesús M. Prujà</a:t>
            </a:r>
            <a:endParaRPr lang="ca-ES" altLang="ca-ES" sz="1200" dirty="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8" r:id="rId2"/>
    <p:sldLayoutId id="2147483782" r:id="rId3"/>
    <p:sldLayoutId id="2147483779" r:id="rId4"/>
    <p:sldLayoutId id="2147483780" r:id="rId5"/>
    <p:sldLayoutId id="2147483783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 2" pitchFamily="18" charset="2"/>
        <a:buChar char="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Hoja_de_c_lculo_de_Microsoft_Excel5.xlsx"/><Relationship Id="rId5" Type="http://schemas.openxmlformats.org/officeDocument/2006/relationships/image" Target="../media/image22.emf"/><Relationship Id="rId4" Type="http://schemas.openxmlformats.org/officeDocument/2006/relationships/package" Target="../embeddings/Hoja_de_c_lculo_de_Microsoft_Excel4.xlsx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ol 1"/>
          <p:cNvSpPr>
            <a:spLocks noGrp="1"/>
          </p:cNvSpPr>
          <p:nvPr>
            <p:ph type="ctrTitle"/>
          </p:nvPr>
        </p:nvSpPr>
        <p:spPr>
          <a:xfrm>
            <a:off x="685800" y="3290888"/>
            <a:ext cx="7772400" cy="1252537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Accés i admissió a la universitat</a:t>
            </a:r>
          </a:p>
        </p:txBody>
      </p:sp>
      <p:sp>
        <p:nvSpPr>
          <p:cNvPr id="5123" name="Subtítol 2"/>
          <p:cNvSpPr>
            <a:spLocks noGrp="1"/>
          </p:cNvSpPr>
          <p:nvPr>
            <p:ph type="subTitle" idx="1"/>
          </p:nvPr>
        </p:nvSpPr>
        <p:spPr>
          <a:xfrm>
            <a:off x="687388" y="4827588"/>
            <a:ext cx="7772400" cy="763587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Proves d’accés a la universitat</a:t>
            </a:r>
          </a:p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Preinscripció universitària </a:t>
            </a:r>
          </a:p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2019</a:t>
            </a:r>
          </a:p>
        </p:txBody>
      </p:sp>
      <p:pic>
        <p:nvPicPr>
          <p:cNvPr id="5124" name="Picture 8" descr="C:\Users\gravador\Desktop\Preinscripció\CIC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61963"/>
            <a:ext cx="5448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QuadreDeText 1"/>
          <p:cNvSpPr txBox="1">
            <a:spLocks noChangeArrowheads="1"/>
          </p:cNvSpPr>
          <p:nvPr/>
        </p:nvSpPr>
        <p:spPr bwMode="auto">
          <a:xfrm>
            <a:off x="2324100" y="1743075"/>
            <a:ext cx="4768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400" b="1">
                <a:latin typeface="Arial" charset="0"/>
              </a:rPr>
              <a:t>Oficina d’Accés a la Universitat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r>
              <a:rPr lang="ca-ES" dirty="0" smtClean="0"/>
              <a:t>PAU: fase obligatòria</a:t>
            </a:r>
            <a:endParaRPr lang="ca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1331640" y="2420888"/>
            <a:ext cx="6624736" cy="17851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L’alumne ha de triar entre:</a:t>
            </a:r>
            <a:endParaRPr lang="ca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Matemàtiques</a:t>
            </a:r>
          </a:p>
          <a:p>
            <a:pPr marL="342900" indent="-342900">
              <a:buFontTx/>
              <a:buChar char="-"/>
            </a:pP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Matemàtiques aplicades a les ciències socials</a:t>
            </a:r>
          </a:p>
          <a:p>
            <a:pPr marL="342900" indent="-342900">
              <a:buFontTx/>
              <a:buChar char="-"/>
            </a:pP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Llatí</a:t>
            </a:r>
            <a:endParaRPr lang="ca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Fonaments 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de les </a:t>
            </a:r>
            <a:r>
              <a:rPr lang="ca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endParaRPr lang="ca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arrodonit 7"/>
          <p:cNvSpPr/>
          <p:nvPr/>
        </p:nvSpPr>
        <p:spPr>
          <a:xfrm>
            <a:off x="2483297" y="1268760"/>
            <a:ext cx="3889375" cy="8636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200" b="1" dirty="0" smtClean="0">
                <a:latin typeface="Arial" pitchFamily="34" charset="0"/>
                <a:cs typeface="Arial" pitchFamily="34" charset="0"/>
              </a:rPr>
              <a:t>Matèria comuna d’opció</a:t>
            </a:r>
            <a:endParaRPr lang="ca-E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755576" y="4869160"/>
            <a:ext cx="77768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latin typeface="Arial"/>
                <a:ea typeface="Calibri"/>
              </a:rPr>
              <a:t>La </a:t>
            </a:r>
            <a:r>
              <a:rPr lang="ca-ES" dirty="0">
                <a:latin typeface="Arial"/>
                <a:ea typeface="Calibri"/>
              </a:rPr>
              <a:t>matèria examinada en fase general també serà tinguda en compte per al càlcul de la nota d’admissió, sempre que la qualificació </a:t>
            </a:r>
            <a:r>
              <a:rPr lang="ca-ES" dirty="0" smtClean="0">
                <a:latin typeface="Arial"/>
                <a:ea typeface="Calibri"/>
              </a:rPr>
              <a:t>d’aquesta matèria sigui </a:t>
            </a:r>
            <a:r>
              <a:rPr lang="ca-ES" altLang="ca-ES" b="1" dirty="0">
                <a:solidFill>
                  <a:srgbClr val="C00000"/>
                </a:solidFill>
                <a:latin typeface="Arial" pitchFamily="34" charset="0"/>
              </a:rPr>
              <a:t>≥ </a:t>
            </a:r>
            <a:r>
              <a:rPr lang="ca-ES" altLang="ca-ES" b="1" dirty="0" smtClean="0">
                <a:solidFill>
                  <a:srgbClr val="C00000"/>
                </a:solidFill>
                <a:latin typeface="Arial" pitchFamily="34" charset="0"/>
              </a:rPr>
              <a:t>5</a:t>
            </a:r>
            <a:r>
              <a:rPr lang="ca-ES" dirty="0" smtClean="0">
                <a:latin typeface="Arial"/>
                <a:ea typeface="Calibri"/>
              </a:rPr>
              <a:t>, </a:t>
            </a:r>
            <a:r>
              <a:rPr lang="ca-ES" dirty="0">
                <a:latin typeface="Arial"/>
                <a:ea typeface="Calibri"/>
              </a:rPr>
              <a:t>com a la resta de matèries de fase </a:t>
            </a:r>
            <a:r>
              <a:rPr lang="ca-ES" dirty="0" smtClean="0">
                <a:latin typeface="Arial"/>
                <a:ea typeface="Calibri"/>
              </a:rPr>
              <a:t>d’admissió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007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PAU: fase d’admissió</a:t>
            </a:r>
          </a:p>
        </p:txBody>
      </p:sp>
      <p:sp>
        <p:nvSpPr>
          <p:cNvPr id="7" name="Rectangle 6"/>
          <p:cNvSpPr/>
          <p:nvPr/>
        </p:nvSpPr>
        <p:spPr>
          <a:xfrm>
            <a:off x="935038" y="1422400"/>
            <a:ext cx="7272337" cy="2376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Avalua coneixements en àmbits concrets relacionats amb els estudis que es volen cursar.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té un nombre fix d’exercicis.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 estudiant tria les matèries d’examen amb un màxim de 3 per convocatòria (quantes i quines).</a:t>
            </a:r>
          </a:p>
        </p:txBody>
      </p:sp>
      <p:sp>
        <p:nvSpPr>
          <p:cNvPr id="2" name="Rectangle arrodonit 1"/>
          <p:cNvSpPr/>
          <p:nvPr/>
        </p:nvSpPr>
        <p:spPr>
          <a:xfrm>
            <a:off x="2339752" y="4077072"/>
            <a:ext cx="4356100" cy="100806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latin typeface="Arial" pitchFamily="34" charset="0"/>
                <a:cs typeface="Arial" pitchFamily="34" charset="0"/>
              </a:rPr>
              <a:t>Qualificació per matèria:</a:t>
            </a:r>
          </a:p>
          <a:p>
            <a:pPr algn="ctr">
              <a:defRPr/>
            </a:pPr>
            <a:r>
              <a:rPr lang="ca-ES" b="1" dirty="0">
                <a:latin typeface="Arial" pitchFamily="34" charset="0"/>
                <a:cs typeface="Arial" pitchFamily="34" charset="0"/>
              </a:rPr>
              <a:t>matèria superada amb nota </a:t>
            </a:r>
            <a:r>
              <a:rPr lang="es-ES" altLang="ca-ES" b="1" dirty="0">
                <a:latin typeface="Arial" pitchFamily="34" charset="0"/>
                <a:cs typeface="Arial" pitchFamily="34" charset="0"/>
              </a:rPr>
              <a:t>≥ 5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5445224"/>
            <a:ext cx="6496050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superació de les matèries de la fase </a:t>
            </a:r>
            <a:r>
              <a:rPr lang="ca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d’admissió</a:t>
            </a:r>
            <a:endParaRPr lang="ca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tenen validesa per als dos cursos acadèmics següents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smtClean="0">
                <a:latin typeface="Arial" charset="0"/>
                <a:cs typeface="Arial" charset="0"/>
              </a:rPr>
              <a:t>Procés de revisió</a:t>
            </a:r>
          </a:p>
        </p:txBody>
      </p:sp>
      <p:sp>
        <p:nvSpPr>
          <p:cNvPr id="2" name="Rectangle arrodonit 1"/>
          <p:cNvSpPr/>
          <p:nvPr/>
        </p:nvSpPr>
        <p:spPr>
          <a:xfrm>
            <a:off x="549274" y="1476113"/>
            <a:ext cx="3590678" cy="5062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VERIFICACIÓ = </a:t>
            </a:r>
            <a:r>
              <a:rPr lang="ca-ES" b="1" dirty="0" smtClean="0">
                <a:latin typeface="Arial" pitchFamily="34" charset="0"/>
                <a:cs typeface="Arial" pitchFamily="34" charset="0"/>
              </a:rPr>
              <a:t>Reclamació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arrodonit 6"/>
          <p:cNvSpPr/>
          <p:nvPr/>
        </p:nvSpPr>
        <p:spPr>
          <a:xfrm>
            <a:off x="549274" y="3174025"/>
            <a:ext cx="4551733" cy="50482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NOVA CORRECIÓ = </a:t>
            </a:r>
            <a:r>
              <a:rPr lang="ca-ES" b="1" dirty="0" smtClean="0">
                <a:latin typeface="Arial" pitchFamily="34" charset="0"/>
                <a:cs typeface="Arial" pitchFamily="34" charset="0"/>
              </a:rPr>
              <a:t>Doble correcció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QuadreDeText 2"/>
          <p:cNvSpPr txBox="1">
            <a:spLocks noChangeArrowheads="1"/>
          </p:cNvSpPr>
          <p:nvPr/>
        </p:nvSpPr>
        <p:spPr bwMode="auto">
          <a:xfrm>
            <a:off x="549275" y="3955350"/>
            <a:ext cx="79930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ca-ES" altLang="ca-ES" sz="2000" dirty="0">
                <a:latin typeface="Arial" charset="0"/>
              </a:rPr>
              <a:t>Variació de nota: mitjana aritmètica, </a:t>
            </a:r>
            <a:r>
              <a:rPr lang="ca-ES" altLang="ca-ES" sz="2000" b="1" u="sng" dirty="0">
                <a:latin typeface="Arial" charset="0"/>
              </a:rPr>
              <a:t>pot baixar la nota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ca-ES" altLang="ca-ES" sz="2000" dirty="0">
                <a:latin typeface="Arial" charset="0"/>
              </a:rPr>
              <a:t>Diferència </a:t>
            </a:r>
            <a:r>
              <a:rPr lang="es-ES_tradnl" altLang="ca-ES" sz="2000" dirty="0">
                <a:latin typeface="Arial" charset="0"/>
                <a:sym typeface="Symbol" pitchFamily="18" charset="2"/>
              </a:rPr>
              <a:t> 2	         </a:t>
            </a:r>
            <a:r>
              <a:rPr lang="ca-ES" altLang="ca-ES" sz="2000" dirty="0">
                <a:latin typeface="Arial" charset="0"/>
                <a:sym typeface="Symbol" pitchFamily="18" charset="2"/>
              </a:rPr>
              <a:t>tercera correcció	           mitjana </a:t>
            </a:r>
            <a:r>
              <a:rPr lang="ca-ES" altLang="ca-ES" sz="2000" dirty="0" smtClean="0">
                <a:latin typeface="Arial" charset="0"/>
                <a:sym typeface="Symbol" pitchFamily="18" charset="2"/>
              </a:rPr>
              <a:t>aritmètica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ca-ES" altLang="ca-ES" sz="2000" dirty="0" smtClean="0">
                <a:latin typeface="Arial" charset="0"/>
                <a:sym typeface="Symbol" pitchFamily="18" charset="2"/>
              </a:rPr>
              <a:t>Es farà una validació de la qualificació        no reclamació a la NC</a:t>
            </a:r>
            <a:endParaRPr lang="ca-ES" altLang="ca-ES" sz="2000" dirty="0">
              <a:latin typeface="Arial" charset="0"/>
            </a:endParaRPr>
          </a:p>
        </p:txBody>
      </p:sp>
      <p:sp>
        <p:nvSpPr>
          <p:cNvPr id="4" name="Fletxa dreta 3"/>
          <p:cNvSpPr/>
          <p:nvPr/>
        </p:nvSpPr>
        <p:spPr>
          <a:xfrm>
            <a:off x="2277989" y="4509119"/>
            <a:ext cx="792162" cy="2159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1" name="Fletxa dreta 10"/>
          <p:cNvSpPr/>
          <p:nvPr/>
        </p:nvSpPr>
        <p:spPr>
          <a:xfrm>
            <a:off x="5113263" y="4509793"/>
            <a:ext cx="792163" cy="2159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7416" name="QuadreDeText 4"/>
          <p:cNvSpPr txBox="1">
            <a:spLocks noChangeArrowheads="1"/>
          </p:cNvSpPr>
          <p:nvPr/>
        </p:nvSpPr>
        <p:spPr bwMode="auto">
          <a:xfrm>
            <a:off x="655638" y="2420888"/>
            <a:ext cx="497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000" dirty="0">
                <a:latin typeface="Arial" charset="0"/>
              </a:rPr>
              <a:t>Revisió d’aspectes formals de la correcció</a:t>
            </a:r>
          </a:p>
        </p:txBody>
      </p:sp>
      <p:sp>
        <p:nvSpPr>
          <p:cNvPr id="9" name="Fletxa dreta 8"/>
          <p:cNvSpPr/>
          <p:nvPr/>
        </p:nvSpPr>
        <p:spPr>
          <a:xfrm flipV="1">
            <a:off x="5032127" y="5013176"/>
            <a:ext cx="347191" cy="135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PAU: inscripció a les proves (convocatòria ordinària)</a:t>
            </a:r>
          </a:p>
        </p:txBody>
      </p:sp>
      <p:sp>
        <p:nvSpPr>
          <p:cNvPr id="2" name="Rectangle arrodonit 1"/>
          <p:cNvSpPr/>
          <p:nvPr/>
        </p:nvSpPr>
        <p:spPr>
          <a:xfrm>
            <a:off x="468313" y="1341438"/>
            <a:ext cx="3390900" cy="50323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latin typeface="Arial" pitchFamily="34" charset="0"/>
                <a:cs typeface="Arial" pitchFamily="34" charset="0"/>
              </a:rPr>
              <a:t>Alumnes </a:t>
            </a:r>
            <a:r>
              <a:rPr lang="ca-ES" b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ca-ES" b="1" dirty="0">
                <a:latin typeface="Arial" pitchFamily="34" charset="0"/>
                <a:cs typeface="Arial" pitchFamily="34" charset="0"/>
              </a:rPr>
              <a:t>batxillerat</a:t>
            </a:r>
          </a:p>
        </p:txBody>
      </p:sp>
      <p:sp>
        <p:nvSpPr>
          <p:cNvPr id="18436" name="QuadreDeText 2"/>
          <p:cNvSpPr txBox="1">
            <a:spLocks noChangeArrowheads="1"/>
          </p:cNvSpPr>
          <p:nvPr/>
        </p:nvSpPr>
        <p:spPr bwMode="auto">
          <a:xfrm>
            <a:off x="528638" y="1916113"/>
            <a:ext cx="7571754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573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b="1" dirty="0" err="1">
                <a:solidFill>
                  <a:srgbClr val="C00000"/>
                </a:solidFill>
                <a:latin typeface="Arial" charset="0"/>
              </a:rPr>
              <a:t>Prematrícula</a:t>
            </a:r>
            <a:r>
              <a:rPr lang="ca-ES" altLang="ca-ES" b="1" dirty="0">
                <a:solidFill>
                  <a:srgbClr val="C00000"/>
                </a:solidFill>
                <a:latin typeface="Arial" charset="0"/>
              </a:rPr>
              <a:t>, s’ha </a:t>
            </a:r>
            <a:r>
              <a:rPr lang="ca-ES" altLang="ca-ES" b="1" dirty="0" smtClean="0">
                <a:solidFill>
                  <a:srgbClr val="C00000"/>
                </a:solidFill>
                <a:latin typeface="Arial" charset="0"/>
              </a:rPr>
              <a:t>de validar:</a:t>
            </a:r>
            <a:endParaRPr lang="ca-ES" altLang="ca-ES" b="1" dirty="0">
              <a:solidFill>
                <a:srgbClr val="C00000"/>
              </a:solidFill>
              <a:latin typeface="Arial" charset="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ca-ES" altLang="ca-ES" sz="1600" dirty="0">
                <a:latin typeface="Arial" charset="0"/>
              </a:rPr>
              <a:t>Dades personals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ca-ES" altLang="ca-ES" sz="1600" dirty="0">
                <a:latin typeface="Arial" charset="0"/>
              </a:rPr>
              <a:t>Centre on s’estudia el batxillerat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ca-ES" altLang="ca-ES" sz="1600" dirty="0" smtClean="0">
                <a:latin typeface="Arial" charset="0"/>
              </a:rPr>
              <a:t>Escollir matèries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ca-ES" altLang="ca-ES" sz="1600" dirty="0" smtClean="0">
                <a:latin typeface="Arial" charset="0"/>
              </a:rPr>
              <a:t>Fer constar si gaudeixen de bonificacions o exempcions de pagament</a:t>
            </a:r>
            <a:endParaRPr lang="ca-ES" altLang="ca-ES" sz="1600" dirty="0">
              <a:latin typeface="Arial" charset="0"/>
            </a:endParaRPr>
          </a:p>
          <a:p>
            <a:pPr marL="1371600" lvl="3" indent="0" eaLnBrk="1" hangingPunct="1"/>
            <a:endParaRPr lang="ca-ES" altLang="ca-ES" sz="1600" dirty="0">
              <a:latin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b="1" dirty="0">
                <a:solidFill>
                  <a:srgbClr val="C00000"/>
                </a:solidFill>
                <a:latin typeface="Arial" charset="0"/>
              </a:rPr>
              <a:t>Matrícula, s’ha de decidir: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ca-ES" altLang="ca-ES" sz="1600" dirty="0">
                <a:latin typeface="Arial" charset="0"/>
              </a:rPr>
              <a:t>Fase </a:t>
            </a:r>
            <a:r>
              <a:rPr lang="ca-ES" altLang="ca-ES" sz="1600" dirty="0" smtClean="0">
                <a:latin typeface="Arial" charset="0"/>
              </a:rPr>
              <a:t>d’admissió</a:t>
            </a:r>
            <a:endParaRPr lang="ca-ES" altLang="ca-ES" sz="1600" dirty="0">
              <a:latin typeface="Arial" charset="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ca-ES" altLang="ca-ES" sz="1600" dirty="0" smtClean="0">
                <a:latin typeface="Arial" charset="0"/>
              </a:rPr>
              <a:t>Validar la </a:t>
            </a:r>
            <a:r>
              <a:rPr lang="ca-ES" altLang="ca-ES" sz="1600" dirty="0" err="1" smtClean="0">
                <a:latin typeface="Arial" charset="0"/>
              </a:rPr>
              <a:t>prematrícula</a:t>
            </a:r>
            <a:r>
              <a:rPr lang="ca-ES" altLang="ca-ES" sz="1600" dirty="0" smtClean="0">
                <a:latin typeface="Arial" charset="0"/>
              </a:rPr>
              <a:t>: quantes matèries i quines a la fase d’admissió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ca-ES" altLang="ca-ES" sz="1600" dirty="0" smtClean="0">
                <a:latin typeface="Arial" charset="0"/>
              </a:rPr>
              <a:t>Fer el pagament</a:t>
            </a:r>
            <a:endParaRPr lang="ca-ES" altLang="ca-ES" sz="1600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34025" y="1916113"/>
            <a:ext cx="3024188" cy="4333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 smtClean="0">
                <a:latin typeface="Arial" pitchFamily="34" charset="0"/>
                <a:cs typeface="Arial" pitchFamily="34" charset="0"/>
              </a:rPr>
              <a:t>Del 26 de febrer al 14 de març</a:t>
            </a:r>
            <a:endParaRPr lang="ca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9275" y="4221163"/>
            <a:ext cx="2833688" cy="431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latin typeface="Arial" pitchFamily="34" charset="0"/>
                <a:cs typeface="Arial" pitchFamily="34" charset="0"/>
              </a:rPr>
              <a:t>Del </a:t>
            </a:r>
            <a:r>
              <a:rPr lang="ca-ES" sz="1600" b="1" dirty="0" smtClean="0">
                <a:latin typeface="Arial" pitchFamily="34" charset="0"/>
                <a:cs typeface="Arial" pitchFamily="34" charset="0"/>
              </a:rPr>
              <a:t>16 al 30 de maig</a:t>
            </a:r>
            <a:endParaRPr lang="ca-E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PAU: inscripció a les proves (convocatòria ordinària)</a:t>
            </a:r>
          </a:p>
        </p:txBody>
      </p:sp>
      <p:sp>
        <p:nvSpPr>
          <p:cNvPr id="7" name="Rectangle arrodonit 6"/>
          <p:cNvSpPr/>
          <p:nvPr/>
        </p:nvSpPr>
        <p:spPr>
          <a:xfrm>
            <a:off x="529804" y="1735931"/>
            <a:ext cx="2590800" cy="50323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latin typeface="Arial" pitchFamily="34" charset="0"/>
                <a:cs typeface="Arial" pitchFamily="34" charset="0"/>
              </a:rPr>
              <a:t>Alumnes lliures</a:t>
            </a:r>
          </a:p>
        </p:txBody>
      </p:sp>
      <p:sp>
        <p:nvSpPr>
          <p:cNvPr id="19460" name="QuadreDeText 9"/>
          <p:cNvSpPr txBox="1">
            <a:spLocks noChangeArrowheads="1"/>
          </p:cNvSpPr>
          <p:nvPr/>
        </p:nvSpPr>
        <p:spPr bwMode="auto">
          <a:xfrm>
            <a:off x="528638" y="2349500"/>
            <a:ext cx="70675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dirty="0">
                <a:latin typeface="Arial" charset="0"/>
              </a:rPr>
              <a:t>Títol de batxillerat abans del curs </a:t>
            </a:r>
            <a:r>
              <a:rPr lang="ca-ES" altLang="ca-ES" dirty="0" smtClean="0">
                <a:latin typeface="Arial" charset="0"/>
              </a:rPr>
              <a:t>2018 </a:t>
            </a:r>
            <a:r>
              <a:rPr lang="ca-ES" altLang="ca-ES" dirty="0">
                <a:latin typeface="Arial" charset="0"/>
              </a:rPr>
              <a:t>– </a:t>
            </a:r>
            <a:r>
              <a:rPr lang="ca-ES" altLang="ca-ES" dirty="0" smtClean="0">
                <a:latin typeface="Arial" charset="0"/>
              </a:rPr>
              <a:t>2019</a:t>
            </a:r>
            <a:endParaRPr lang="ca-ES" altLang="ca-ES" dirty="0">
              <a:latin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dirty="0">
                <a:latin typeface="Arial" charset="0"/>
              </a:rPr>
              <a:t>Han cursat segon de batxillerat a l’estranger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dirty="0">
                <a:latin typeface="Arial" charset="0"/>
              </a:rPr>
              <a:t>Alumnes de sistemes educatius estrangers (Credencial UNED)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dirty="0">
                <a:latin typeface="Arial" charset="0"/>
              </a:rPr>
              <a:t>Millorar nota </a:t>
            </a:r>
            <a:r>
              <a:rPr lang="ca-ES" altLang="ca-ES" dirty="0" smtClean="0">
                <a:latin typeface="Arial" charset="0"/>
              </a:rPr>
              <a:t>PAU</a:t>
            </a:r>
            <a:endParaRPr lang="ca-ES" altLang="ca-ES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0072" y="1771649"/>
            <a:ext cx="3313113" cy="431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latin typeface="Arial" pitchFamily="34" charset="0"/>
                <a:cs typeface="Arial" pitchFamily="34" charset="0"/>
              </a:rPr>
              <a:t>Matrícula: del 2 al </a:t>
            </a:r>
            <a:r>
              <a:rPr lang="ca-ES" sz="1600" b="1" dirty="0" smtClean="0">
                <a:latin typeface="Arial" pitchFamily="34" charset="0"/>
                <a:cs typeface="Arial" pitchFamily="34" charset="0"/>
              </a:rPr>
              <a:t>14 </a:t>
            </a:r>
            <a:r>
              <a:rPr lang="ca-ES" sz="1600" b="1" dirty="0">
                <a:latin typeface="Arial" pitchFamily="34" charset="0"/>
                <a:cs typeface="Arial" pitchFamily="34" charset="0"/>
              </a:rPr>
              <a:t>de maig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PAU: inscripció a les proves (convocatòria )</a:t>
            </a:r>
          </a:p>
        </p:txBody>
      </p:sp>
      <p:sp>
        <p:nvSpPr>
          <p:cNvPr id="7" name="Rectangle arrodonit 6"/>
          <p:cNvSpPr/>
          <p:nvPr/>
        </p:nvSpPr>
        <p:spPr>
          <a:xfrm>
            <a:off x="528638" y="1557338"/>
            <a:ext cx="2590800" cy="50323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latin typeface="Arial" pitchFamily="34" charset="0"/>
                <a:cs typeface="Arial" pitchFamily="34" charset="0"/>
              </a:rPr>
              <a:t>Alumnes CFGS</a:t>
            </a:r>
          </a:p>
        </p:txBody>
      </p:sp>
      <p:sp>
        <p:nvSpPr>
          <p:cNvPr id="20484" name="QuadreDeText 7"/>
          <p:cNvSpPr txBox="1">
            <a:spLocks noChangeArrowheads="1"/>
          </p:cNvSpPr>
          <p:nvPr/>
        </p:nvSpPr>
        <p:spPr bwMode="auto">
          <a:xfrm>
            <a:off x="528638" y="2349500"/>
            <a:ext cx="706755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dirty="0">
                <a:latin typeface="Arial" charset="0"/>
              </a:rPr>
              <a:t>Títol de tècnic superior abans del curs </a:t>
            </a:r>
            <a:r>
              <a:rPr lang="ca-ES" altLang="ca-ES" dirty="0" smtClean="0">
                <a:latin typeface="Arial" charset="0"/>
              </a:rPr>
              <a:t>2018 </a:t>
            </a:r>
            <a:r>
              <a:rPr lang="ca-ES" altLang="ca-ES" dirty="0">
                <a:latin typeface="Arial" charset="0"/>
              </a:rPr>
              <a:t>– </a:t>
            </a:r>
            <a:r>
              <a:rPr lang="ca-ES" altLang="ca-ES" dirty="0" smtClean="0">
                <a:latin typeface="Arial" charset="0"/>
              </a:rPr>
              <a:t>2019 </a:t>
            </a:r>
            <a:endParaRPr lang="ca-ES" altLang="ca-ES" dirty="0">
              <a:latin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dirty="0">
                <a:latin typeface="Arial" charset="0"/>
              </a:rPr>
              <a:t>Estan cursant segon any del CFGS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dirty="0">
                <a:latin typeface="Arial" charset="0"/>
              </a:rPr>
              <a:t>Volen millorar nota de matèries de la fase </a:t>
            </a:r>
            <a:r>
              <a:rPr lang="ca-ES" altLang="ca-ES" dirty="0" smtClean="0">
                <a:latin typeface="Arial" charset="0"/>
              </a:rPr>
              <a:t>d’admissió</a:t>
            </a:r>
            <a:endParaRPr lang="ca-ES" altLang="ca-ES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3375" y="1643063"/>
            <a:ext cx="3313113" cy="431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latin typeface="Arial" pitchFamily="34" charset="0"/>
                <a:cs typeface="Arial" pitchFamily="34" charset="0"/>
              </a:rPr>
              <a:t>Matrícula: </a:t>
            </a:r>
            <a:r>
              <a:rPr lang="ca-ES" sz="1600" b="1" dirty="0" smtClean="0">
                <a:latin typeface="Arial" pitchFamily="34" charset="0"/>
                <a:cs typeface="Arial" pitchFamily="34" charset="0"/>
              </a:rPr>
              <a:t>del 16 al 30 de maig</a:t>
            </a:r>
            <a:endParaRPr lang="ca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188" y="4619625"/>
            <a:ext cx="5832475" cy="13684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20487" name="QuadreDeText 2"/>
          <p:cNvSpPr txBox="1">
            <a:spLocks noChangeArrowheads="1"/>
          </p:cNvSpPr>
          <p:nvPr/>
        </p:nvSpPr>
        <p:spPr bwMode="auto">
          <a:xfrm>
            <a:off x="611188" y="4797425"/>
            <a:ext cx="58975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a-ES" altLang="ca-ES" dirty="0">
                <a:latin typeface="Arial" charset="0"/>
              </a:rPr>
              <a:t>Ja titulats: certificat amb </a:t>
            </a:r>
            <a:r>
              <a:rPr lang="ca-ES" altLang="ca-ES" u="sng" dirty="0">
                <a:latin typeface="Arial" charset="0"/>
              </a:rPr>
              <a:t>qualificació final</a:t>
            </a:r>
            <a:r>
              <a:rPr lang="ca-ES" altLang="ca-ES" dirty="0">
                <a:latin typeface="Arial" charset="0"/>
              </a:rPr>
              <a:t> del CFGS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a-ES" altLang="ca-ES" dirty="0">
                <a:latin typeface="Arial" charset="0"/>
              </a:rPr>
              <a:t>Estan cursant segon any del CFGS: acreditar la</a:t>
            </a:r>
            <a:br>
              <a:rPr lang="ca-ES" altLang="ca-ES" dirty="0">
                <a:latin typeface="Arial" charset="0"/>
              </a:rPr>
            </a:br>
            <a:r>
              <a:rPr lang="ca-ES" altLang="ca-ES" u="sng" dirty="0">
                <a:latin typeface="Arial" charset="0"/>
              </a:rPr>
              <a:t>superació dels mòduls teòrics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  <a:noFill/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És difícil superar les PAU?</a:t>
            </a:r>
          </a:p>
        </p:txBody>
      </p:sp>
      <p:sp>
        <p:nvSpPr>
          <p:cNvPr id="21507" name="QuadreDeText 1"/>
          <p:cNvSpPr txBox="1">
            <a:spLocks noChangeArrowheads="1"/>
          </p:cNvSpPr>
          <p:nvPr/>
        </p:nvSpPr>
        <p:spPr bwMode="auto">
          <a:xfrm>
            <a:off x="392113" y="1371600"/>
            <a:ext cx="8500367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dirty="0" smtClean="0">
                <a:latin typeface="Arial" charset="0"/>
              </a:rPr>
              <a:t>Al 2018 </a:t>
            </a:r>
            <a:r>
              <a:rPr lang="ca-ES" altLang="ca-ES" dirty="0">
                <a:latin typeface="Arial" charset="0"/>
              </a:rPr>
              <a:t>un </a:t>
            </a:r>
            <a:r>
              <a:rPr lang="ca-ES" altLang="ca-ES" dirty="0" smtClean="0">
                <a:latin typeface="Arial" charset="0"/>
              </a:rPr>
              <a:t>97,68% </a:t>
            </a:r>
            <a:r>
              <a:rPr lang="ca-ES" altLang="ca-ES" dirty="0">
                <a:latin typeface="Arial" charset="0"/>
              </a:rPr>
              <a:t>d’alumnes van superar les </a:t>
            </a:r>
            <a:r>
              <a:rPr lang="ca-ES" altLang="ca-ES" dirty="0" smtClean="0">
                <a:latin typeface="Arial" charset="0"/>
              </a:rPr>
              <a:t>PAU a la convocatòria de juny, i un 64,30% a la convocatòria de setembre</a:t>
            </a:r>
            <a:endParaRPr lang="ca-ES" altLang="ca-ES" dirty="0">
              <a:latin typeface="Arial" charset="0"/>
            </a:endParaRPr>
          </a:p>
        </p:txBody>
      </p:sp>
      <p:sp>
        <p:nvSpPr>
          <p:cNvPr id="21508" name="QuadreDeText 11"/>
          <p:cNvSpPr txBox="1">
            <a:spLocks noChangeArrowheads="1"/>
          </p:cNvSpPr>
          <p:nvPr/>
        </p:nvSpPr>
        <p:spPr bwMode="auto">
          <a:xfrm>
            <a:off x="6732240" y="3212976"/>
            <a:ext cx="22014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a-ES" altLang="ca-ES" sz="1600" b="1" dirty="0">
                <a:latin typeface="Arial" charset="0"/>
              </a:rPr>
              <a:t>Preparar bé les PAU</a:t>
            </a:r>
          </a:p>
          <a:p>
            <a:pPr algn="ctr" eaLnBrk="1" hangingPunct="1"/>
            <a:r>
              <a:rPr lang="ca-ES" altLang="ca-ES" sz="1600" b="1" dirty="0">
                <a:latin typeface="Arial" charset="0"/>
              </a:rPr>
              <a:t>és haver treballat bé</a:t>
            </a:r>
          </a:p>
          <a:p>
            <a:pPr algn="ctr" eaLnBrk="1" hangingPunct="1"/>
            <a:r>
              <a:rPr lang="ca-ES" altLang="ca-ES" sz="1600" b="1" dirty="0">
                <a:latin typeface="Arial" charset="0"/>
              </a:rPr>
              <a:t>durant el batxillerat</a:t>
            </a:r>
          </a:p>
          <a:p>
            <a:pPr algn="ctr" eaLnBrk="1" hangingPunct="1"/>
            <a:r>
              <a:rPr lang="ca-ES" altLang="ca-ES" sz="1600" b="1" dirty="0">
                <a:latin typeface="Arial" charset="0"/>
              </a:rPr>
              <a:t>o </a:t>
            </a:r>
            <a:r>
              <a:rPr lang="ca-ES" altLang="ca-ES" sz="1600" b="1" dirty="0" smtClean="0">
                <a:latin typeface="Arial" charset="0"/>
              </a:rPr>
              <a:t>el CFGS</a:t>
            </a:r>
            <a:endParaRPr lang="ca-ES" altLang="ca-ES" sz="1600" b="1" dirty="0">
              <a:latin typeface="Arial" charset="0"/>
            </a:endParaRPr>
          </a:p>
        </p:txBody>
      </p:sp>
      <p:graphicFrame>
        <p:nvGraphicFramePr>
          <p:cNvPr id="7" name="Gràfic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403119"/>
              </p:ext>
            </p:extLst>
          </p:nvPr>
        </p:nvGraphicFramePr>
        <p:xfrm>
          <a:off x="1043608" y="2310031"/>
          <a:ext cx="5518423" cy="287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  <a:noFill/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Distincions de les PAU</a:t>
            </a: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4211960" y="1772816"/>
            <a:ext cx="28459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ca-ES" altLang="ca-ES" dirty="0">
                <a:latin typeface="Arial" charset="0"/>
              </a:rPr>
              <a:t>Any </a:t>
            </a:r>
            <a:r>
              <a:rPr lang="ca-ES" altLang="ca-ES" dirty="0" smtClean="0">
                <a:latin typeface="Arial" charset="0"/>
              </a:rPr>
              <a:t>2016: 430 </a:t>
            </a:r>
            <a:r>
              <a:rPr lang="ca-ES" altLang="ca-ES" dirty="0">
                <a:latin typeface="Arial" charset="0"/>
              </a:rPr>
              <a:t>alumnes </a:t>
            </a:r>
          </a:p>
          <a:p>
            <a:pPr algn="r" eaLnBrk="1" hangingPunct="1"/>
            <a:r>
              <a:rPr lang="ca-ES" altLang="ca-ES" dirty="0" smtClean="0">
                <a:latin typeface="Arial" charset="0"/>
              </a:rPr>
              <a:t>amb </a:t>
            </a:r>
            <a:r>
              <a:rPr lang="ca-ES" altLang="ca-ES" dirty="0">
                <a:latin typeface="Arial" charset="0"/>
              </a:rPr>
              <a:t>distinció de les PAU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1" y="1095886"/>
            <a:ext cx="3456749" cy="225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220072" y="5651858"/>
            <a:ext cx="2955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dirty="0">
                <a:latin typeface="Arial" charset="0"/>
              </a:rPr>
              <a:t>Any </a:t>
            </a:r>
            <a:r>
              <a:rPr lang="ca-ES" altLang="ca-ES" dirty="0" smtClean="0">
                <a:latin typeface="Arial" charset="0"/>
              </a:rPr>
              <a:t>2018: 523 alumnes </a:t>
            </a:r>
            <a:endParaRPr lang="ca-ES" altLang="ca-ES" dirty="0">
              <a:latin typeface="Arial" charset="0"/>
            </a:endParaRPr>
          </a:p>
          <a:p>
            <a:pPr eaLnBrk="1" hangingPunct="1"/>
            <a:r>
              <a:rPr lang="ca-ES" altLang="ca-ES" dirty="0" smtClean="0">
                <a:latin typeface="Arial" charset="0"/>
              </a:rPr>
              <a:t>amb </a:t>
            </a:r>
            <a:r>
              <a:rPr lang="ca-ES" altLang="ca-ES" dirty="0">
                <a:latin typeface="Arial" charset="0"/>
              </a:rPr>
              <a:t>distinció de les PAU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3" y="3458293"/>
            <a:ext cx="3340423" cy="22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5686981"/>
            <a:ext cx="2955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dirty="0">
                <a:latin typeface="Arial" charset="0"/>
              </a:rPr>
              <a:t>Any </a:t>
            </a:r>
            <a:r>
              <a:rPr lang="ca-ES" altLang="ca-ES" dirty="0" smtClean="0">
                <a:latin typeface="Arial" charset="0"/>
              </a:rPr>
              <a:t>2017: 412 alumnes </a:t>
            </a:r>
            <a:endParaRPr lang="ca-ES" altLang="ca-ES" dirty="0">
              <a:latin typeface="Arial" charset="0"/>
            </a:endParaRPr>
          </a:p>
          <a:p>
            <a:pPr eaLnBrk="1" hangingPunct="1"/>
            <a:r>
              <a:rPr lang="ca-ES" altLang="ca-ES" dirty="0" smtClean="0">
                <a:latin typeface="Arial" charset="0"/>
              </a:rPr>
              <a:t>amb </a:t>
            </a:r>
            <a:r>
              <a:rPr lang="ca-ES" altLang="ca-ES" dirty="0">
                <a:latin typeface="Arial" charset="0"/>
              </a:rPr>
              <a:t>distinció de les PAU</a:t>
            </a: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04931"/>
            <a:ext cx="4176464" cy="278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ol 1"/>
          <p:cNvSpPr>
            <a:spLocks noGrp="1"/>
          </p:cNvSpPr>
          <p:nvPr>
            <p:ph type="title"/>
          </p:nvPr>
        </p:nvSpPr>
        <p:spPr>
          <a:xfrm>
            <a:off x="1258888" y="3176588"/>
            <a:ext cx="6626225" cy="504825"/>
          </a:xfrm>
        </p:spPr>
        <p:txBody>
          <a:bodyPr/>
          <a:lstStyle/>
          <a:p>
            <a:pPr algn="ctr" eaLnBrk="1" hangingPunct="1"/>
            <a:r>
              <a:rPr lang="ca-ES" altLang="ca-ES" sz="3600" smtClean="0">
                <a:latin typeface="Arial" charset="0"/>
                <a:cs typeface="Arial" charset="0"/>
              </a:rPr>
              <a:t>Admissió a la universitat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smtClean="0">
                <a:latin typeface="Arial" charset="0"/>
                <a:cs typeface="Arial" charset="0"/>
              </a:rPr>
              <a:t>Preinscripció universitària</a:t>
            </a:r>
          </a:p>
        </p:txBody>
      </p:sp>
      <p:graphicFrame>
        <p:nvGraphicFramePr>
          <p:cNvPr id="36867" name="Objecte 4"/>
          <p:cNvGraphicFramePr>
            <a:graphicFrameLocks noChangeAspect="1"/>
          </p:cNvGraphicFramePr>
          <p:nvPr/>
        </p:nvGraphicFramePr>
        <p:xfrm>
          <a:off x="785813" y="4048125"/>
          <a:ext cx="75723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1" name="Hoja de cálculo" r:id="rId3" imgW="7572257" imgH="1828868" progId="Excel.Sheet.12">
                  <p:embed/>
                </p:oleObj>
              </mc:Choice>
              <mc:Fallback>
                <p:oleObj name="Hoja de cálculo" r:id="rId3" imgW="7572257" imgH="1828868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48125"/>
                        <a:ext cx="757237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326" name="Picture 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2" y="1196752"/>
            <a:ext cx="84963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1259632" y="3618384"/>
            <a:ext cx="656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Preinscripció universitària al web </a:t>
            </a:r>
            <a:r>
              <a:rPr lang="ca-ES" dirty="0" smtClean="0">
                <a:solidFill>
                  <a:srgbClr val="FF0000"/>
                </a:solidFill>
              </a:rPr>
              <a:t>https://accesuniversitat.gencat.cat</a:t>
            </a:r>
            <a:endParaRPr lang="ca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ol 1"/>
          <p:cNvSpPr>
            <a:spLocks noGrp="1"/>
          </p:cNvSpPr>
          <p:nvPr>
            <p:ph type="title"/>
          </p:nvPr>
        </p:nvSpPr>
        <p:spPr>
          <a:xfrm>
            <a:off x="1258888" y="3176588"/>
            <a:ext cx="6626225" cy="504825"/>
          </a:xfrm>
        </p:spPr>
        <p:txBody>
          <a:bodyPr/>
          <a:lstStyle/>
          <a:p>
            <a:pPr algn="ctr" eaLnBrk="1" hangingPunct="1"/>
            <a:r>
              <a:rPr lang="ca-ES" altLang="ca-ES" sz="3600" smtClean="0">
                <a:latin typeface="Arial" charset="0"/>
                <a:cs typeface="Arial" charset="0"/>
              </a:rPr>
              <a:t>Accés a la universitat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smtClean="0">
                <a:latin typeface="Arial" charset="0"/>
                <a:cs typeface="Arial" charset="0"/>
              </a:rPr>
              <a:t>Admissió a la universitat</a:t>
            </a:r>
          </a:p>
        </p:txBody>
      </p:sp>
      <p:sp>
        <p:nvSpPr>
          <p:cNvPr id="2" name="Rectangle 1"/>
          <p:cNvSpPr/>
          <p:nvPr/>
        </p:nvSpPr>
        <p:spPr>
          <a:xfrm>
            <a:off x="474663" y="1268413"/>
            <a:ext cx="2513012" cy="5762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 dirty="0">
                <a:latin typeface="Arial" pitchFamily="34" charset="0"/>
                <a:cs typeface="Arial" pitchFamily="34" charset="0"/>
              </a:rPr>
              <a:t>Fase </a:t>
            </a:r>
            <a:r>
              <a:rPr lang="ca-ES" sz="2000" b="1" dirty="0" smtClean="0">
                <a:latin typeface="Arial" pitchFamily="34" charset="0"/>
                <a:cs typeface="Arial" pitchFamily="34" charset="0"/>
              </a:rPr>
              <a:t>obligatòria</a:t>
            </a:r>
            <a:endParaRPr lang="ca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etxa cap avall 2"/>
          <p:cNvSpPr/>
          <p:nvPr/>
        </p:nvSpPr>
        <p:spPr>
          <a:xfrm>
            <a:off x="1476375" y="1916113"/>
            <a:ext cx="431800" cy="4333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4" name="Rectangle 3"/>
          <p:cNvSpPr/>
          <p:nvPr/>
        </p:nvSpPr>
        <p:spPr>
          <a:xfrm>
            <a:off x="539750" y="2420938"/>
            <a:ext cx="2232025" cy="1152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Nota d’accés</a:t>
            </a:r>
          </a:p>
          <a:p>
            <a:pPr algn="ctr">
              <a:defRPr/>
            </a:pPr>
            <a:r>
              <a:rPr lang="ca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5 - 10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2420938"/>
            <a:ext cx="3671888" cy="1079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PAU: Fase </a:t>
            </a:r>
            <a:r>
              <a:rPr lang="ca-E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d’admissió</a:t>
            </a:r>
            <a:endParaRPr lang="ca-E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2638" y="3284538"/>
            <a:ext cx="3382962" cy="11525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 dirty="0">
                <a:latin typeface="Arial" pitchFamily="34" charset="0"/>
                <a:cs typeface="Arial" pitchFamily="34" charset="0"/>
              </a:rPr>
              <a:t>Nota d’admissió </a:t>
            </a:r>
          </a:p>
          <a:p>
            <a:pPr algn="ctr">
              <a:defRPr/>
            </a:pPr>
            <a:r>
              <a:rPr lang="ca-ES" sz="2000" b="1" dirty="0">
                <a:latin typeface="Arial" pitchFamily="34" charset="0"/>
                <a:cs typeface="Arial" pitchFamily="34" charset="0"/>
              </a:rPr>
              <a:t>ponderada fins a 14</a:t>
            </a:r>
          </a:p>
        </p:txBody>
      </p:sp>
      <p:grpSp>
        <p:nvGrpSpPr>
          <p:cNvPr id="24584" name="Agrupa 6"/>
          <p:cNvGrpSpPr>
            <a:grpSpLocks/>
          </p:cNvGrpSpPr>
          <p:nvPr/>
        </p:nvGrpSpPr>
        <p:grpSpPr bwMode="auto">
          <a:xfrm>
            <a:off x="2411413" y="4437063"/>
            <a:ext cx="2808287" cy="304800"/>
            <a:chOff x="2411760" y="4653136"/>
            <a:chExt cx="2808312" cy="304800"/>
          </a:xfrm>
        </p:grpSpPr>
        <p:sp>
          <p:nvSpPr>
            <p:cNvPr id="24587" name="Line 10"/>
            <p:cNvSpPr>
              <a:spLocks noChangeShapeType="1"/>
            </p:cNvSpPr>
            <p:nvPr/>
          </p:nvSpPr>
          <p:spPr bwMode="auto">
            <a:xfrm>
              <a:off x="2411760" y="4653136"/>
              <a:ext cx="0" cy="304800"/>
            </a:xfrm>
            <a:prstGeom prst="line">
              <a:avLst/>
            </a:prstGeom>
            <a:noFill/>
            <a:ln w="412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24588" name="Line 10"/>
            <p:cNvSpPr>
              <a:spLocks noChangeShapeType="1"/>
            </p:cNvSpPr>
            <p:nvPr/>
          </p:nvSpPr>
          <p:spPr bwMode="auto">
            <a:xfrm>
              <a:off x="2915816" y="4653136"/>
              <a:ext cx="0" cy="304800"/>
            </a:xfrm>
            <a:prstGeom prst="line">
              <a:avLst/>
            </a:prstGeom>
            <a:noFill/>
            <a:ln w="412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24589" name="Line 10"/>
            <p:cNvSpPr>
              <a:spLocks noChangeShapeType="1"/>
            </p:cNvSpPr>
            <p:nvPr/>
          </p:nvSpPr>
          <p:spPr bwMode="auto">
            <a:xfrm>
              <a:off x="3419872" y="4653136"/>
              <a:ext cx="0" cy="304800"/>
            </a:xfrm>
            <a:prstGeom prst="line">
              <a:avLst/>
            </a:prstGeom>
            <a:noFill/>
            <a:ln w="412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24590" name="Line 10"/>
            <p:cNvSpPr>
              <a:spLocks noChangeShapeType="1"/>
            </p:cNvSpPr>
            <p:nvPr/>
          </p:nvSpPr>
          <p:spPr bwMode="auto">
            <a:xfrm>
              <a:off x="3995936" y="4653136"/>
              <a:ext cx="0" cy="304800"/>
            </a:xfrm>
            <a:prstGeom prst="line">
              <a:avLst/>
            </a:prstGeom>
            <a:noFill/>
            <a:ln w="412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24591" name="Line 10"/>
            <p:cNvSpPr>
              <a:spLocks noChangeShapeType="1"/>
            </p:cNvSpPr>
            <p:nvPr/>
          </p:nvSpPr>
          <p:spPr bwMode="auto">
            <a:xfrm>
              <a:off x="4572000" y="4653136"/>
              <a:ext cx="0" cy="304800"/>
            </a:xfrm>
            <a:prstGeom prst="line">
              <a:avLst/>
            </a:prstGeom>
            <a:noFill/>
            <a:ln w="412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24592" name="Line 10"/>
            <p:cNvSpPr>
              <a:spLocks noChangeShapeType="1"/>
            </p:cNvSpPr>
            <p:nvPr/>
          </p:nvSpPr>
          <p:spPr bwMode="auto">
            <a:xfrm>
              <a:off x="5220072" y="4653136"/>
              <a:ext cx="0" cy="304800"/>
            </a:xfrm>
            <a:prstGeom prst="line">
              <a:avLst/>
            </a:prstGeom>
            <a:noFill/>
            <a:ln w="412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439863" y="5589588"/>
            <a:ext cx="5940425" cy="50323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Titulacions oferta &lt;</a:t>
            </a:r>
            <a:r>
              <a:rPr lang="ca-E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a-E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demanda</a:t>
            </a:r>
          </a:p>
        </p:txBody>
      </p:sp>
      <p:sp>
        <p:nvSpPr>
          <p:cNvPr id="20" name="Oval 19"/>
          <p:cNvSpPr/>
          <p:nvPr/>
        </p:nvSpPr>
        <p:spPr>
          <a:xfrm>
            <a:off x="1943100" y="4797425"/>
            <a:ext cx="3781425" cy="741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b="1" dirty="0">
                <a:latin typeface="Arial" pitchFamily="34" charset="0"/>
                <a:cs typeface="Arial" pitchFamily="34" charset="0"/>
              </a:rPr>
              <a:t>Universitat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smtClean="0">
                <a:latin typeface="Arial" charset="0"/>
                <a:cs typeface="Arial" charset="0"/>
              </a:rPr>
              <a:t>Admissió amb nota ponderada</a:t>
            </a:r>
          </a:p>
        </p:txBody>
      </p:sp>
      <p:sp>
        <p:nvSpPr>
          <p:cNvPr id="2" name="Rectangle 1"/>
          <p:cNvSpPr/>
          <p:nvPr/>
        </p:nvSpPr>
        <p:spPr>
          <a:xfrm>
            <a:off x="474663" y="1196975"/>
            <a:ext cx="8345487" cy="431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 dirty="0">
                <a:latin typeface="Arial" pitchFamily="34" charset="0"/>
                <a:cs typeface="Arial" pitchFamily="34" charset="0"/>
              </a:rPr>
              <a:t>Quines matèries ponderen a Catalunya?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256" y="3010793"/>
            <a:ext cx="8345487" cy="431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 dirty="0">
                <a:latin typeface="Arial" pitchFamily="34" charset="0"/>
                <a:cs typeface="Arial" pitchFamily="34" charset="0"/>
              </a:rPr>
              <a:t>Com ponderen?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5150" y="2133600"/>
            <a:ext cx="5473700" cy="431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22 </a:t>
            </a:r>
            <a:r>
              <a:rPr lang="ca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matèries de modalitat vinculades a les PAU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6450" y="3573463"/>
            <a:ext cx="5141912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Comissió d’accés i afers estudiantils del CIC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5662" y="4724400"/>
            <a:ext cx="8489825" cy="4333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Paràmetre de ponderació </a:t>
            </a:r>
            <a:r>
              <a:rPr lang="ca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0,1 o 0,2: a </a:t>
            </a:r>
            <a:r>
              <a:rPr lang="ca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 matèries vinculades a cada branca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6450" y="5310188"/>
            <a:ext cx="5141912" cy="431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Mínim tres matèries a 0,2</a:t>
            </a:r>
            <a:r>
              <a:rPr lang="ca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tots els graus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2076450" y="4149080"/>
            <a:ext cx="514191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a-ES"/>
            </a:defPPr>
            <a:lvl1pPr algn="ctr">
              <a:defRPr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ca-ES" dirty="0"/>
              <a:t>A un mateix </a:t>
            </a:r>
            <a:r>
              <a:rPr lang="ca-ES" dirty="0" smtClean="0"/>
              <a:t>grau </a:t>
            </a:r>
            <a:r>
              <a:rPr lang="ca-ES" smtClean="0"/>
              <a:t>- mateixes </a:t>
            </a:r>
            <a:r>
              <a:rPr lang="ca-ES" dirty="0"/>
              <a:t>ponderacions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Matèries ponderables per branca a Catalunya (22)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8125" y="1270000"/>
            <a:ext cx="3248025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95275" y="2022475"/>
            <a:ext cx="3248025" cy="190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95275" y="2203450"/>
            <a:ext cx="3248025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95275" y="2565400"/>
            <a:ext cx="3248025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295275" y="2927350"/>
            <a:ext cx="3248025" cy="552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30" name="Rectangle 37"/>
          <p:cNvSpPr>
            <a:spLocks noChangeArrowheads="1"/>
          </p:cNvSpPr>
          <p:nvPr/>
        </p:nvSpPr>
        <p:spPr bwMode="auto">
          <a:xfrm>
            <a:off x="295275" y="3470275"/>
            <a:ext cx="3248025" cy="190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35" name="Rectangle 42"/>
          <p:cNvSpPr>
            <a:spLocks noChangeArrowheads="1"/>
          </p:cNvSpPr>
          <p:nvPr/>
        </p:nvSpPr>
        <p:spPr bwMode="auto">
          <a:xfrm>
            <a:off x="295275" y="3651250"/>
            <a:ext cx="3248025" cy="190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41" name="Rectangle 48"/>
          <p:cNvSpPr>
            <a:spLocks noChangeArrowheads="1"/>
          </p:cNvSpPr>
          <p:nvPr/>
        </p:nvSpPr>
        <p:spPr bwMode="auto">
          <a:xfrm>
            <a:off x="295275" y="3832225"/>
            <a:ext cx="3248025" cy="1276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46" name="Rectangle 53"/>
          <p:cNvSpPr>
            <a:spLocks noChangeArrowheads="1"/>
          </p:cNvSpPr>
          <p:nvPr/>
        </p:nvSpPr>
        <p:spPr bwMode="auto">
          <a:xfrm>
            <a:off x="295275" y="5099050"/>
            <a:ext cx="3248025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52" name="Rectangle 59"/>
          <p:cNvSpPr>
            <a:spLocks noChangeArrowheads="1"/>
          </p:cNvSpPr>
          <p:nvPr/>
        </p:nvSpPr>
        <p:spPr bwMode="auto">
          <a:xfrm>
            <a:off x="295275" y="5461000"/>
            <a:ext cx="3248025" cy="200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48210" name="4820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489248"/>
              </p:ext>
            </p:extLst>
          </p:nvPr>
        </p:nvGraphicFramePr>
        <p:xfrm>
          <a:off x="971600" y="1300882"/>
          <a:ext cx="6758905" cy="445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8" name="Hoja de cálculo" r:id="rId3" imgW="8477216" imgH="5591163" progId="Excel.Sheet.12">
                  <p:embed/>
                </p:oleObj>
              </mc:Choice>
              <mc:Fallback>
                <p:oleObj name="Hoja de cálculo" r:id="rId3" imgW="8477216" imgH="559116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300882"/>
                        <a:ext cx="6758905" cy="445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  <a:noFill/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Ponderacions 2019 </a:t>
            </a:r>
            <a:r>
              <a:rPr lang="ca-ES" altLang="ca-ES" sz="1800" dirty="0" smtClean="0">
                <a:latin typeface="Arial" charset="0"/>
                <a:cs typeface="Arial" charset="0"/>
              </a:rPr>
              <a:t>(admissió des de Batxillerat i CFGS)</a:t>
            </a:r>
            <a:endParaRPr lang="ca-ES" altLang="ca-ES" dirty="0" smtClean="0">
              <a:latin typeface="Arial" charset="0"/>
              <a:cs typeface="Arial" charset="0"/>
            </a:endParaRPr>
          </a:p>
        </p:txBody>
      </p:sp>
      <p:sp>
        <p:nvSpPr>
          <p:cNvPr id="27651" name="QuadreDeText 1"/>
          <p:cNvSpPr txBox="1">
            <a:spLocks noChangeArrowheads="1"/>
          </p:cNvSpPr>
          <p:nvPr/>
        </p:nvSpPr>
        <p:spPr bwMode="auto">
          <a:xfrm>
            <a:off x="463550" y="1171575"/>
            <a:ext cx="7604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000" dirty="0">
                <a:latin typeface="Arial" charset="0"/>
              </a:rPr>
              <a:t>http://universitats.gencat.cat/ca/preinscripcio/taula_ponderacions/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1916832"/>
            <a:ext cx="8343466" cy="3760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smtClean="0">
                <a:latin typeface="Arial" charset="0"/>
                <a:cs typeface="Arial" charset="0"/>
              </a:rPr>
              <a:t>Nota d’admissió ponderada per a estudiants de batxillerat</a:t>
            </a:r>
          </a:p>
        </p:txBody>
      </p:sp>
      <p:sp>
        <p:nvSpPr>
          <p:cNvPr id="28675" name="QuadreDeText 16"/>
          <p:cNvSpPr txBox="1">
            <a:spLocks noChangeArrowheads="1"/>
          </p:cNvSpPr>
          <p:nvPr/>
        </p:nvSpPr>
        <p:spPr bwMode="auto">
          <a:xfrm>
            <a:off x="2773363" y="1412875"/>
            <a:ext cx="359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b="1">
                <a:solidFill>
                  <a:srgbClr val="C00000"/>
                </a:solidFill>
                <a:latin typeface="Arial" charset="0"/>
              </a:rPr>
              <a:t>En funció dels estudis a cursar</a:t>
            </a:r>
          </a:p>
        </p:txBody>
      </p:sp>
      <p:sp>
        <p:nvSpPr>
          <p:cNvPr id="28676" name="QuadreDeText 17"/>
          <p:cNvSpPr txBox="1">
            <a:spLocks noChangeArrowheads="1"/>
          </p:cNvSpPr>
          <p:nvPr/>
        </p:nvSpPr>
        <p:spPr bwMode="auto">
          <a:xfrm>
            <a:off x="536575" y="1820863"/>
            <a:ext cx="8070850" cy="33972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a-ES" altLang="ca-ES" sz="1600" dirty="0">
                <a:latin typeface="Arial" charset="0"/>
              </a:rPr>
              <a:t>Incorpora qualificacions de fase </a:t>
            </a:r>
            <a:r>
              <a:rPr lang="ca-ES" altLang="ca-ES" sz="1600" dirty="0" smtClean="0">
                <a:latin typeface="Arial" charset="0"/>
              </a:rPr>
              <a:t>d’admissió</a:t>
            </a:r>
            <a:endParaRPr lang="ca-ES" altLang="ca-ES" sz="1600" dirty="0">
              <a:latin typeface="Arial" charset="0"/>
            </a:endParaRPr>
          </a:p>
        </p:txBody>
      </p:sp>
      <p:sp>
        <p:nvSpPr>
          <p:cNvPr id="28677" name="QuadreDeText 18"/>
          <p:cNvSpPr txBox="1">
            <a:spLocks noChangeArrowheads="1"/>
          </p:cNvSpPr>
          <p:nvPr/>
        </p:nvSpPr>
        <p:spPr bwMode="auto">
          <a:xfrm>
            <a:off x="536575" y="2247900"/>
            <a:ext cx="8070850" cy="338138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a-ES" altLang="ca-ES" sz="1600" b="1">
                <a:solidFill>
                  <a:schemeClr val="bg1"/>
                </a:solidFill>
                <a:latin typeface="Arial" charset="0"/>
              </a:rPr>
              <a:t>Matèries vinculades a la branca de coneixement en què s’adscriu el títol de grau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9138" y="2708275"/>
            <a:ext cx="7705725" cy="1368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ca-E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Nota d’admissió =</a:t>
            </a:r>
          </a:p>
          <a:p>
            <a:pPr algn="ctr">
              <a:lnSpc>
                <a:spcPct val="150000"/>
              </a:lnSpc>
              <a:defRPr/>
            </a:pPr>
            <a:r>
              <a:rPr lang="ca-E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0,6*NMB </a:t>
            </a:r>
            <a:r>
              <a:rPr lang="ca-E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ca-E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0,4*QFG </a:t>
            </a:r>
            <a:r>
              <a:rPr lang="ca-E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a*M1 + b*M2</a:t>
            </a:r>
          </a:p>
        </p:txBody>
      </p:sp>
      <p:sp>
        <p:nvSpPr>
          <p:cNvPr id="21" name="Rectangle arrodonit 20"/>
          <p:cNvSpPr/>
          <p:nvPr/>
        </p:nvSpPr>
        <p:spPr>
          <a:xfrm>
            <a:off x="827088" y="4348163"/>
            <a:ext cx="576262" cy="3603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28680" name="QuadreDeText 21"/>
          <p:cNvSpPr txBox="1">
            <a:spLocks noChangeArrowheads="1"/>
          </p:cNvSpPr>
          <p:nvPr/>
        </p:nvSpPr>
        <p:spPr bwMode="auto">
          <a:xfrm>
            <a:off x="825500" y="4370388"/>
            <a:ext cx="6913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600" b="1" dirty="0">
                <a:latin typeface="Arial" charset="0"/>
              </a:rPr>
              <a:t>NMB   = </a:t>
            </a:r>
            <a:r>
              <a:rPr lang="ca-ES" altLang="ca-ES" sz="1600" b="1" dirty="0" smtClean="0">
                <a:latin typeface="Arial" charset="0"/>
              </a:rPr>
              <a:t>nota </a:t>
            </a:r>
            <a:r>
              <a:rPr lang="ca-ES" altLang="ca-ES" sz="1600" b="1" dirty="0">
                <a:latin typeface="Arial" charset="0"/>
              </a:rPr>
              <a:t>mitjana de batxillerat</a:t>
            </a:r>
          </a:p>
        </p:txBody>
      </p:sp>
      <p:sp>
        <p:nvSpPr>
          <p:cNvPr id="28681" name="QuadreDeText 25"/>
          <p:cNvSpPr txBox="1">
            <a:spLocks noChangeArrowheads="1"/>
          </p:cNvSpPr>
          <p:nvPr/>
        </p:nvSpPr>
        <p:spPr bwMode="auto">
          <a:xfrm>
            <a:off x="841375" y="4797425"/>
            <a:ext cx="6913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600" b="1" dirty="0" smtClean="0">
                <a:latin typeface="Arial" charset="0"/>
              </a:rPr>
              <a:t>QFG   </a:t>
            </a:r>
            <a:r>
              <a:rPr lang="ca-ES" altLang="ca-ES" sz="1600" b="1" dirty="0">
                <a:latin typeface="Arial" charset="0"/>
              </a:rPr>
              <a:t>= </a:t>
            </a:r>
            <a:r>
              <a:rPr lang="ca-ES" altLang="ca-ES" sz="1600" b="1" dirty="0" smtClean="0">
                <a:latin typeface="Arial" charset="0"/>
              </a:rPr>
              <a:t>qualificació </a:t>
            </a:r>
            <a:r>
              <a:rPr lang="ca-ES" altLang="ca-ES" sz="1600" b="1" dirty="0">
                <a:latin typeface="Arial" charset="0"/>
              </a:rPr>
              <a:t>fase </a:t>
            </a:r>
            <a:r>
              <a:rPr lang="ca-ES" altLang="ca-ES" sz="1600" b="1" dirty="0" smtClean="0">
                <a:latin typeface="Arial" charset="0"/>
              </a:rPr>
              <a:t>general de la PAU</a:t>
            </a:r>
            <a:endParaRPr lang="ca-ES" altLang="ca-ES" sz="1600" b="1" dirty="0">
              <a:latin typeface="Arial" charset="0"/>
            </a:endParaRPr>
          </a:p>
        </p:txBody>
      </p:sp>
      <p:sp>
        <p:nvSpPr>
          <p:cNvPr id="28682" name="QuadreDeText 26"/>
          <p:cNvSpPr txBox="1">
            <a:spLocks noChangeArrowheads="1"/>
          </p:cNvSpPr>
          <p:nvPr/>
        </p:nvSpPr>
        <p:spPr bwMode="auto">
          <a:xfrm>
            <a:off x="611188" y="5233988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600" b="1" dirty="0">
                <a:latin typeface="Arial" charset="0"/>
              </a:rPr>
              <a:t>M1, M2   = </a:t>
            </a:r>
            <a:r>
              <a:rPr lang="ca-ES" altLang="ca-ES" sz="1600" b="1" dirty="0" smtClean="0">
                <a:latin typeface="Arial" charset="0"/>
              </a:rPr>
              <a:t>dues </a:t>
            </a:r>
            <a:r>
              <a:rPr lang="ca-ES" altLang="ca-ES" sz="1600" b="1" dirty="0">
                <a:latin typeface="Arial" charset="0"/>
              </a:rPr>
              <a:t>millors qualificacions </a:t>
            </a:r>
            <a:r>
              <a:rPr lang="ca-ES" altLang="ca-ES" sz="1600" b="1" dirty="0">
                <a:solidFill>
                  <a:srgbClr val="C00000"/>
                </a:solidFill>
                <a:latin typeface="Arial" charset="0"/>
              </a:rPr>
              <a:t>ponderades</a:t>
            </a:r>
            <a:r>
              <a:rPr lang="ca-ES" altLang="ca-ES" sz="1600" b="1" dirty="0">
                <a:latin typeface="Arial" charset="0"/>
              </a:rPr>
              <a:t> de matèries superades a la </a:t>
            </a:r>
            <a:r>
              <a:rPr lang="ca-ES" altLang="ca-ES" sz="1600" b="1" dirty="0" smtClean="0">
                <a:latin typeface="Arial" charset="0"/>
              </a:rPr>
              <a:t>	   Fase d’admissió</a:t>
            </a:r>
            <a:endParaRPr lang="ca-ES" altLang="ca-ES" sz="1600" b="1" dirty="0">
              <a:latin typeface="Arial" charset="0"/>
            </a:endParaRPr>
          </a:p>
        </p:txBody>
      </p:sp>
      <p:sp>
        <p:nvSpPr>
          <p:cNvPr id="28683" name="QuadreDeText 27"/>
          <p:cNvSpPr txBox="1">
            <a:spLocks noChangeArrowheads="1"/>
          </p:cNvSpPr>
          <p:nvPr/>
        </p:nvSpPr>
        <p:spPr bwMode="auto">
          <a:xfrm>
            <a:off x="876300" y="5805264"/>
            <a:ext cx="8088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600" b="1" dirty="0">
                <a:latin typeface="Arial" charset="0"/>
              </a:rPr>
              <a:t>a, b    = </a:t>
            </a:r>
            <a:r>
              <a:rPr lang="ca-ES" altLang="ca-ES" sz="1600" b="1" dirty="0" smtClean="0">
                <a:latin typeface="Arial" charset="0"/>
              </a:rPr>
              <a:t>paràmetres </a:t>
            </a:r>
            <a:r>
              <a:rPr lang="ca-ES" altLang="ca-ES" sz="1600" b="1" dirty="0">
                <a:latin typeface="Arial" charset="0"/>
              </a:rPr>
              <a:t>de ponderació de les matèries de la fase </a:t>
            </a:r>
            <a:r>
              <a:rPr lang="ca-ES" altLang="ca-ES" sz="1600" b="1" dirty="0" smtClean="0">
                <a:latin typeface="Arial" charset="0"/>
              </a:rPr>
              <a:t>d’admissi</a:t>
            </a:r>
            <a:r>
              <a:rPr lang="ca-ES" altLang="ca-ES" sz="1600" b="1" dirty="0">
                <a:latin typeface="Arial" charset="0"/>
              </a:rPr>
              <a:t>ó</a:t>
            </a:r>
            <a:r>
              <a:rPr lang="ca-ES" altLang="ca-ES" sz="1600" b="1" dirty="0" smtClean="0">
                <a:latin typeface="Arial" charset="0"/>
              </a:rPr>
              <a:t> </a:t>
            </a:r>
            <a:r>
              <a:rPr lang="ca-ES" altLang="ca-ES" sz="1400" b="1" dirty="0">
                <a:latin typeface="Arial" charset="0"/>
              </a:rPr>
              <a:t>(0,1 - 0,2)</a:t>
            </a:r>
          </a:p>
        </p:txBody>
      </p:sp>
      <p:sp>
        <p:nvSpPr>
          <p:cNvPr id="29" name="Rectangle arrodonit 28"/>
          <p:cNvSpPr/>
          <p:nvPr/>
        </p:nvSpPr>
        <p:spPr>
          <a:xfrm>
            <a:off x="827088" y="4775200"/>
            <a:ext cx="576262" cy="3603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30" name="Rectangle arrodonit 29"/>
          <p:cNvSpPr/>
          <p:nvPr/>
        </p:nvSpPr>
        <p:spPr>
          <a:xfrm>
            <a:off x="611188" y="5229225"/>
            <a:ext cx="806450" cy="3603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31" name="Rectangle arrodonit 30"/>
          <p:cNvSpPr/>
          <p:nvPr/>
        </p:nvSpPr>
        <p:spPr>
          <a:xfrm>
            <a:off x="841375" y="5810026"/>
            <a:ext cx="576263" cy="3603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smtClean="0">
                <a:latin typeface="Arial" charset="0"/>
                <a:cs typeface="Arial" charset="0"/>
              </a:rPr>
              <a:t>Exemples d’admissió des de batxillerat / CFGS</a:t>
            </a:r>
          </a:p>
        </p:txBody>
      </p:sp>
      <p:sp>
        <p:nvSpPr>
          <p:cNvPr id="29700" name="QuadreDeText 4"/>
          <p:cNvSpPr txBox="1">
            <a:spLocks noChangeArrowheads="1"/>
          </p:cNvSpPr>
          <p:nvPr/>
        </p:nvSpPr>
        <p:spPr bwMode="auto">
          <a:xfrm>
            <a:off x="467544" y="1153875"/>
            <a:ext cx="30508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600" dirty="0">
                <a:latin typeface="Arial" charset="0"/>
              </a:rPr>
              <a:t>Exemple </a:t>
            </a:r>
            <a:r>
              <a:rPr lang="ca-ES" altLang="ca-ES" sz="1600" dirty="0" smtClean="0">
                <a:latin typeface="Arial" charset="0"/>
              </a:rPr>
              <a:t>1: </a:t>
            </a:r>
            <a:r>
              <a:rPr lang="ca-ES" altLang="ca-ES" sz="1600" dirty="0" smtClean="0">
                <a:latin typeface="Arial" charset="0"/>
              </a:rPr>
              <a:t>Grau en Infermeria </a:t>
            </a:r>
            <a:endParaRPr lang="ca-ES" altLang="ca-ES" sz="1600" dirty="0">
              <a:latin typeface="Arial" charset="0"/>
            </a:endParaRPr>
          </a:p>
        </p:txBody>
      </p:sp>
      <p:sp>
        <p:nvSpPr>
          <p:cNvPr id="29701" name="QuadreDeText 9"/>
          <p:cNvSpPr txBox="1">
            <a:spLocks noChangeArrowheads="1"/>
          </p:cNvSpPr>
          <p:nvPr/>
        </p:nvSpPr>
        <p:spPr bwMode="auto">
          <a:xfrm>
            <a:off x="467544" y="4960039"/>
            <a:ext cx="82740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100" dirty="0" smtClean="0">
                <a:latin typeface="Arial" charset="0"/>
              </a:rPr>
              <a:t>Estudiant de Batxillerat: </a:t>
            </a:r>
            <a:r>
              <a:rPr lang="ca-ES" altLang="ca-ES" sz="1100" dirty="0">
                <a:latin typeface="Arial" charset="0"/>
              </a:rPr>
              <a:t>les </a:t>
            </a:r>
            <a:r>
              <a:rPr lang="ca-ES" altLang="ca-ES" sz="1100" dirty="0" smtClean="0">
                <a:latin typeface="Arial" charset="0"/>
              </a:rPr>
              <a:t>matèries </a:t>
            </a:r>
            <a:r>
              <a:rPr lang="ca-ES" altLang="ca-ES" sz="1100" dirty="0">
                <a:latin typeface="Arial" charset="0"/>
              </a:rPr>
              <a:t>que </a:t>
            </a:r>
            <a:r>
              <a:rPr lang="ca-ES" altLang="ca-ES" sz="1100" dirty="0" smtClean="0">
                <a:latin typeface="Arial" charset="0"/>
              </a:rPr>
              <a:t>ponderen per accedir a aquest estudi –Matemàtiques Química i Biologia- </a:t>
            </a:r>
            <a:r>
              <a:rPr lang="ca-ES" altLang="ca-ES" sz="1100" dirty="0">
                <a:latin typeface="Arial" charset="0"/>
              </a:rPr>
              <a:t>són les que la universitat ha considerat més adients per cursar els estudis de grau en </a:t>
            </a:r>
            <a:r>
              <a:rPr lang="ca-ES" altLang="ca-ES" sz="1100" dirty="0" smtClean="0">
                <a:latin typeface="Arial" charset="0"/>
              </a:rPr>
              <a:t>Infermeria i</a:t>
            </a:r>
            <a:r>
              <a:rPr lang="ca-ES" altLang="ca-ES" sz="1100" dirty="0">
                <a:latin typeface="Arial" charset="0"/>
              </a:rPr>
              <a:t>, per això </a:t>
            </a:r>
            <a:r>
              <a:rPr lang="ca-ES" altLang="ca-ES" sz="1100" dirty="0" smtClean="0">
                <a:latin typeface="Arial" charset="0"/>
              </a:rPr>
              <a:t>té </a:t>
            </a:r>
            <a:r>
              <a:rPr lang="ca-ES" altLang="ca-ES" sz="1100" dirty="0">
                <a:latin typeface="Arial" charset="0"/>
              </a:rPr>
              <a:t>un coeficient de ponderació de 0,2.</a:t>
            </a:r>
          </a:p>
          <a:p>
            <a:pPr eaLnBrk="1" hangingPunct="1"/>
            <a:endParaRPr lang="ca-ES" altLang="ca-ES" sz="1100" dirty="0">
              <a:latin typeface="Arial" charset="0"/>
            </a:endParaRPr>
          </a:p>
          <a:p>
            <a:pPr eaLnBrk="1" hangingPunct="1"/>
            <a:r>
              <a:rPr lang="ca-ES" altLang="ca-ES" sz="1100" dirty="0" smtClean="0">
                <a:latin typeface="Arial" charset="0"/>
              </a:rPr>
              <a:t>Estudiant de CFGS: té </a:t>
            </a:r>
            <a:r>
              <a:rPr lang="ca-ES" altLang="ca-ES" sz="1100" dirty="0">
                <a:latin typeface="Arial" charset="0"/>
              </a:rPr>
              <a:t>una nota d’accés de 8,900 que correspon a la nota d’accés (batxillerat + </a:t>
            </a:r>
            <a:r>
              <a:rPr lang="ca-ES" altLang="ca-ES" sz="1100" dirty="0" smtClean="0">
                <a:latin typeface="Arial" charset="0"/>
              </a:rPr>
              <a:t>FO) </a:t>
            </a:r>
            <a:r>
              <a:rPr lang="ca-ES" altLang="ca-ES" sz="1100" dirty="0">
                <a:latin typeface="Arial" charset="0"/>
              </a:rPr>
              <a:t>de les PAU </a:t>
            </a:r>
          </a:p>
          <a:p>
            <a:pPr eaLnBrk="1" hangingPunct="1"/>
            <a:r>
              <a:rPr lang="ca-ES" altLang="ca-ES" sz="1100" dirty="0">
                <a:latin typeface="Arial" charset="0"/>
              </a:rPr>
              <a:t>(estudiant de batxillerat) i de la nota mitjana del </a:t>
            </a:r>
            <a:r>
              <a:rPr lang="ca-ES" altLang="ca-ES" sz="1100" dirty="0" smtClean="0">
                <a:latin typeface="Arial" charset="0"/>
              </a:rPr>
              <a:t>cicle </a:t>
            </a:r>
            <a:r>
              <a:rPr lang="ca-ES" altLang="ca-ES" sz="1100" dirty="0">
                <a:latin typeface="Arial" charset="0"/>
              </a:rPr>
              <a:t>f</a:t>
            </a:r>
            <a:r>
              <a:rPr lang="ca-ES" altLang="ca-ES" sz="1100" dirty="0" smtClean="0">
                <a:latin typeface="Arial" charset="0"/>
              </a:rPr>
              <a:t>ormatiu </a:t>
            </a:r>
            <a:r>
              <a:rPr lang="ca-ES" altLang="ca-ES" sz="1100" dirty="0">
                <a:latin typeface="Arial" charset="0"/>
              </a:rPr>
              <a:t>de </a:t>
            </a:r>
            <a:r>
              <a:rPr lang="ca-ES" altLang="ca-ES" sz="1100" dirty="0" smtClean="0">
                <a:latin typeface="Arial" charset="0"/>
              </a:rPr>
              <a:t>grau </a:t>
            </a:r>
            <a:r>
              <a:rPr lang="ca-ES" altLang="ca-ES" sz="1100" dirty="0">
                <a:latin typeface="Arial" charset="0"/>
              </a:rPr>
              <a:t>s</a:t>
            </a:r>
            <a:r>
              <a:rPr lang="ca-ES" altLang="ca-ES" sz="1100" dirty="0" smtClean="0">
                <a:latin typeface="Arial" charset="0"/>
              </a:rPr>
              <a:t>uperior </a:t>
            </a:r>
            <a:r>
              <a:rPr lang="ca-ES" altLang="ca-ES" sz="1100" dirty="0">
                <a:latin typeface="Arial" charset="0"/>
              </a:rPr>
              <a:t>(estudiant de CFGS). La suma de la nota d’accés més la ponderació de dues matèries de la fase </a:t>
            </a:r>
            <a:r>
              <a:rPr lang="ca-ES" altLang="ca-ES" sz="1100" dirty="0" smtClean="0">
                <a:latin typeface="Arial" charset="0"/>
              </a:rPr>
              <a:t>d’admissió, </a:t>
            </a:r>
            <a:r>
              <a:rPr lang="ca-ES" altLang="ca-ES" sz="1100" dirty="0">
                <a:latin typeface="Arial" charset="0"/>
              </a:rPr>
              <a:t>dóna com a resultat una nota d’admissió </a:t>
            </a:r>
            <a:r>
              <a:rPr lang="ca-ES" altLang="ca-ES" sz="1100" dirty="0" smtClean="0">
                <a:latin typeface="Arial" charset="0"/>
              </a:rPr>
              <a:t>a Infermeria d’11,500.</a:t>
            </a:r>
            <a:endParaRPr lang="ca-ES" altLang="ca-ES" sz="1100" dirty="0">
              <a:latin typeface="Arial" charset="0"/>
            </a:endParaRPr>
          </a:p>
        </p:txBody>
      </p:sp>
      <p:graphicFrame>
        <p:nvGraphicFramePr>
          <p:cNvPr id="2" name="Object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529513"/>
              </p:ext>
            </p:extLst>
          </p:nvPr>
        </p:nvGraphicFramePr>
        <p:xfrm>
          <a:off x="684213" y="1511300"/>
          <a:ext cx="7515225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2" name="Hoja de cálculo" r:id="rId3" imgW="7515343" imgH="2876637" progId="Excel.Sheet.12">
                  <p:embed/>
                </p:oleObj>
              </mc:Choice>
              <mc:Fallback>
                <p:oleObj name="Hoja de cálculo" r:id="rId3" imgW="7515343" imgH="28766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213" y="1511300"/>
                        <a:ext cx="7515225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QuadreDeText 2"/>
          <p:cNvSpPr txBox="1"/>
          <p:nvPr/>
        </p:nvSpPr>
        <p:spPr>
          <a:xfrm>
            <a:off x="467544" y="4479503"/>
            <a:ext cx="813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(*Matemàtiques): L’estudiant ha escollit Matemàtiques com a matèria comuna d’opció i automàticament es ponderarà la nota d’aquesta matèria a la fase d’admissió</a:t>
            </a:r>
            <a:endParaRPr lang="ca-E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smtClean="0">
                <a:latin typeface="Arial" charset="0"/>
                <a:cs typeface="Arial" charset="0"/>
              </a:rPr>
              <a:t>Exemples d’admissió des de batxillerat / CFGS</a:t>
            </a:r>
          </a:p>
        </p:txBody>
      </p:sp>
      <p:sp>
        <p:nvSpPr>
          <p:cNvPr id="30724" name="QuadreDeText 4"/>
          <p:cNvSpPr txBox="1">
            <a:spLocks noChangeArrowheads="1"/>
          </p:cNvSpPr>
          <p:nvPr/>
        </p:nvSpPr>
        <p:spPr bwMode="auto">
          <a:xfrm>
            <a:off x="323528" y="1145717"/>
            <a:ext cx="735134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600" dirty="0" smtClean="0">
                <a:latin typeface="Arial" charset="0"/>
              </a:rPr>
              <a:t> Exemple </a:t>
            </a:r>
            <a:r>
              <a:rPr lang="ca-ES" altLang="ca-ES" sz="1600" dirty="0" smtClean="0">
                <a:latin typeface="Arial" charset="0"/>
              </a:rPr>
              <a:t>2: </a:t>
            </a:r>
            <a:r>
              <a:rPr lang="ca-ES" altLang="ca-ES" sz="1600" dirty="0" smtClean="0">
                <a:latin typeface="Arial" charset="0"/>
              </a:rPr>
              <a:t>*Grau </a:t>
            </a:r>
            <a:r>
              <a:rPr lang="ca-ES" altLang="ca-ES" sz="1600" dirty="0" smtClean="0">
                <a:latin typeface="Arial" charset="0"/>
              </a:rPr>
              <a:t>en </a:t>
            </a:r>
            <a:r>
              <a:rPr lang="ca-ES" altLang="ca-ES" sz="1600" dirty="0" smtClean="0">
                <a:latin typeface="Arial" charset="0"/>
              </a:rPr>
              <a:t>Educació Primària </a:t>
            </a:r>
          </a:p>
          <a:p>
            <a:pPr eaLnBrk="1" hangingPunct="1"/>
            <a:r>
              <a:rPr lang="ca-ES" altLang="ca-ES" sz="1600" dirty="0" smtClean="0">
                <a:latin typeface="Arial" charset="0"/>
              </a:rPr>
              <a:t> (*)Per accedir a aquest estudi </a:t>
            </a:r>
            <a:r>
              <a:rPr lang="ca-ES" altLang="ca-ES" sz="1600" dirty="0" smtClean="0">
                <a:latin typeface="Arial" charset="0"/>
              </a:rPr>
              <a:t>cal </a:t>
            </a:r>
            <a:r>
              <a:rPr lang="ca-ES" altLang="ca-ES" sz="1600" dirty="0" smtClean="0">
                <a:latin typeface="Arial" charset="0"/>
              </a:rPr>
              <a:t>superar una </a:t>
            </a:r>
            <a:r>
              <a:rPr lang="ca-ES" altLang="ca-ES" b="1" dirty="0" smtClean="0">
                <a:latin typeface="Arial" charset="0"/>
              </a:rPr>
              <a:t>PAP</a:t>
            </a:r>
            <a:r>
              <a:rPr lang="ca-ES" altLang="ca-ES" sz="1600" dirty="0">
                <a:latin typeface="Arial" charset="0"/>
              </a:rPr>
              <a:t> </a:t>
            </a:r>
            <a:r>
              <a:rPr lang="ca-ES" altLang="ca-ES" sz="1600" dirty="0" smtClean="0">
                <a:latin typeface="Arial" charset="0"/>
              </a:rPr>
              <a:t>(Prova d’aptitud personal)</a:t>
            </a:r>
          </a:p>
        </p:txBody>
      </p:sp>
      <p:sp>
        <p:nvSpPr>
          <p:cNvPr id="30725" name="QuadreDeText 9"/>
          <p:cNvSpPr txBox="1">
            <a:spLocks noChangeArrowheads="1"/>
          </p:cNvSpPr>
          <p:nvPr/>
        </p:nvSpPr>
        <p:spPr bwMode="auto">
          <a:xfrm>
            <a:off x="474663" y="5027314"/>
            <a:ext cx="83454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100" dirty="0" smtClean="0">
                <a:latin typeface="Arial" charset="0"/>
              </a:rPr>
              <a:t>Estudiant de batxillerat: de les matèries </a:t>
            </a:r>
            <a:r>
              <a:rPr lang="ca-ES" altLang="ca-ES" sz="1100" dirty="0">
                <a:latin typeface="Arial" charset="0"/>
              </a:rPr>
              <a:t>de les quals </a:t>
            </a:r>
            <a:r>
              <a:rPr lang="ca-ES" altLang="ca-ES" sz="1100" dirty="0" smtClean="0">
                <a:latin typeface="Arial" charset="0"/>
              </a:rPr>
              <a:t>s’ha examinat, Llatí té </a:t>
            </a:r>
            <a:r>
              <a:rPr lang="ca-ES" altLang="ca-ES" sz="1100" dirty="0">
                <a:latin typeface="Arial" charset="0"/>
              </a:rPr>
              <a:t>un coeficient de ponderació de 0,2 i </a:t>
            </a:r>
            <a:r>
              <a:rPr lang="ca-ES" altLang="ca-ES" sz="1100" dirty="0" smtClean="0">
                <a:latin typeface="Arial" charset="0"/>
              </a:rPr>
              <a:t>Disseny té </a:t>
            </a:r>
            <a:r>
              <a:rPr lang="ca-ES" altLang="ca-ES" sz="1100" dirty="0">
                <a:latin typeface="Arial" charset="0"/>
              </a:rPr>
              <a:t>un coeficient de ponderació de </a:t>
            </a:r>
            <a:r>
              <a:rPr lang="ca-ES" altLang="ca-ES" sz="1100" dirty="0" smtClean="0">
                <a:latin typeface="Arial" charset="0"/>
              </a:rPr>
              <a:t>0,1.</a:t>
            </a:r>
            <a:endParaRPr lang="ca-ES" altLang="ca-ES" sz="1100" dirty="0">
              <a:latin typeface="Arial" charset="0"/>
            </a:endParaRPr>
          </a:p>
          <a:p>
            <a:pPr eaLnBrk="1" hangingPunct="1"/>
            <a:endParaRPr lang="ca-ES" altLang="ca-ES" sz="1100" dirty="0">
              <a:latin typeface="Arial" charset="0"/>
            </a:endParaRPr>
          </a:p>
          <a:p>
            <a:pPr eaLnBrk="1" hangingPunct="1"/>
            <a:r>
              <a:rPr lang="ca-ES" altLang="ca-ES" sz="1100" dirty="0" smtClean="0">
                <a:latin typeface="Arial" charset="0"/>
              </a:rPr>
              <a:t>Estudiant de CFGS: té </a:t>
            </a:r>
            <a:r>
              <a:rPr lang="ca-ES" altLang="ca-ES" sz="1100" dirty="0">
                <a:latin typeface="Arial" charset="0"/>
              </a:rPr>
              <a:t>una nota d’accés de 7,100 que correspon a la nota d’accés (batxillerat + </a:t>
            </a:r>
            <a:r>
              <a:rPr lang="ca-ES" altLang="ca-ES" sz="1100" dirty="0" smtClean="0">
                <a:latin typeface="Arial" charset="0"/>
              </a:rPr>
              <a:t>FO) </a:t>
            </a:r>
            <a:r>
              <a:rPr lang="ca-ES" altLang="ca-ES" sz="1100" dirty="0">
                <a:latin typeface="Arial" charset="0"/>
              </a:rPr>
              <a:t>de les PAU </a:t>
            </a:r>
          </a:p>
          <a:p>
            <a:pPr eaLnBrk="1" hangingPunct="1"/>
            <a:r>
              <a:rPr lang="ca-ES" altLang="ca-ES" sz="1100" dirty="0">
                <a:latin typeface="Arial" charset="0"/>
              </a:rPr>
              <a:t>(estudiant de batxillerat) i de la nota mitjana del </a:t>
            </a:r>
            <a:r>
              <a:rPr lang="ca-ES" altLang="ca-ES" sz="1100" dirty="0" smtClean="0">
                <a:latin typeface="Arial" charset="0"/>
              </a:rPr>
              <a:t>cicle formatiu </a:t>
            </a:r>
            <a:r>
              <a:rPr lang="ca-ES" altLang="ca-ES" sz="1100" dirty="0">
                <a:latin typeface="Arial" charset="0"/>
              </a:rPr>
              <a:t>de </a:t>
            </a:r>
            <a:r>
              <a:rPr lang="ca-ES" altLang="ca-ES" sz="1100" dirty="0" smtClean="0">
                <a:latin typeface="Arial" charset="0"/>
              </a:rPr>
              <a:t>grau superior. </a:t>
            </a:r>
            <a:r>
              <a:rPr lang="ca-ES" altLang="ca-ES" sz="1100" dirty="0">
                <a:latin typeface="Arial" charset="0"/>
              </a:rPr>
              <a:t>La suma de la nota d’accés més la ponderació de dues matèries de la fase </a:t>
            </a:r>
            <a:r>
              <a:rPr lang="ca-ES" altLang="ca-ES" sz="1100" dirty="0" smtClean="0">
                <a:latin typeface="Arial" charset="0"/>
              </a:rPr>
              <a:t>d’admissió, </a:t>
            </a:r>
            <a:r>
              <a:rPr lang="ca-ES" altLang="ca-ES" sz="1100" dirty="0">
                <a:latin typeface="Arial" charset="0"/>
              </a:rPr>
              <a:t>dóna com a resultat una nota d’admissió </a:t>
            </a:r>
            <a:r>
              <a:rPr lang="ca-ES" altLang="ca-ES" sz="1100" dirty="0" smtClean="0">
                <a:latin typeface="Arial" charset="0"/>
              </a:rPr>
              <a:t>a Educació Primària de </a:t>
            </a:r>
            <a:r>
              <a:rPr lang="ca-ES" altLang="ca-ES" sz="1100" dirty="0">
                <a:latin typeface="Arial" charset="0"/>
              </a:rPr>
              <a:t>9,300.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467544" y="4623519"/>
            <a:ext cx="813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(*Llatí): L’estudiant ha escollit Llatí com a matèria comuna d’opció i automàticament es ponderarà la nota d’aquesta matèria a la fase d’admissió</a:t>
            </a:r>
            <a:endParaRPr lang="ca-E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136177"/>
              </p:ext>
            </p:extLst>
          </p:nvPr>
        </p:nvGraphicFramePr>
        <p:xfrm>
          <a:off x="683568" y="1772542"/>
          <a:ext cx="6991302" cy="2808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5" name="Hoja de cálculo" r:id="rId3" imgW="7515343" imgH="3019293" progId="Excel.Sheet.12">
                  <p:embed/>
                </p:oleObj>
              </mc:Choice>
              <mc:Fallback>
                <p:oleObj name="Hoja de cálculo" r:id="rId3" imgW="7515343" imgH="30192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772542"/>
                        <a:ext cx="6991302" cy="2808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9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Proves d’aptitud personal (PAP)</a:t>
            </a:r>
          </a:p>
        </p:txBody>
      </p:sp>
      <p:sp>
        <p:nvSpPr>
          <p:cNvPr id="39939" name="QuadreDeText 1"/>
          <p:cNvSpPr txBox="1">
            <a:spLocks noChangeArrowheads="1"/>
          </p:cNvSpPr>
          <p:nvPr/>
        </p:nvSpPr>
        <p:spPr bwMode="auto">
          <a:xfrm>
            <a:off x="414338" y="1228725"/>
            <a:ext cx="336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>
                <a:solidFill>
                  <a:srgbClr val="C00000"/>
                </a:solidFill>
                <a:latin typeface="Arial" charset="0"/>
              </a:rPr>
              <a:t>Prova única a nivell de sistema</a:t>
            </a:r>
          </a:p>
        </p:txBody>
      </p:sp>
      <p:sp>
        <p:nvSpPr>
          <p:cNvPr id="3" name="Rectangle 2"/>
          <p:cNvSpPr/>
          <p:nvPr/>
        </p:nvSpPr>
        <p:spPr>
          <a:xfrm>
            <a:off x="474663" y="1597025"/>
            <a:ext cx="7626350" cy="13279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4" name="QuadreDeText 3"/>
          <p:cNvSpPr txBox="1"/>
          <p:nvPr/>
        </p:nvSpPr>
        <p:spPr>
          <a:xfrm>
            <a:off x="468313" y="1641475"/>
            <a:ext cx="7377341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Educació I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nfantil </a:t>
            </a:r>
            <a:r>
              <a:rPr lang="ca-ES" dirty="0">
                <a:latin typeface="Arial" pitchFamily="34" charset="0"/>
                <a:cs typeface="Arial" pitchFamily="34" charset="0"/>
              </a:rPr>
              <a:t>/ 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Educació Primària </a:t>
            </a:r>
            <a:r>
              <a:rPr lang="ca-ES" sz="1600" dirty="0">
                <a:latin typeface="Arial" pitchFamily="34" charset="0"/>
                <a:cs typeface="Arial" pitchFamily="34" charset="0"/>
              </a:rPr>
              <a:t>(universitats públiques i privades)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ca-ES" dirty="0" smtClean="0">
                <a:latin typeface="Arial" pitchFamily="34" charset="0"/>
                <a:cs typeface="Arial" pitchFamily="34" charset="0"/>
              </a:rPr>
              <a:t>Ciències de l’Activitat </a:t>
            </a:r>
            <a:r>
              <a:rPr lang="ca-ES" dirty="0">
                <a:latin typeface="Arial" pitchFamily="34" charset="0"/>
                <a:cs typeface="Arial" pitchFamily="34" charset="0"/>
              </a:rPr>
              <a:t>F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ísica i de l’Esport 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(universitats que participen en</a:t>
            </a:r>
          </a:p>
          <a:p>
            <a:pPr>
              <a:defRPr/>
            </a:pPr>
            <a:r>
              <a:rPr lang="ca-ES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ca-ES" sz="1600" dirty="0">
                <a:latin typeface="Arial" pitchFamily="34" charset="0"/>
                <a:cs typeface="Arial" pitchFamily="34" charset="0"/>
              </a:rPr>
              <a:t>el procés de preinscripció –excepte 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Salt. Terres de l’Ebre (pendent)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a-ES" dirty="0" smtClean="0">
                <a:latin typeface="Arial" pitchFamily="34" charset="0"/>
                <a:cs typeface="Arial" pitchFamily="34" charset="0"/>
              </a:rPr>
              <a:t>Traducció i Interpretació -Anglès- </a:t>
            </a:r>
            <a:r>
              <a:rPr lang="ca-ES" sz="1600" dirty="0">
                <a:latin typeface="Arial" pitchFamily="34" charset="0"/>
                <a:cs typeface="Arial" pitchFamily="34" charset="0"/>
              </a:rPr>
              <a:t>(UAB i UPF)</a:t>
            </a:r>
          </a:p>
        </p:txBody>
      </p:sp>
      <p:sp>
        <p:nvSpPr>
          <p:cNvPr id="39942" name="QuadreDeText 7"/>
          <p:cNvSpPr txBox="1">
            <a:spLocks noChangeArrowheads="1"/>
          </p:cNvSpPr>
          <p:nvPr/>
        </p:nvSpPr>
        <p:spPr bwMode="auto">
          <a:xfrm>
            <a:off x="427038" y="3262922"/>
            <a:ext cx="335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dirty="0">
                <a:solidFill>
                  <a:srgbClr val="C00000"/>
                </a:solidFill>
                <a:latin typeface="Arial" charset="0"/>
              </a:rPr>
              <a:t>Prova específica a cada centre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62" y="3658209"/>
            <a:ext cx="7835861" cy="17150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0" name="QuadreDeText 9"/>
          <p:cNvSpPr txBox="1"/>
          <p:nvPr/>
        </p:nvSpPr>
        <p:spPr>
          <a:xfrm>
            <a:off x="493713" y="3751872"/>
            <a:ext cx="7919156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Cinema i 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Mitjans </a:t>
            </a:r>
            <a:r>
              <a:rPr lang="ca-ES" dirty="0">
                <a:latin typeface="Arial" pitchFamily="34" charset="0"/>
                <a:cs typeface="Arial" pitchFamily="34" charset="0"/>
              </a:rPr>
              <a:t>A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udiovisuals </a:t>
            </a:r>
            <a:r>
              <a:rPr lang="ca-ES" sz="1600" dirty="0">
                <a:latin typeface="Arial" pitchFamily="34" charset="0"/>
                <a:cs typeface="Arial" pitchFamily="34" charset="0"/>
              </a:rPr>
              <a:t>(ESCAC – UB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Educació 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Infantil </a:t>
            </a:r>
            <a:r>
              <a:rPr lang="ca-ES" dirty="0">
                <a:latin typeface="Arial" pitchFamily="34" charset="0"/>
                <a:cs typeface="Arial" pitchFamily="34" charset="0"/>
              </a:rPr>
              <a:t>/ Educació 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Primària </a:t>
            </a:r>
            <a:r>
              <a:rPr lang="ca-ES" dirty="0">
                <a:latin typeface="Arial" pitchFamily="34" charset="0"/>
                <a:cs typeface="Arial" pitchFamily="34" charset="0"/>
              </a:rPr>
              <a:t>– Pla de millora de la formació </a:t>
            </a:r>
          </a:p>
          <a:p>
            <a:pPr>
              <a:defRPr/>
            </a:pPr>
            <a:r>
              <a:rPr lang="ca-ES" dirty="0" smtClean="0">
                <a:latin typeface="Arial" pitchFamily="34" charset="0"/>
                <a:cs typeface="Arial" pitchFamily="34" charset="0"/>
              </a:rPr>
              <a:t>     inicial </a:t>
            </a:r>
            <a:r>
              <a:rPr lang="ca-ES" dirty="0">
                <a:latin typeface="Arial" pitchFamily="34" charset="0"/>
                <a:cs typeface="Arial" pitchFamily="34" charset="0"/>
              </a:rPr>
              <a:t>de mestre – 5 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anys) </a:t>
            </a:r>
            <a:r>
              <a:rPr lang="ca-ES" dirty="0">
                <a:latin typeface="Arial" pitchFamily="34" charset="0"/>
                <a:cs typeface="Arial" pitchFamily="34" charset="0"/>
              </a:rPr>
              <a:t>Menció en 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Llengua </a:t>
            </a:r>
            <a:r>
              <a:rPr lang="ca-ES" dirty="0">
                <a:latin typeface="Arial" pitchFamily="34" charset="0"/>
                <a:cs typeface="Arial" pitchFamily="34" charset="0"/>
              </a:rPr>
              <a:t>A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nglesa </a:t>
            </a:r>
            <a:r>
              <a:rPr lang="ca-ES" dirty="0">
                <a:latin typeface="Arial" pitchFamily="34" charset="0"/>
                <a:cs typeface="Arial" pitchFamily="34" charset="0"/>
              </a:rPr>
              <a:t>(</a:t>
            </a:r>
            <a:r>
              <a:rPr lang="ca-ES" dirty="0" err="1">
                <a:latin typeface="Arial" pitchFamily="34" charset="0"/>
                <a:cs typeface="Arial" pitchFamily="34" charset="0"/>
              </a:rPr>
              <a:t>UVic</a:t>
            </a:r>
            <a:r>
              <a:rPr lang="ca-ES" dirty="0">
                <a:latin typeface="Arial" pitchFamily="34" charset="0"/>
                <a:cs typeface="Arial" pitchFamily="34" charset="0"/>
              </a:rPr>
              <a:t> – UCC)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ca-ES" dirty="0" smtClean="0">
                <a:latin typeface="Arial" pitchFamily="34" charset="0"/>
                <a:cs typeface="Arial" pitchFamily="34" charset="0"/>
              </a:rPr>
              <a:t>Pilot d’Aviació </a:t>
            </a:r>
            <a:r>
              <a:rPr lang="ca-ES" dirty="0">
                <a:latin typeface="Arial" pitchFamily="34" charset="0"/>
                <a:cs typeface="Arial" pitchFamily="34" charset="0"/>
              </a:rPr>
              <a:t>C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omercial </a:t>
            </a:r>
            <a:r>
              <a:rPr lang="ca-ES" dirty="0">
                <a:latin typeface="Arial" pitchFamily="34" charset="0"/>
                <a:cs typeface="Arial" pitchFamily="34" charset="0"/>
              </a:rPr>
              <a:t>i 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Operacions </a:t>
            </a:r>
            <a:r>
              <a:rPr lang="ca-ES" dirty="0">
                <a:latin typeface="Arial" pitchFamily="34" charset="0"/>
                <a:cs typeface="Arial" pitchFamily="34" charset="0"/>
              </a:rPr>
              <a:t>A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èries </a:t>
            </a:r>
            <a:r>
              <a:rPr lang="ca-ES" sz="1600" dirty="0">
                <a:latin typeface="Arial" pitchFamily="34" charset="0"/>
                <a:cs typeface="Arial" pitchFamily="34" charset="0"/>
              </a:rPr>
              <a:t>(CESDA – URV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ca-ES" dirty="0" smtClean="0">
                <a:latin typeface="Arial" pitchFamily="34" charset="0"/>
                <a:cs typeface="Arial" pitchFamily="34" charset="0"/>
              </a:rPr>
              <a:t>Producció de Música </a:t>
            </a:r>
            <a:r>
              <a:rPr lang="ca-ES" dirty="0">
                <a:latin typeface="Arial" pitchFamily="34" charset="0"/>
                <a:cs typeface="Arial" pitchFamily="34" charset="0"/>
              </a:rPr>
              <a:t>i 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So </a:t>
            </a:r>
            <a:r>
              <a:rPr lang="ca-ES" dirty="0">
                <a:latin typeface="Arial" pitchFamily="34" charset="0"/>
                <a:cs typeface="Arial" pitchFamily="34" charset="0"/>
              </a:rPr>
              <a:t>per a la 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Indústria </a:t>
            </a:r>
            <a:r>
              <a:rPr lang="ca-ES">
                <a:latin typeface="Arial" pitchFamily="34" charset="0"/>
                <a:cs typeface="Arial" pitchFamily="34" charset="0"/>
              </a:rPr>
              <a:t>de </a:t>
            </a:r>
            <a:r>
              <a:rPr lang="ca-ES" smtClean="0">
                <a:latin typeface="Arial" pitchFamily="34" charset="0"/>
                <a:cs typeface="Arial" pitchFamily="34" charset="0"/>
              </a:rPr>
              <a:t>l’Entreteniment </a:t>
            </a:r>
            <a:r>
              <a:rPr lang="ca-E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a-ES" sz="1600" dirty="0">
                <a:latin typeface="Arial" pitchFamily="34" charset="0"/>
                <a:cs typeface="Arial" pitchFamily="34" charset="0"/>
              </a:rPr>
              <a:t>ENTI - UB)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7868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</a:rPr>
              <a:t/>
            </a:r>
            <a:br>
              <a:rPr lang="ca-ES" altLang="ca-ES" dirty="0">
                <a:latin typeface="Arial" charset="0"/>
              </a:rPr>
            </a:br>
            <a:r>
              <a:rPr lang="ca-ES" altLang="ca-ES" dirty="0">
                <a:latin typeface="Arial" charset="0"/>
              </a:rPr>
              <a:t>PAP per </a:t>
            </a:r>
            <a:r>
              <a:rPr lang="ca-ES" altLang="ca-ES" dirty="0" smtClean="0">
                <a:latin typeface="Arial" charset="0"/>
              </a:rPr>
              <a:t>al grau </a:t>
            </a:r>
            <a:r>
              <a:rPr lang="ca-ES" altLang="ca-ES" dirty="0">
                <a:latin typeface="Arial" charset="0"/>
              </a:rPr>
              <a:t>en Educació infantil i </a:t>
            </a:r>
            <a:r>
              <a:rPr lang="ca-ES" altLang="ca-ES" dirty="0" smtClean="0">
                <a:latin typeface="Arial" charset="0"/>
              </a:rPr>
              <a:t>Educació primària</a:t>
            </a:r>
            <a:r>
              <a:rPr lang="ca-ES" altLang="ca-ES" dirty="0">
                <a:latin typeface="Arial" charset="0"/>
              </a:rPr>
              <a:t/>
            </a:r>
            <a:br>
              <a:rPr lang="ca-ES" altLang="ca-ES" dirty="0">
                <a:latin typeface="Arial" charset="0"/>
              </a:rPr>
            </a:br>
            <a:endParaRPr lang="ca-ES" altLang="ca-ES" dirty="0" smtClean="0">
              <a:latin typeface="Arial" charset="0"/>
              <a:cs typeface="Arial" charset="0"/>
            </a:endParaRPr>
          </a:p>
        </p:txBody>
      </p:sp>
      <p:sp>
        <p:nvSpPr>
          <p:cNvPr id="40963" name="QuadreDeText 1"/>
          <p:cNvSpPr txBox="1">
            <a:spLocks noChangeArrowheads="1"/>
          </p:cNvSpPr>
          <p:nvPr/>
        </p:nvSpPr>
        <p:spPr bwMode="auto">
          <a:xfrm>
            <a:off x="999507" y="2617326"/>
            <a:ext cx="8640762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a-ES" altLang="ca-ES" sz="1900" dirty="0" smtClean="0">
                <a:latin typeface="Arial" charset="0"/>
              </a:rPr>
              <a:t>Dos exàmens: </a:t>
            </a:r>
          </a:p>
          <a:p>
            <a:pPr marL="457200" indent="-457200" eaLnBrk="1" hangingPunct="1">
              <a:lnSpc>
                <a:spcPct val="150000"/>
              </a:lnSpc>
              <a:buAutoNum type="arabicPeriod"/>
            </a:pPr>
            <a:r>
              <a:rPr lang="ca-ES" altLang="ca-ES" sz="1900" dirty="0" smtClean="0">
                <a:latin typeface="Arial" charset="0"/>
              </a:rPr>
              <a:t>Examen de competència comunicativa i raonament crític (</a:t>
            </a:r>
            <a:r>
              <a:rPr lang="ca-ES" altLang="ca-ES" sz="1900" dirty="0" err="1" smtClean="0">
                <a:latin typeface="Arial" charset="0"/>
              </a:rPr>
              <a:t>CCiRC</a:t>
            </a:r>
            <a:r>
              <a:rPr lang="ca-ES" altLang="ca-ES" sz="1900" dirty="0" smtClean="0">
                <a:latin typeface="Arial" charset="0"/>
              </a:rPr>
              <a:t>)</a:t>
            </a:r>
          </a:p>
          <a:p>
            <a:pPr marL="457200" indent="-457200" eaLnBrk="1" hangingPunct="1">
              <a:lnSpc>
                <a:spcPct val="150000"/>
              </a:lnSpc>
              <a:buAutoNum type="arabicPeriod"/>
            </a:pPr>
            <a:r>
              <a:rPr lang="ca-ES" altLang="ca-ES" sz="1900" dirty="0" smtClean="0">
                <a:latin typeface="Arial" charset="0"/>
              </a:rPr>
              <a:t>Examen de competència </a:t>
            </a:r>
            <a:r>
              <a:rPr lang="ca-ES" altLang="ca-ES" sz="1900" dirty="0" err="1" smtClean="0">
                <a:latin typeface="Arial" charset="0"/>
              </a:rPr>
              <a:t>logicomatemàtica</a:t>
            </a:r>
            <a:r>
              <a:rPr lang="ca-ES" altLang="ca-ES" sz="1900" dirty="0" smtClean="0">
                <a:latin typeface="Arial" charset="0"/>
              </a:rPr>
              <a:t> (CLOM)</a:t>
            </a:r>
          </a:p>
          <a:p>
            <a:pPr eaLnBrk="1" hangingPunct="1">
              <a:lnSpc>
                <a:spcPct val="150000"/>
              </a:lnSpc>
            </a:pPr>
            <a:r>
              <a:rPr lang="ca-ES" altLang="ca-ES" sz="1900" b="1" dirty="0" smtClean="0">
                <a:latin typeface="Arial" charset="0"/>
              </a:rPr>
              <a:t>Nota </a:t>
            </a:r>
            <a:r>
              <a:rPr lang="ca-ES" altLang="ca-ES" sz="1900" b="1" dirty="0">
                <a:latin typeface="Arial" charset="0"/>
                <a:sym typeface="Wingdings" pitchFamily="2" charset="2"/>
              </a:rPr>
              <a:t>≥ 5 </a:t>
            </a:r>
            <a:r>
              <a:rPr lang="ca-ES" altLang="ca-ES" sz="1900" dirty="0">
                <a:latin typeface="Arial" charset="0"/>
                <a:sym typeface="Wingdings" pitchFamily="2" charset="2"/>
              </a:rPr>
              <a:t>(mitjana aritmètica) </a:t>
            </a:r>
            <a:r>
              <a:rPr lang="ca-ES" altLang="ca-ES" sz="1900" dirty="0" smtClean="0">
                <a:latin typeface="Arial" charset="0"/>
                <a:sym typeface="Wingdings" pitchFamily="2" charset="2"/>
              </a:rPr>
              <a:t>dels dos exàmens. </a:t>
            </a:r>
          </a:p>
          <a:p>
            <a:pPr eaLnBrk="1" hangingPunct="1">
              <a:lnSpc>
                <a:spcPct val="150000"/>
              </a:lnSpc>
            </a:pPr>
            <a:r>
              <a:rPr lang="ca-ES" altLang="ca-ES" sz="1900" dirty="0" smtClean="0">
                <a:latin typeface="Arial" charset="0"/>
                <a:sym typeface="Wingdings" pitchFamily="2" charset="2"/>
              </a:rPr>
              <a:t>Les </a:t>
            </a:r>
            <a:r>
              <a:rPr lang="ca-ES" altLang="ca-ES" sz="1900" dirty="0">
                <a:latin typeface="Arial" charset="0"/>
                <a:sym typeface="Wingdings" pitchFamily="2" charset="2"/>
              </a:rPr>
              <a:t>notes particulars d’aquests </a:t>
            </a:r>
            <a:r>
              <a:rPr lang="ca-ES" altLang="ca-ES" sz="1900" dirty="0" smtClean="0">
                <a:latin typeface="Arial" charset="0"/>
                <a:sym typeface="Wingdings" pitchFamily="2" charset="2"/>
              </a:rPr>
              <a:t>exàmens han </a:t>
            </a:r>
            <a:r>
              <a:rPr lang="ca-ES" altLang="ca-ES" sz="1900" dirty="0">
                <a:latin typeface="Arial" charset="0"/>
                <a:sym typeface="Wingdings" pitchFamily="2" charset="2"/>
              </a:rPr>
              <a:t>de ser ≥ 4</a:t>
            </a:r>
            <a:endParaRPr lang="ca-ES" altLang="ca-ES" sz="1900" dirty="0">
              <a:latin typeface="Arial" charset="0"/>
            </a:endParaRPr>
          </a:p>
        </p:txBody>
      </p:sp>
      <p:sp>
        <p:nvSpPr>
          <p:cNvPr id="40964" name="QuadreDeText 2"/>
          <p:cNvSpPr txBox="1">
            <a:spLocks noChangeArrowheads="1"/>
          </p:cNvSpPr>
          <p:nvPr/>
        </p:nvSpPr>
        <p:spPr bwMode="auto">
          <a:xfrm>
            <a:off x="903081" y="5240774"/>
            <a:ext cx="132440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900" dirty="0" smtClean="0">
                <a:latin typeface="Arial" charset="0"/>
              </a:rPr>
              <a:t>Exemples:</a:t>
            </a:r>
            <a:endParaRPr lang="ca-ES" altLang="ca-ES" dirty="0"/>
          </a:p>
        </p:txBody>
      </p:sp>
      <p:sp>
        <p:nvSpPr>
          <p:cNvPr id="8" name="Clau de tancament 7"/>
          <p:cNvSpPr/>
          <p:nvPr/>
        </p:nvSpPr>
        <p:spPr>
          <a:xfrm>
            <a:off x="3604771" y="5112844"/>
            <a:ext cx="163512" cy="79521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40967" name="QuadreDeText 4"/>
          <p:cNvSpPr txBox="1">
            <a:spLocks noChangeArrowheads="1"/>
          </p:cNvSpPr>
          <p:nvPr/>
        </p:nvSpPr>
        <p:spPr bwMode="auto">
          <a:xfrm>
            <a:off x="3735422" y="5264889"/>
            <a:ext cx="1316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000" b="1" dirty="0">
                <a:solidFill>
                  <a:srgbClr val="FF0000"/>
                </a:solidFill>
                <a:latin typeface="Arial" charset="0"/>
              </a:rPr>
              <a:t>NO APTE</a:t>
            </a:r>
          </a:p>
        </p:txBody>
      </p:sp>
      <p:sp>
        <p:nvSpPr>
          <p:cNvPr id="11" name="Clau de tancament 10"/>
          <p:cNvSpPr/>
          <p:nvPr/>
        </p:nvSpPr>
        <p:spPr>
          <a:xfrm>
            <a:off x="6964388" y="5080876"/>
            <a:ext cx="163512" cy="7816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40970" name="QuadreDeText 11"/>
          <p:cNvSpPr txBox="1">
            <a:spLocks noChangeArrowheads="1"/>
          </p:cNvSpPr>
          <p:nvPr/>
        </p:nvSpPr>
        <p:spPr bwMode="auto">
          <a:xfrm>
            <a:off x="7113307" y="5242829"/>
            <a:ext cx="869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000" b="1" dirty="0">
                <a:solidFill>
                  <a:srgbClr val="00B050"/>
                </a:solidFill>
                <a:latin typeface="Arial" charset="0"/>
              </a:rPr>
              <a:t>APTE</a:t>
            </a:r>
          </a:p>
        </p:txBody>
      </p:sp>
      <p:sp>
        <p:nvSpPr>
          <p:cNvPr id="5" name="QuadreDeText 4"/>
          <p:cNvSpPr txBox="1"/>
          <p:nvPr/>
        </p:nvSpPr>
        <p:spPr>
          <a:xfrm>
            <a:off x="2065379" y="1169915"/>
            <a:ext cx="4820550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Convocatòria Ordinària: </a:t>
            </a:r>
            <a:r>
              <a:rPr lang="ca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d’abril de 2019</a:t>
            </a:r>
          </a:p>
          <a:p>
            <a:pPr algn="ctr"/>
            <a:r>
              <a:rPr lang="ca-E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 del 26 de febrer al 14 de març</a:t>
            </a:r>
            <a:endParaRPr lang="ca-E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1923009" y="1853049"/>
            <a:ext cx="5314275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Convocatòria extraordinària: </a:t>
            </a:r>
            <a:r>
              <a:rPr lang="ca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de juliol de 2019 </a:t>
            </a:r>
            <a:endParaRPr lang="ca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QuadreDeText 13"/>
          <p:cNvSpPr txBox="1"/>
          <p:nvPr/>
        </p:nvSpPr>
        <p:spPr>
          <a:xfrm>
            <a:off x="1612012" y="2313154"/>
            <a:ext cx="593627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5 seus: Barcelona, Bellaterra, Girona, Lleida i Tarragona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5499" y="4993340"/>
            <a:ext cx="2982056" cy="10342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a-E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CCiRC</a:t>
            </a:r>
            <a:r>
              <a:rPr lang="ca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</a:p>
          <a:p>
            <a:pPr>
              <a:defRPr/>
            </a:pPr>
            <a:r>
              <a:rPr lang="ca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CLOM: </a:t>
            </a: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80112" y="4992982"/>
            <a:ext cx="2611635" cy="10215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a-E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CCiRC</a:t>
            </a:r>
            <a:r>
              <a:rPr lang="ca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pPr>
              <a:defRPr/>
            </a:pPr>
            <a:r>
              <a:rPr lang="ca-E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CLOM: </a:t>
            </a: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836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  <a:noFill/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Notes de tall juny 2018: intervals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976368"/>
              </p:ext>
            </p:extLst>
          </p:nvPr>
        </p:nvGraphicFramePr>
        <p:xfrm>
          <a:off x="323528" y="1772816"/>
          <a:ext cx="8383587" cy="2792450"/>
        </p:xfrm>
        <a:graphic>
          <a:graphicData uri="http://schemas.openxmlformats.org/drawingml/2006/table">
            <a:tbl>
              <a:tblPr/>
              <a:tblGrid>
                <a:gridCol w="2039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7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48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Notes de tall: intervals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Nombre de centres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Acumulació %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Inici del procés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Fi procés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Inici procés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Fi procés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Inici procés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Fi procés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5,000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36,12%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43,47%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36,12%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43,47%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5,001 - 5,999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8,37%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8,57%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44,49%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52,04%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6,000 - 6,999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8,77%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5,31%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53,26%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57,35%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7,000 - 7,999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9,39%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8,57%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62,65%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65,92%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8,000 - 8,999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10,82%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11,63%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73,47</a:t>
                      </a:r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77,55%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9,000 - 9,999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8,37%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5,92%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81,84%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83,47%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10,000 - 10,999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6,73%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6,12%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88,57%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89,59%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11,000 - 11,999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6,53%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6,53%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95,10%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96,12%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12,000 - 12,999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4,49%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3,47%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99,59%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99,59%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13,000 - 13,999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0,41%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0,41%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etxa cap avall 30"/>
          <p:cNvSpPr/>
          <p:nvPr/>
        </p:nvSpPr>
        <p:spPr>
          <a:xfrm>
            <a:off x="3898900" y="2659063"/>
            <a:ext cx="130175" cy="27146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7171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Accés a la universitat</a:t>
            </a:r>
          </a:p>
        </p:txBody>
      </p:sp>
      <p:sp>
        <p:nvSpPr>
          <p:cNvPr id="5" name="Rectangle arrodonit 4"/>
          <p:cNvSpPr/>
          <p:nvPr/>
        </p:nvSpPr>
        <p:spPr>
          <a:xfrm>
            <a:off x="3132138" y="1260475"/>
            <a:ext cx="2387600" cy="5762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Proves d’accés</a:t>
            </a:r>
          </a:p>
        </p:txBody>
      </p:sp>
      <p:sp>
        <p:nvSpPr>
          <p:cNvPr id="11" name="Rectangle arrodonit 10"/>
          <p:cNvSpPr/>
          <p:nvPr/>
        </p:nvSpPr>
        <p:spPr>
          <a:xfrm>
            <a:off x="107950" y="2060575"/>
            <a:ext cx="3311525" cy="5762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Batxillerat</a:t>
            </a:r>
          </a:p>
          <a:p>
            <a:pPr algn="ctr">
              <a:defRPr/>
            </a:pPr>
            <a:r>
              <a:rPr lang="ca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Estudis estrangers homologats</a:t>
            </a:r>
          </a:p>
        </p:txBody>
      </p:sp>
      <p:sp>
        <p:nvSpPr>
          <p:cNvPr id="12" name="Rectangle arrodonit 11"/>
          <p:cNvSpPr/>
          <p:nvPr/>
        </p:nvSpPr>
        <p:spPr>
          <a:xfrm>
            <a:off x="3563938" y="2060575"/>
            <a:ext cx="930275" cy="5762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CFGS</a:t>
            </a:r>
          </a:p>
        </p:txBody>
      </p:sp>
      <p:sp>
        <p:nvSpPr>
          <p:cNvPr id="13" name="Rectangle arrodonit 12"/>
          <p:cNvSpPr/>
          <p:nvPr/>
        </p:nvSpPr>
        <p:spPr>
          <a:xfrm>
            <a:off x="7451725" y="2081213"/>
            <a:ext cx="715963" cy="57626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45</a:t>
            </a:r>
          </a:p>
        </p:txBody>
      </p:sp>
      <p:sp>
        <p:nvSpPr>
          <p:cNvPr id="14" name="Rectangle arrodonit 13"/>
          <p:cNvSpPr/>
          <p:nvPr/>
        </p:nvSpPr>
        <p:spPr>
          <a:xfrm>
            <a:off x="6516688" y="2060575"/>
            <a:ext cx="792162" cy="5762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25</a:t>
            </a:r>
          </a:p>
        </p:txBody>
      </p:sp>
      <p:sp>
        <p:nvSpPr>
          <p:cNvPr id="15" name="Rectangle arrodonit 14"/>
          <p:cNvSpPr/>
          <p:nvPr/>
        </p:nvSpPr>
        <p:spPr>
          <a:xfrm>
            <a:off x="4654550" y="2060575"/>
            <a:ext cx="1728788" cy="5762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Estrangers UE – Credencial –</a:t>
            </a:r>
          </a:p>
        </p:txBody>
      </p:sp>
      <p:sp>
        <p:nvSpPr>
          <p:cNvPr id="17" name="Rectangle arrodonit 16"/>
          <p:cNvSpPr/>
          <p:nvPr/>
        </p:nvSpPr>
        <p:spPr>
          <a:xfrm>
            <a:off x="8316913" y="2081213"/>
            <a:ext cx="755650" cy="57626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40</a:t>
            </a:r>
          </a:p>
        </p:txBody>
      </p:sp>
      <p:sp>
        <p:nvSpPr>
          <p:cNvPr id="18" name="Rectangle arrodonit 17"/>
          <p:cNvSpPr/>
          <p:nvPr/>
        </p:nvSpPr>
        <p:spPr>
          <a:xfrm>
            <a:off x="107950" y="2924175"/>
            <a:ext cx="1943770" cy="576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</a:t>
            </a:r>
          </a:p>
          <a:p>
            <a:pPr algn="ctr">
              <a:defRPr/>
            </a:pPr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Fase </a:t>
            </a:r>
            <a:r>
              <a:rPr lang="ca-E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obligatòria*</a:t>
            </a:r>
            <a:endParaRPr lang="ca-E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arrodonit 18"/>
          <p:cNvSpPr/>
          <p:nvPr/>
        </p:nvSpPr>
        <p:spPr>
          <a:xfrm>
            <a:off x="6430963" y="3213100"/>
            <a:ext cx="935037" cy="576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Prova*</a:t>
            </a:r>
          </a:p>
        </p:txBody>
      </p:sp>
      <p:sp>
        <p:nvSpPr>
          <p:cNvPr id="20" name="Rectangle arrodonit 19"/>
          <p:cNvSpPr/>
          <p:nvPr/>
        </p:nvSpPr>
        <p:spPr>
          <a:xfrm>
            <a:off x="7464425" y="3213100"/>
            <a:ext cx="936625" cy="576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Prova*</a:t>
            </a:r>
          </a:p>
        </p:txBody>
      </p:sp>
      <p:sp>
        <p:nvSpPr>
          <p:cNvPr id="21" name="Rectangle arrodonit 20"/>
          <p:cNvSpPr/>
          <p:nvPr/>
        </p:nvSpPr>
        <p:spPr>
          <a:xfrm>
            <a:off x="7502525" y="4221163"/>
            <a:ext cx="1554163" cy="5762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Entrevista*</a:t>
            </a:r>
          </a:p>
        </p:txBody>
      </p:sp>
      <p:sp>
        <p:nvSpPr>
          <p:cNvPr id="22" name="Rectangle arrodonit 21"/>
          <p:cNvSpPr/>
          <p:nvPr/>
        </p:nvSpPr>
        <p:spPr>
          <a:xfrm>
            <a:off x="1979613" y="5445125"/>
            <a:ext cx="5040312" cy="5762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Universitat</a:t>
            </a:r>
          </a:p>
        </p:txBody>
      </p:sp>
      <p:sp>
        <p:nvSpPr>
          <p:cNvPr id="9" name="Fletxa cap avall 8"/>
          <p:cNvSpPr/>
          <p:nvPr/>
        </p:nvSpPr>
        <p:spPr>
          <a:xfrm>
            <a:off x="913605" y="2657475"/>
            <a:ext cx="65087" cy="23336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6" name="Fletxa cap avall 25"/>
          <p:cNvSpPr/>
          <p:nvPr/>
        </p:nvSpPr>
        <p:spPr>
          <a:xfrm>
            <a:off x="7740650" y="2692400"/>
            <a:ext cx="128588" cy="4651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7" name="Fletxa cap avall 26"/>
          <p:cNvSpPr/>
          <p:nvPr/>
        </p:nvSpPr>
        <p:spPr>
          <a:xfrm>
            <a:off x="8629650" y="2692400"/>
            <a:ext cx="128588" cy="14573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8" name="Fletxa cap avall 27"/>
          <p:cNvSpPr/>
          <p:nvPr/>
        </p:nvSpPr>
        <p:spPr>
          <a:xfrm>
            <a:off x="7745413" y="3789363"/>
            <a:ext cx="130175" cy="36036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9" name="Rectangle arrodonit 28"/>
          <p:cNvSpPr/>
          <p:nvPr/>
        </p:nvSpPr>
        <p:spPr>
          <a:xfrm>
            <a:off x="2422525" y="3738563"/>
            <a:ext cx="3097213" cy="809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</a:t>
            </a:r>
          </a:p>
          <a:p>
            <a:pPr algn="ctr">
              <a:defRPr/>
            </a:pPr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Fase </a:t>
            </a:r>
            <a:r>
              <a:rPr lang="ca-E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d’admissió </a:t>
            </a:r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(voluntària)</a:t>
            </a:r>
          </a:p>
        </p:txBody>
      </p:sp>
      <p:sp>
        <p:nvSpPr>
          <p:cNvPr id="30" name="Fletxa cap avall 29"/>
          <p:cNvSpPr/>
          <p:nvPr/>
        </p:nvSpPr>
        <p:spPr>
          <a:xfrm>
            <a:off x="5724525" y="2659063"/>
            <a:ext cx="128588" cy="27146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2" name="Fletxa cap avall 31"/>
          <p:cNvSpPr/>
          <p:nvPr/>
        </p:nvSpPr>
        <p:spPr>
          <a:xfrm>
            <a:off x="4195763" y="2659063"/>
            <a:ext cx="130175" cy="9858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3" name="Fletxa cap avall 32"/>
          <p:cNvSpPr/>
          <p:nvPr/>
        </p:nvSpPr>
        <p:spPr>
          <a:xfrm>
            <a:off x="5003800" y="2663825"/>
            <a:ext cx="130175" cy="9874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4" name="Fletxa cap avall 33"/>
          <p:cNvSpPr/>
          <p:nvPr/>
        </p:nvSpPr>
        <p:spPr>
          <a:xfrm>
            <a:off x="6834188" y="3789363"/>
            <a:ext cx="128587" cy="15700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1720" y="3212306"/>
            <a:ext cx="81213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36" name="Fletxa cap avall 35"/>
          <p:cNvSpPr/>
          <p:nvPr/>
        </p:nvSpPr>
        <p:spPr>
          <a:xfrm>
            <a:off x="2786063" y="3213100"/>
            <a:ext cx="130175" cy="49371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58925" y="3516313"/>
            <a:ext cx="66675" cy="21605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38" name="Rectangle 37"/>
          <p:cNvSpPr/>
          <p:nvPr/>
        </p:nvSpPr>
        <p:spPr>
          <a:xfrm>
            <a:off x="7794625" y="4811713"/>
            <a:ext cx="80963" cy="777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39" name="Rectangle 38"/>
          <p:cNvSpPr/>
          <p:nvPr/>
        </p:nvSpPr>
        <p:spPr>
          <a:xfrm>
            <a:off x="8678863" y="4811713"/>
            <a:ext cx="79375" cy="1089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24" name="Fletxa dreta 23"/>
          <p:cNvSpPr/>
          <p:nvPr/>
        </p:nvSpPr>
        <p:spPr>
          <a:xfrm>
            <a:off x="1558925" y="5626100"/>
            <a:ext cx="349250" cy="1063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25" name="Fletxa dreta 24"/>
          <p:cNvSpPr/>
          <p:nvPr/>
        </p:nvSpPr>
        <p:spPr>
          <a:xfrm rot="10800000">
            <a:off x="7092950" y="5553075"/>
            <a:ext cx="782638" cy="1428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42" name="Fletxa dreta 41"/>
          <p:cNvSpPr/>
          <p:nvPr/>
        </p:nvSpPr>
        <p:spPr>
          <a:xfrm rot="10800000">
            <a:off x="7092950" y="5827713"/>
            <a:ext cx="1665288" cy="1444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7201" name="QuadreDeText 34"/>
          <p:cNvSpPr txBox="1">
            <a:spLocks noChangeArrowheads="1"/>
          </p:cNvSpPr>
          <p:nvPr/>
        </p:nvSpPr>
        <p:spPr bwMode="auto">
          <a:xfrm>
            <a:off x="7019925" y="6248400"/>
            <a:ext cx="185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>
                <a:latin typeface="Arial" charset="0"/>
              </a:rPr>
              <a:t>*</a:t>
            </a:r>
            <a:r>
              <a:rPr lang="ca-ES" altLang="ca-ES" sz="1400">
                <a:latin typeface="Arial" charset="0"/>
              </a:rPr>
              <a:t> = requisit obligatori</a:t>
            </a:r>
          </a:p>
        </p:txBody>
      </p:sp>
      <p:sp>
        <p:nvSpPr>
          <p:cNvPr id="45" name="Rectangle arrodonit 44"/>
          <p:cNvSpPr/>
          <p:nvPr/>
        </p:nvSpPr>
        <p:spPr>
          <a:xfrm>
            <a:off x="71438" y="4149725"/>
            <a:ext cx="1404937" cy="57467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Titulats universitaris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06438" y="4748213"/>
            <a:ext cx="66675" cy="11382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47" name="Fletxa dreta 46"/>
          <p:cNvSpPr/>
          <p:nvPr/>
        </p:nvSpPr>
        <p:spPr>
          <a:xfrm>
            <a:off x="706438" y="5864225"/>
            <a:ext cx="1201737" cy="1079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37" name="Fletxa cap avall 36"/>
          <p:cNvSpPr/>
          <p:nvPr/>
        </p:nvSpPr>
        <p:spPr>
          <a:xfrm>
            <a:off x="6832600" y="2692400"/>
            <a:ext cx="130175" cy="466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ol 1"/>
          <p:cNvSpPr>
            <a:spLocks noGrp="1"/>
          </p:cNvSpPr>
          <p:nvPr>
            <p:ph type="title"/>
          </p:nvPr>
        </p:nvSpPr>
        <p:spPr>
          <a:xfrm>
            <a:off x="452276" y="404664"/>
            <a:ext cx="8214852" cy="648072"/>
          </a:xfrm>
          <a:noFill/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Preinscripció universitària 2018: centres d’estudi amb nota de tall superior a 12,000 (a l’inici del procés)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732442"/>
              </p:ext>
            </p:extLst>
          </p:nvPr>
        </p:nvGraphicFramePr>
        <p:xfrm>
          <a:off x="755576" y="1196752"/>
          <a:ext cx="7272808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7" name="Hoja de cálculo" r:id="rId3" imgW="7524918" imgH="6067411" progId="Excel.Sheet.12">
                  <p:embed/>
                </p:oleObj>
              </mc:Choice>
              <mc:Fallback>
                <p:oleObj name="Hoja de cálculo" r:id="rId3" imgW="7524918" imgH="60674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196752"/>
                        <a:ext cx="7272808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  <a:noFill/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Reconeixement de crèdits</a:t>
            </a:r>
          </a:p>
        </p:txBody>
      </p:sp>
      <p:grpSp>
        <p:nvGrpSpPr>
          <p:cNvPr id="33795" name="Agrupa 3"/>
          <p:cNvGrpSpPr>
            <a:grpSpLocks/>
          </p:cNvGrpSpPr>
          <p:nvPr/>
        </p:nvGrpSpPr>
        <p:grpSpPr bwMode="auto">
          <a:xfrm>
            <a:off x="755576" y="1171575"/>
            <a:ext cx="7954963" cy="698500"/>
            <a:chOff x="474663" y="1268760"/>
            <a:chExt cx="7054569" cy="821964"/>
          </a:xfrm>
        </p:grpSpPr>
        <p:sp>
          <p:nvSpPr>
            <p:cNvPr id="2" name="Rectangle arrodonit 1"/>
            <p:cNvSpPr/>
            <p:nvPr/>
          </p:nvSpPr>
          <p:spPr>
            <a:xfrm>
              <a:off x="474663" y="1268760"/>
              <a:ext cx="6994032" cy="8219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33800" name="QuadreDeText 2"/>
            <p:cNvSpPr txBox="1">
              <a:spLocks noChangeArrowheads="1"/>
            </p:cNvSpPr>
            <p:nvPr/>
          </p:nvSpPr>
          <p:spPr bwMode="auto">
            <a:xfrm>
              <a:off x="474663" y="1298387"/>
              <a:ext cx="7054569" cy="70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dirty="0">
                  <a:latin typeface="Arial" charset="0"/>
                </a:rPr>
                <a:t>Possibilitat de convalidació entre cicles formatius de grau superior (CFGS) </a:t>
              </a:r>
            </a:p>
            <a:p>
              <a:pPr eaLnBrk="1" hangingPunct="1"/>
              <a:r>
                <a:rPr lang="ca-ES" altLang="ca-ES" dirty="0">
                  <a:latin typeface="Arial" charset="0"/>
                </a:rPr>
                <a:t>i part de la càrrega lectiva universitària</a:t>
              </a:r>
            </a:p>
          </p:txBody>
        </p:sp>
      </p:grpSp>
      <p:sp>
        <p:nvSpPr>
          <p:cNvPr id="33796" name="QuadreDeText 4"/>
          <p:cNvSpPr txBox="1">
            <a:spLocks noChangeArrowheads="1"/>
          </p:cNvSpPr>
          <p:nvPr/>
        </p:nvSpPr>
        <p:spPr bwMode="auto">
          <a:xfrm>
            <a:off x="2699792" y="5517232"/>
            <a:ext cx="2685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b="1" dirty="0" smtClean="0">
                <a:solidFill>
                  <a:srgbClr val="FF0000"/>
                </a:solidFill>
                <a:latin typeface="Arial" charset="0"/>
              </a:rPr>
              <a:t>universitats.gencat.cat</a:t>
            </a:r>
            <a:endParaRPr lang="ca-ES" altLang="ca-ES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9" b="44704"/>
          <a:stretch/>
        </p:blipFill>
        <p:spPr bwMode="auto">
          <a:xfrm>
            <a:off x="399594" y="2132856"/>
            <a:ext cx="85050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Preinscripció universitària 2019: calendari</a:t>
            </a:r>
          </a:p>
        </p:txBody>
      </p:sp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549656"/>
              </p:ext>
            </p:extLst>
          </p:nvPr>
        </p:nvGraphicFramePr>
        <p:xfrm>
          <a:off x="1475657" y="1484313"/>
          <a:ext cx="6191968" cy="2303636"/>
        </p:xfrm>
        <a:graphic>
          <a:graphicData uri="http://schemas.openxmlformats.org/drawingml/2006/table">
            <a:tbl>
              <a:tblPr/>
              <a:tblGrid>
                <a:gridCol w="3179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909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Resultats PAU Internet:</a:t>
                      </a:r>
                    </a:p>
                  </a:txBody>
                  <a:tcPr marL="9523" marR="9523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de juny</a:t>
                      </a:r>
                      <a:endParaRPr lang="ca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09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fi preinscripció universitària:</a:t>
                      </a:r>
                    </a:p>
                  </a:txBody>
                  <a:tcPr marL="9523" marR="9523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de juliol </a:t>
                      </a:r>
                      <a:r>
                        <a:rPr lang="ca-E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(provisional)</a:t>
                      </a:r>
                      <a:endParaRPr lang="ca-E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09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Resultats de l'assignació:</a:t>
                      </a:r>
                    </a:p>
                  </a:txBody>
                  <a:tcPr marL="9523" marR="9523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</a:t>
                      </a:r>
                      <a:r>
                        <a:rPr lang="ca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juliol </a:t>
                      </a:r>
                      <a:r>
                        <a:rPr lang="ca-E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(provisional)</a:t>
                      </a:r>
                    </a:p>
                  </a:txBody>
                  <a:tcPr marL="9523" marR="9523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09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Matrícula</a:t>
                      </a:r>
                      <a:r>
                        <a:rPr lang="ca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*</a:t>
                      </a:r>
                      <a:r>
                        <a:rPr lang="ca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</a:t>
                      </a:r>
                      <a:endParaRPr lang="ca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3" marR="9523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de</a:t>
                      </a:r>
                      <a:r>
                        <a:rPr lang="ca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juliol </a:t>
                      </a:r>
                      <a:r>
                        <a:rPr lang="ca-ES" sz="1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(provisional)</a:t>
                      </a:r>
                    </a:p>
                  </a:txBody>
                  <a:tcPr marL="9523" marR="9523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arrodonit 2"/>
          <p:cNvSpPr/>
          <p:nvPr/>
        </p:nvSpPr>
        <p:spPr>
          <a:xfrm>
            <a:off x="1476375" y="4005263"/>
            <a:ext cx="6191250" cy="16557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ca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34" name="QuadreDeText 3"/>
          <p:cNvSpPr txBox="1">
            <a:spLocks noChangeArrowheads="1"/>
          </p:cNvSpPr>
          <p:nvPr/>
        </p:nvSpPr>
        <p:spPr bwMode="auto">
          <a:xfrm>
            <a:off x="1520430" y="4292600"/>
            <a:ext cx="460414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ca-ES" altLang="ca-ES" sz="2000" dirty="0">
                <a:latin typeface="Arial" charset="0"/>
              </a:rPr>
              <a:t>Activació tràmit «Assignació </a:t>
            </a:r>
            <a:r>
              <a:rPr lang="ca-ES" altLang="ca-ES" sz="2000" dirty="0" smtClean="0">
                <a:latin typeface="Arial" charset="0"/>
              </a:rPr>
              <a:t>definitiva»</a:t>
            </a:r>
          </a:p>
          <a:p>
            <a:pPr algn="ctr" eaLnBrk="1" hangingPunct="1">
              <a:lnSpc>
                <a:spcPct val="150000"/>
              </a:lnSpc>
            </a:pPr>
            <a:r>
              <a:rPr lang="ca-ES" altLang="ca-ES" sz="2000" b="1" dirty="0" smtClean="0">
                <a:latin typeface="Arial" charset="0"/>
              </a:rPr>
              <a:t>Del 12 al 16 de juliol </a:t>
            </a:r>
            <a:r>
              <a:rPr lang="ca-ES" altLang="ca-ES" dirty="0" smtClean="0">
                <a:solidFill>
                  <a:srgbClr val="FF0000"/>
                </a:solidFill>
                <a:latin typeface="Arial" charset="0"/>
              </a:rPr>
              <a:t>(provisional)</a:t>
            </a:r>
            <a:endParaRPr lang="ca-ES" dirty="0">
              <a:solidFill>
                <a:srgbClr val="FF0000"/>
              </a:solidFill>
              <a:latin typeface="Arial"/>
            </a:endParaRPr>
          </a:p>
          <a:p>
            <a:pPr algn="ctr" eaLnBrk="1" hangingPunct="1">
              <a:lnSpc>
                <a:spcPct val="150000"/>
              </a:lnSpc>
            </a:pPr>
            <a:endParaRPr lang="ca-ES" altLang="ca-ES" sz="2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48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81" y="4148311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QuadreDeText 3"/>
          <p:cNvSpPr txBox="1"/>
          <p:nvPr/>
        </p:nvSpPr>
        <p:spPr>
          <a:xfrm>
            <a:off x="1403648" y="3567836"/>
            <a:ext cx="25683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000" dirty="0" smtClean="0">
                <a:latin typeface="Arial"/>
                <a:cs typeface="+mn-cs"/>
              </a:rPr>
              <a:t>* Només </a:t>
            </a:r>
            <a:r>
              <a:rPr lang="ca-ES" sz="1000" dirty="0">
                <a:latin typeface="Arial"/>
                <a:cs typeface="+mn-cs"/>
              </a:rPr>
              <a:t>assignats en primera preferència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Preinscripció universitària 2019: calendari</a:t>
            </a:r>
          </a:p>
        </p:txBody>
      </p:sp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181979"/>
              </p:ext>
            </p:extLst>
          </p:nvPr>
        </p:nvGraphicFramePr>
        <p:xfrm>
          <a:off x="1390650" y="1730375"/>
          <a:ext cx="6362700" cy="762000"/>
        </p:xfrm>
        <a:graphic>
          <a:graphicData uri="http://schemas.openxmlformats.org/drawingml/2006/table">
            <a:tbl>
              <a:tblPr/>
              <a:tblGrid>
                <a:gridCol w="328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Resultats de la segona assignació:</a:t>
                      </a:r>
                      <a:endParaRPr lang="ca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a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 </a:t>
                      </a:r>
                      <a:r>
                        <a:rPr lang="ca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juliol  </a:t>
                      </a:r>
                      <a:r>
                        <a:rPr lang="ca-E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(provisional)</a:t>
                      </a:r>
                      <a:endParaRPr lang="ca-E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Matrícula segona assignació: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 25 al 29 de juliol </a:t>
                      </a:r>
                      <a:r>
                        <a:rPr lang="ca-ES" sz="1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(provisional)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arrodonit 6"/>
          <p:cNvSpPr/>
          <p:nvPr/>
        </p:nvSpPr>
        <p:spPr>
          <a:xfrm>
            <a:off x="1258888" y="3213075"/>
            <a:ext cx="6626225" cy="2016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ca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52" name="QuadreDeText 7"/>
          <p:cNvSpPr txBox="1">
            <a:spLocks noChangeArrowheads="1"/>
          </p:cNvSpPr>
          <p:nvPr/>
        </p:nvSpPr>
        <p:spPr bwMode="auto">
          <a:xfrm>
            <a:off x="1482624" y="3357563"/>
            <a:ext cx="56816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a-ES" altLang="ca-ES" sz="2000" dirty="0">
                <a:latin typeface="Arial" charset="0"/>
              </a:rPr>
              <a:t>Activació tràmit «Vull continuar en el</a:t>
            </a:r>
          </a:p>
          <a:p>
            <a:pPr eaLnBrk="1" hangingPunct="1">
              <a:lnSpc>
                <a:spcPct val="150000"/>
              </a:lnSpc>
            </a:pPr>
            <a:r>
              <a:rPr lang="ca-ES" altLang="ca-ES" sz="2000" dirty="0">
                <a:latin typeface="Arial" charset="0"/>
              </a:rPr>
              <a:t>procés de reassignació de </a:t>
            </a:r>
            <a:r>
              <a:rPr lang="ca-ES" altLang="ca-ES" sz="2000" dirty="0" smtClean="0">
                <a:latin typeface="Arial" charset="0"/>
              </a:rPr>
              <a:t>places</a:t>
            </a:r>
          </a:p>
          <a:p>
            <a:pPr eaLnBrk="1" hangingPunct="1">
              <a:lnSpc>
                <a:spcPct val="150000"/>
              </a:lnSpc>
            </a:pPr>
            <a:r>
              <a:rPr lang="ca-ES" altLang="ca-ES" sz="2000" b="1" dirty="0" smtClean="0">
                <a:latin typeface="Arial" charset="0"/>
              </a:rPr>
              <a:t>del 24 </a:t>
            </a:r>
            <a:r>
              <a:rPr lang="ca-ES" altLang="ca-ES" sz="2000" b="1" dirty="0">
                <a:latin typeface="Arial" charset="0"/>
              </a:rPr>
              <a:t>de juliol </a:t>
            </a:r>
            <a:r>
              <a:rPr lang="ca-ES" altLang="ca-ES" sz="2000" b="1" dirty="0" smtClean="0">
                <a:latin typeface="Arial" charset="0"/>
              </a:rPr>
              <a:t>al 30 d’agost  </a:t>
            </a:r>
            <a:r>
              <a:rPr lang="ca-ES" altLang="ca-ES" dirty="0" smtClean="0">
                <a:solidFill>
                  <a:srgbClr val="FF0000"/>
                </a:solidFill>
                <a:latin typeface="Arial" charset="0"/>
              </a:rPr>
              <a:t>(provisional)</a:t>
            </a:r>
            <a:endParaRPr lang="ca-ES" altLang="ca-ES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585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38" y="3212976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smtClean="0">
                <a:latin typeface="Arial" charset="0"/>
                <a:cs typeface="Arial" charset="0"/>
              </a:rPr>
              <a:t>Reserva de places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8408"/>
            <a:ext cx="8568952" cy="301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smtClean="0">
                <a:latin typeface="Arial" charset="0"/>
                <a:cs typeface="Arial" charset="0"/>
              </a:rPr>
              <a:t>Exemple d’assignació</a:t>
            </a:r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61209"/>
              </p:ext>
            </p:extLst>
          </p:nvPr>
        </p:nvGraphicFramePr>
        <p:xfrm>
          <a:off x="1651000" y="1196975"/>
          <a:ext cx="5842000" cy="1495425"/>
        </p:xfrm>
        <a:graphic>
          <a:graphicData uri="http://schemas.openxmlformats.org/drawingml/2006/table">
            <a:tbl>
              <a:tblPr/>
              <a:tblGrid>
                <a:gridCol w="219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42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a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CENTRE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Nom d</a:t>
                      </a:r>
                      <a:r>
                        <a:rPr lang="ca-ES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’</a:t>
                      </a:r>
                      <a:r>
                        <a:rPr lang="ca-ES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estudi i universitat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Nombre de places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  <a:endParaRPr lang="ca-E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UdL</a:t>
                      </a:r>
                      <a:endParaRPr lang="ca-E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2010" name="Object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505915"/>
              </p:ext>
            </p:extLst>
          </p:nvPr>
        </p:nvGraphicFramePr>
        <p:xfrm>
          <a:off x="395536" y="2780928"/>
          <a:ext cx="822960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9" name="Hoja de cálculo" r:id="rId3" imgW="8229600" imgH="3095696" progId="Excel.Sheet.12">
                  <p:embed/>
                </p:oleObj>
              </mc:Choice>
              <mc:Fallback>
                <p:oleObj name="Hoja de cálculo" r:id="rId3" imgW="8229600" imgH="3095696" progId="Excel.Sheet.12">
                  <p:embed/>
                  <p:pic>
                    <p:nvPicPr>
                      <p:cNvPr id="0" name="Object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80928"/>
                        <a:ext cx="8229600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smtClean="0">
                <a:latin typeface="Arial" charset="0"/>
                <a:cs typeface="Arial" charset="0"/>
              </a:rPr>
              <a:t>Exemple d’assignació</a:t>
            </a:r>
          </a:p>
        </p:txBody>
      </p:sp>
      <p:grpSp>
        <p:nvGrpSpPr>
          <p:cNvPr id="32" name="Agrupa 31"/>
          <p:cNvGrpSpPr>
            <a:grpSpLocks/>
          </p:cNvGrpSpPr>
          <p:nvPr/>
        </p:nvGrpSpPr>
        <p:grpSpPr bwMode="auto">
          <a:xfrm>
            <a:off x="398463" y="2490788"/>
            <a:ext cx="1584325" cy="719137"/>
            <a:chOff x="399009" y="2490242"/>
            <a:chExt cx="1584176" cy="720000"/>
          </a:xfrm>
        </p:grpSpPr>
        <p:sp>
          <p:nvSpPr>
            <p:cNvPr id="24" name="Rectangle 23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3073" name="QuadreDeText 24"/>
            <p:cNvSpPr txBox="1">
              <a:spLocks noChangeArrowheads="1"/>
            </p:cNvSpPr>
            <p:nvPr/>
          </p:nvSpPr>
          <p:spPr bwMode="auto">
            <a:xfrm>
              <a:off x="730848" y="2490242"/>
              <a:ext cx="123142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 smtClean="0">
                  <a:latin typeface="Arial" charset="0"/>
                </a:rPr>
                <a:t>Olívia</a:t>
              </a:r>
              <a:endParaRPr lang="ca-ES" altLang="ca-ES" sz="1900" dirty="0">
                <a:latin typeface="Arial" charset="0"/>
              </a:endParaRP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(13,258) </a:t>
              </a:r>
            </a:p>
          </p:txBody>
        </p:sp>
        <p:sp>
          <p:nvSpPr>
            <p:cNvPr id="43074" name="QuadreDeText 25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 dirty="0">
                  <a:latin typeface="Arial" charset="0"/>
                </a:rPr>
                <a:t>1</a:t>
              </a:r>
            </a:p>
          </p:txBody>
        </p:sp>
        <p:cxnSp>
          <p:nvCxnSpPr>
            <p:cNvPr id="28" name="Connector recte 27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Agrupa 50"/>
          <p:cNvGrpSpPr>
            <a:grpSpLocks/>
          </p:cNvGrpSpPr>
          <p:nvPr/>
        </p:nvGrpSpPr>
        <p:grpSpPr bwMode="auto">
          <a:xfrm>
            <a:off x="395288" y="3209925"/>
            <a:ext cx="1584325" cy="720725"/>
            <a:chOff x="399009" y="2490242"/>
            <a:chExt cx="1584176" cy="720000"/>
          </a:xfrm>
        </p:grpSpPr>
        <p:sp>
          <p:nvSpPr>
            <p:cNvPr id="52" name="Rectangle 51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3069" name="QuadreDeText 52"/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 smtClean="0">
                  <a:latin typeface="Arial" charset="0"/>
                </a:rPr>
                <a:t>Àlex</a:t>
              </a:r>
              <a:endParaRPr lang="ca-ES" altLang="ca-ES" sz="1900" dirty="0">
                <a:latin typeface="Arial" charset="0"/>
              </a:endParaRP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</a:t>
              </a:r>
              <a:r>
                <a:rPr lang="ca-ES" altLang="ca-ES" sz="1900" dirty="0" smtClean="0">
                  <a:latin typeface="Arial" charset="0"/>
                </a:rPr>
                <a:t>12,458</a:t>
              </a:r>
              <a:r>
                <a:rPr lang="ca-ES" altLang="ca-ES" sz="1900" dirty="0">
                  <a:latin typeface="Arial" charset="0"/>
                </a:rPr>
                <a:t>) </a:t>
              </a:r>
            </a:p>
          </p:txBody>
        </p:sp>
        <p:sp>
          <p:nvSpPr>
            <p:cNvPr id="43070" name="QuadreDeText 53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>
                  <a:latin typeface="Arial" charset="0"/>
                </a:rPr>
                <a:t>2</a:t>
              </a:r>
            </a:p>
          </p:txBody>
        </p:sp>
        <p:cxnSp>
          <p:nvCxnSpPr>
            <p:cNvPr id="55" name="Connector recte 54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Agrupa 55"/>
          <p:cNvGrpSpPr>
            <a:grpSpLocks/>
          </p:cNvGrpSpPr>
          <p:nvPr/>
        </p:nvGrpSpPr>
        <p:grpSpPr bwMode="auto">
          <a:xfrm>
            <a:off x="395288" y="3933825"/>
            <a:ext cx="1584325" cy="719138"/>
            <a:chOff x="399009" y="2490242"/>
            <a:chExt cx="1584176" cy="720000"/>
          </a:xfrm>
        </p:grpSpPr>
        <p:sp>
          <p:nvSpPr>
            <p:cNvPr id="57" name="Rectangle 56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3065" name="QuadreDeText 57"/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 smtClean="0">
                  <a:latin typeface="Arial" charset="0"/>
                </a:rPr>
                <a:t>Marina</a:t>
              </a:r>
              <a:endParaRPr lang="ca-ES" altLang="ca-ES" sz="1900" dirty="0">
                <a:latin typeface="Arial" charset="0"/>
              </a:endParaRP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</a:t>
              </a:r>
              <a:r>
                <a:rPr lang="ca-ES" altLang="ca-ES" sz="1900" dirty="0" smtClean="0">
                  <a:latin typeface="Arial" charset="0"/>
                </a:rPr>
                <a:t>12,342</a:t>
              </a:r>
              <a:r>
                <a:rPr lang="ca-ES" altLang="ca-ES" sz="1900" dirty="0">
                  <a:latin typeface="Arial" charset="0"/>
                </a:rPr>
                <a:t>) </a:t>
              </a:r>
            </a:p>
          </p:txBody>
        </p:sp>
        <p:sp>
          <p:nvSpPr>
            <p:cNvPr id="43066" name="QuadreDeText 58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>
                  <a:latin typeface="Arial" charset="0"/>
                </a:rPr>
                <a:t>3</a:t>
              </a:r>
            </a:p>
          </p:txBody>
        </p:sp>
        <p:cxnSp>
          <p:nvCxnSpPr>
            <p:cNvPr id="60" name="Connector recte 59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Agrupa 60"/>
          <p:cNvGrpSpPr>
            <a:grpSpLocks/>
          </p:cNvGrpSpPr>
          <p:nvPr/>
        </p:nvGrpSpPr>
        <p:grpSpPr bwMode="auto">
          <a:xfrm>
            <a:off x="395288" y="4652963"/>
            <a:ext cx="1584325" cy="720725"/>
            <a:chOff x="399009" y="2490242"/>
            <a:chExt cx="1584176" cy="720000"/>
          </a:xfrm>
        </p:grpSpPr>
        <p:sp>
          <p:nvSpPr>
            <p:cNvPr id="62" name="Rectangle 61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3061" name="QuadreDeText 62"/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 smtClean="0">
                  <a:latin typeface="Arial" charset="0"/>
                </a:rPr>
                <a:t>Roger</a:t>
              </a:r>
              <a:endParaRPr lang="ca-ES" altLang="ca-ES" sz="1900" dirty="0">
                <a:latin typeface="Arial" charset="0"/>
              </a:endParaRP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</a:t>
              </a:r>
              <a:r>
                <a:rPr lang="ca-ES" altLang="ca-ES" sz="1900" dirty="0" smtClean="0">
                  <a:latin typeface="Arial" charset="0"/>
                </a:rPr>
                <a:t>12,270) </a:t>
              </a:r>
              <a:endParaRPr lang="ca-ES" altLang="ca-ES" sz="1900" dirty="0">
                <a:latin typeface="Arial" charset="0"/>
              </a:endParaRPr>
            </a:p>
          </p:txBody>
        </p:sp>
        <p:sp>
          <p:nvSpPr>
            <p:cNvPr id="43062" name="QuadreDeText 63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>
                  <a:latin typeface="Arial" charset="0"/>
                </a:rPr>
                <a:t>4</a:t>
              </a:r>
            </a:p>
          </p:txBody>
        </p:sp>
        <p:cxnSp>
          <p:nvCxnSpPr>
            <p:cNvPr id="65" name="Connector recte 64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Agrupa 65"/>
          <p:cNvGrpSpPr>
            <a:grpSpLocks/>
          </p:cNvGrpSpPr>
          <p:nvPr/>
        </p:nvGrpSpPr>
        <p:grpSpPr bwMode="auto">
          <a:xfrm>
            <a:off x="395288" y="5373688"/>
            <a:ext cx="1584325" cy="719137"/>
            <a:chOff x="399009" y="2490242"/>
            <a:chExt cx="1584176" cy="720000"/>
          </a:xfrm>
        </p:grpSpPr>
        <p:sp>
          <p:nvSpPr>
            <p:cNvPr id="67" name="Rectangle 66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3057" name="QuadreDeText 67"/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 smtClean="0">
                  <a:latin typeface="Arial" charset="0"/>
                </a:rPr>
                <a:t>Lara</a:t>
              </a:r>
              <a:endParaRPr lang="ca-ES" altLang="ca-ES" sz="1900" dirty="0">
                <a:latin typeface="Arial" charset="0"/>
              </a:endParaRP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</a:t>
              </a:r>
              <a:r>
                <a:rPr lang="ca-ES" altLang="ca-ES" sz="1900" dirty="0" smtClean="0">
                  <a:latin typeface="Arial" charset="0"/>
                </a:rPr>
                <a:t>12,240</a:t>
              </a:r>
              <a:r>
                <a:rPr lang="ca-ES" altLang="ca-ES" sz="1900" dirty="0">
                  <a:latin typeface="Arial" charset="0"/>
                </a:rPr>
                <a:t>) </a:t>
              </a:r>
            </a:p>
          </p:txBody>
        </p:sp>
        <p:sp>
          <p:nvSpPr>
            <p:cNvPr id="43058" name="QuadreDeText 68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>
                  <a:latin typeface="Arial" charset="0"/>
                </a:rPr>
                <a:t>5</a:t>
              </a:r>
            </a:p>
          </p:txBody>
        </p:sp>
        <p:cxnSp>
          <p:nvCxnSpPr>
            <p:cNvPr id="70" name="Connector recte 69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01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493125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Tau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15284"/>
              </p:ext>
            </p:extLst>
          </p:nvPr>
        </p:nvGraphicFramePr>
        <p:xfrm>
          <a:off x="1982788" y="2486025"/>
          <a:ext cx="6905625" cy="723900"/>
        </p:xfrm>
        <a:graphic>
          <a:graphicData uri="http://schemas.openxmlformats.org/drawingml/2006/table">
            <a:tbl>
              <a:tblPr/>
              <a:tblGrid>
                <a:gridCol w="1004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  <a:endParaRPr lang="ca-E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1</a:t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u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784462"/>
              </p:ext>
            </p:extLst>
          </p:nvPr>
        </p:nvGraphicFramePr>
        <p:xfrm>
          <a:off x="1954214" y="3213100"/>
          <a:ext cx="6934201" cy="712788"/>
        </p:xfrm>
        <a:graphic>
          <a:graphicData uri="http://schemas.openxmlformats.org/drawingml/2006/table">
            <a:tbl>
              <a:tblPr/>
              <a:tblGrid>
                <a:gridCol w="103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2788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  <a:endParaRPr lang="ca-E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0</a:t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VACANTS</a:t>
                      </a:r>
                      <a:endParaRPr lang="ca-ES" sz="1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55" name="AutoShape 39"/>
          <p:cNvSpPr>
            <a:spLocks noChangeAspect="1" noChangeArrowheads="1"/>
          </p:cNvSpPr>
          <p:nvPr/>
        </p:nvSpPr>
        <p:spPr bwMode="auto">
          <a:xfrm>
            <a:off x="1979613" y="2565400"/>
            <a:ext cx="69135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a-ES" altLang="ca-ES"/>
          </a:p>
        </p:txBody>
      </p:sp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14451"/>
              </p:ext>
            </p:extLst>
          </p:nvPr>
        </p:nvGraphicFramePr>
        <p:xfrm>
          <a:off x="1982564" y="3916065"/>
          <a:ext cx="2229396" cy="736898"/>
        </p:xfrm>
        <a:graphic>
          <a:graphicData uri="http://schemas.openxmlformats.org/drawingml/2006/table">
            <a:tbl>
              <a:tblPr/>
              <a:tblGrid>
                <a:gridCol w="100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898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  <a:endParaRPr lang="ca-E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 centre ple</a:t>
                      </a:r>
                      <a:endParaRPr lang="ca-E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u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84793"/>
              </p:ext>
            </p:extLst>
          </p:nvPr>
        </p:nvGraphicFramePr>
        <p:xfrm>
          <a:off x="1982564" y="4652963"/>
          <a:ext cx="2229396" cy="720253"/>
        </p:xfrm>
        <a:graphic>
          <a:graphicData uri="http://schemas.openxmlformats.org/drawingml/2006/table">
            <a:tbl>
              <a:tblPr/>
              <a:tblGrid>
                <a:gridCol w="100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253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  <a:endParaRPr lang="ca-E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 centre ple</a:t>
                      </a:r>
                      <a:endParaRPr lang="ca-E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Tau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45845"/>
              </p:ext>
            </p:extLst>
          </p:nvPr>
        </p:nvGraphicFramePr>
        <p:xfrm>
          <a:off x="1982788" y="5362575"/>
          <a:ext cx="2229396" cy="730250"/>
        </p:xfrm>
        <a:graphic>
          <a:graphicData uri="http://schemas.openxmlformats.org/drawingml/2006/table">
            <a:tbl>
              <a:tblPr/>
              <a:tblGrid>
                <a:gridCol w="100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250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  <a:endParaRPr lang="ca-E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 centre ple</a:t>
                      </a:r>
                      <a:endParaRPr lang="ca-E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23113"/>
              </p:ext>
            </p:extLst>
          </p:nvPr>
        </p:nvGraphicFramePr>
        <p:xfrm>
          <a:off x="4208463" y="3930650"/>
          <a:ext cx="4684712" cy="722313"/>
        </p:xfrm>
        <a:graphic>
          <a:graphicData uri="http://schemas.openxmlformats.org/drawingml/2006/table">
            <a:tbl>
              <a:tblPr/>
              <a:tblGrid>
                <a:gridCol w="1011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2313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UdL</a:t>
                      </a:r>
                      <a:endParaRPr lang="ca-E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0</a:t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VACANTS</a:t>
                      </a:r>
                      <a:endParaRPr lang="ca-ES" sz="1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ula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168363"/>
              </p:ext>
            </p:extLst>
          </p:nvPr>
        </p:nvGraphicFramePr>
        <p:xfrm>
          <a:off x="4199979" y="4652963"/>
          <a:ext cx="2229396" cy="720253"/>
        </p:xfrm>
        <a:graphic>
          <a:graphicData uri="http://schemas.openxmlformats.org/drawingml/2006/table">
            <a:tbl>
              <a:tblPr/>
              <a:tblGrid>
                <a:gridCol w="100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253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UdL</a:t>
                      </a:r>
                      <a:endParaRPr lang="ca-E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 centre ple</a:t>
                      </a:r>
                      <a:endParaRPr lang="ca-E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ula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122788"/>
              </p:ext>
            </p:extLst>
          </p:nvPr>
        </p:nvGraphicFramePr>
        <p:xfrm>
          <a:off x="4199979" y="5377081"/>
          <a:ext cx="2229396" cy="720253"/>
        </p:xfrm>
        <a:graphic>
          <a:graphicData uri="http://schemas.openxmlformats.org/drawingml/2006/table">
            <a:tbl>
              <a:tblPr/>
              <a:tblGrid>
                <a:gridCol w="100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253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UdL</a:t>
                      </a:r>
                      <a:endParaRPr lang="ca-E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 centre ple</a:t>
                      </a:r>
                      <a:endParaRPr lang="ca-E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862525"/>
              </p:ext>
            </p:extLst>
          </p:nvPr>
        </p:nvGraphicFramePr>
        <p:xfrm>
          <a:off x="6429375" y="4660900"/>
          <a:ext cx="2459038" cy="712788"/>
        </p:xfrm>
        <a:graphic>
          <a:graphicData uri="http://schemas.openxmlformats.org/drawingml/2006/table">
            <a:tbl>
              <a:tblPr/>
              <a:tblGrid>
                <a:gridCol w="1166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788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UdG</a:t>
                      </a:r>
                      <a:endParaRPr lang="ca-E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0</a:t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VACANTS</a:t>
                      </a:r>
                      <a:endParaRPr lang="ca-ES" sz="19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Tau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303716"/>
              </p:ext>
            </p:extLst>
          </p:nvPr>
        </p:nvGraphicFramePr>
        <p:xfrm>
          <a:off x="6372199" y="5377304"/>
          <a:ext cx="2516213" cy="715522"/>
        </p:xfrm>
        <a:graphic>
          <a:graphicData uri="http://schemas.openxmlformats.org/drawingml/2006/table">
            <a:tbl>
              <a:tblPr/>
              <a:tblGrid>
                <a:gridCol w="122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522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UdG</a:t>
                      </a:r>
                      <a:endParaRPr lang="ca-E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 centre ple</a:t>
                      </a:r>
                      <a:endParaRPr lang="ca-E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smtClean="0">
                <a:latin typeface="Arial" charset="0"/>
                <a:cs typeface="Arial" charset="0"/>
              </a:rPr>
              <a:t>Exemple d’assignació</a:t>
            </a:r>
          </a:p>
        </p:txBody>
      </p:sp>
      <p:sp>
        <p:nvSpPr>
          <p:cNvPr id="26" name="Rectangle arrodonit 25"/>
          <p:cNvSpPr/>
          <p:nvPr/>
        </p:nvSpPr>
        <p:spPr>
          <a:xfrm>
            <a:off x="4284663" y="2924175"/>
            <a:ext cx="863600" cy="5048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32" name="Rectangle arrodonit 31"/>
          <p:cNvSpPr/>
          <p:nvPr/>
        </p:nvSpPr>
        <p:spPr>
          <a:xfrm>
            <a:off x="4284663" y="3554413"/>
            <a:ext cx="863600" cy="5222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2" name="Rectangle 1"/>
          <p:cNvSpPr/>
          <p:nvPr/>
        </p:nvSpPr>
        <p:spPr>
          <a:xfrm>
            <a:off x="4211960" y="3664744"/>
            <a:ext cx="864096" cy="48433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3" name="Object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461442"/>
              </p:ext>
            </p:extLst>
          </p:nvPr>
        </p:nvGraphicFramePr>
        <p:xfrm>
          <a:off x="347700" y="1124744"/>
          <a:ext cx="8592616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9" name="Hoja de cálculo" r:id="rId3" imgW="9458385" imgH="4791132" progId="Excel.Sheet.12">
                  <p:embed/>
                </p:oleObj>
              </mc:Choice>
              <mc:Fallback>
                <p:oleObj name="Hoja de cálculo" r:id="rId3" imgW="9458385" imgH="47911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700" y="1124744"/>
                        <a:ext cx="8592616" cy="439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u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14006"/>
              </p:ext>
            </p:extLst>
          </p:nvPr>
        </p:nvGraphicFramePr>
        <p:xfrm>
          <a:off x="1949659" y="2535237"/>
          <a:ext cx="2320716" cy="677863"/>
        </p:xfrm>
        <a:graphic>
          <a:graphicData uri="http://schemas.openxmlformats.org/drawingml/2006/table">
            <a:tbl>
              <a:tblPr/>
              <a:tblGrid>
                <a:gridCol w="1064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algn="ctr" fontAlgn="b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SE'N VA / 2 VACANTS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120088"/>
              </p:ext>
            </p:extLst>
          </p:nvPr>
        </p:nvGraphicFramePr>
        <p:xfrm>
          <a:off x="4270375" y="4652963"/>
          <a:ext cx="4622800" cy="720725"/>
        </p:xfrm>
        <a:graphic>
          <a:graphicData uri="http://schemas.openxmlformats.org/drawingml/2006/table">
            <a:tbl>
              <a:tblPr/>
              <a:tblGrid>
                <a:gridCol w="965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UdL</a:t>
                      </a:r>
                      <a:endParaRPr lang="ca-E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0</a:t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VACANTS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5069" name="Agrupa 31"/>
          <p:cNvGrpSpPr>
            <a:grpSpLocks/>
          </p:cNvGrpSpPr>
          <p:nvPr/>
        </p:nvGrpSpPr>
        <p:grpSpPr bwMode="auto">
          <a:xfrm>
            <a:off x="395288" y="2536826"/>
            <a:ext cx="1570037" cy="677174"/>
            <a:chOff x="399009" y="2490171"/>
            <a:chExt cx="1548588" cy="720341"/>
          </a:xfrm>
        </p:grpSpPr>
        <p:sp>
          <p:nvSpPr>
            <p:cNvPr id="24" name="Rectangle 23"/>
            <p:cNvSpPr/>
            <p:nvPr/>
          </p:nvSpPr>
          <p:spPr>
            <a:xfrm>
              <a:off x="399009" y="2490171"/>
              <a:ext cx="1545456" cy="7193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5114" name="QuadreDeText 24"/>
            <p:cNvSpPr txBox="1">
              <a:spLocks noChangeArrowheads="1"/>
            </p:cNvSpPr>
            <p:nvPr/>
          </p:nvSpPr>
          <p:spPr bwMode="auto">
            <a:xfrm>
              <a:off x="730848" y="2490241"/>
              <a:ext cx="1216749" cy="720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 smtClean="0">
                  <a:latin typeface="Arial" charset="0"/>
                </a:rPr>
                <a:t>Olívia</a:t>
              </a:r>
              <a:endParaRPr lang="ca-ES" altLang="ca-ES" sz="1900" dirty="0">
                <a:latin typeface="Arial" charset="0"/>
              </a:endParaRP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(13,258) </a:t>
              </a:r>
            </a:p>
          </p:txBody>
        </p:sp>
        <p:sp>
          <p:nvSpPr>
            <p:cNvPr id="45115" name="QuadreDeText 25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 dirty="0">
                  <a:latin typeface="Arial" charset="0"/>
                </a:rPr>
                <a:t>1</a:t>
              </a:r>
            </a:p>
          </p:txBody>
        </p:sp>
        <p:cxnSp>
          <p:nvCxnSpPr>
            <p:cNvPr id="28" name="Connector recte 27"/>
            <p:cNvCxnSpPr/>
            <p:nvPr/>
          </p:nvCxnSpPr>
          <p:spPr>
            <a:xfrm>
              <a:off x="757580" y="2490171"/>
              <a:ext cx="0" cy="7193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70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smtClean="0">
                <a:latin typeface="Arial" charset="0"/>
                <a:cs typeface="Arial" charset="0"/>
              </a:rPr>
              <a:t>Exemple d’assignació</a:t>
            </a:r>
          </a:p>
        </p:txBody>
      </p:sp>
      <p:grpSp>
        <p:nvGrpSpPr>
          <p:cNvPr id="51" name="Agrupa 50"/>
          <p:cNvGrpSpPr>
            <a:grpSpLocks/>
          </p:cNvGrpSpPr>
          <p:nvPr/>
        </p:nvGrpSpPr>
        <p:grpSpPr bwMode="auto">
          <a:xfrm>
            <a:off x="395288" y="3209925"/>
            <a:ext cx="1584325" cy="720725"/>
            <a:chOff x="399009" y="2490242"/>
            <a:chExt cx="1584176" cy="720000"/>
          </a:xfrm>
        </p:grpSpPr>
        <p:sp>
          <p:nvSpPr>
            <p:cNvPr id="52" name="Rectangle 51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5110" name="QuadreDeText 52"/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 smtClean="0">
                  <a:latin typeface="Arial" charset="0"/>
                </a:rPr>
                <a:t>Àlex</a:t>
              </a:r>
              <a:endParaRPr lang="ca-ES" altLang="ca-ES" sz="1900" dirty="0">
                <a:latin typeface="Arial" charset="0"/>
              </a:endParaRP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</a:t>
              </a:r>
              <a:r>
                <a:rPr lang="ca-ES" altLang="ca-ES" sz="1900" dirty="0" smtClean="0">
                  <a:latin typeface="Arial" charset="0"/>
                </a:rPr>
                <a:t>12,458</a:t>
              </a:r>
              <a:r>
                <a:rPr lang="ca-ES" altLang="ca-ES" sz="1900" dirty="0">
                  <a:latin typeface="Arial" charset="0"/>
                </a:rPr>
                <a:t>) </a:t>
              </a:r>
            </a:p>
          </p:txBody>
        </p:sp>
        <p:sp>
          <p:nvSpPr>
            <p:cNvPr id="45111" name="QuadreDeText 53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 dirty="0">
                  <a:latin typeface="Arial" charset="0"/>
                </a:rPr>
                <a:t>2</a:t>
              </a:r>
            </a:p>
          </p:txBody>
        </p:sp>
        <p:cxnSp>
          <p:nvCxnSpPr>
            <p:cNvPr id="55" name="Connector recte 54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Agrupa 55"/>
          <p:cNvGrpSpPr>
            <a:grpSpLocks/>
          </p:cNvGrpSpPr>
          <p:nvPr/>
        </p:nvGrpSpPr>
        <p:grpSpPr bwMode="auto">
          <a:xfrm>
            <a:off x="395288" y="3933825"/>
            <a:ext cx="1584325" cy="719138"/>
            <a:chOff x="399009" y="2490242"/>
            <a:chExt cx="1584176" cy="720000"/>
          </a:xfrm>
        </p:grpSpPr>
        <p:sp>
          <p:nvSpPr>
            <p:cNvPr id="57" name="Rectangle 56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5106" name="QuadreDeText 57"/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 smtClean="0">
                  <a:latin typeface="Arial" charset="0"/>
                </a:rPr>
                <a:t>Marina</a:t>
              </a:r>
              <a:endParaRPr lang="ca-ES" altLang="ca-ES" sz="1900" dirty="0">
                <a:latin typeface="Arial" charset="0"/>
              </a:endParaRP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</a:t>
              </a:r>
              <a:r>
                <a:rPr lang="ca-ES" altLang="ca-ES" sz="1900" dirty="0" smtClean="0">
                  <a:latin typeface="Arial" charset="0"/>
                </a:rPr>
                <a:t>12,342</a:t>
              </a:r>
              <a:r>
                <a:rPr lang="ca-ES" altLang="ca-ES" sz="1900" dirty="0">
                  <a:latin typeface="Arial" charset="0"/>
                </a:rPr>
                <a:t>) </a:t>
              </a:r>
            </a:p>
          </p:txBody>
        </p:sp>
        <p:sp>
          <p:nvSpPr>
            <p:cNvPr id="45107" name="QuadreDeText 58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 dirty="0">
                  <a:latin typeface="Arial" charset="0"/>
                </a:rPr>
                <a:t>3</a:t>
              </a:r>
            </a:p>
          </p:txBody>
        </p:sp>
        <p:cxnSp>
          <p:nvCxnSpPr>
            <p:cNvPr id="60" name="Connector recte 59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Agrupa 60"/>
          <p:cNvGrpSpPr>
            <a:grpSpLocks/>
          </p:cNvGrpSpPr>
          <p:nvPr/>
        </p:nvGrpSpPr>
        <p:grpSpPr bwMode="auto">
          <a:xfrm>
            <a:off x="395288" y="4652963"/>
            <a:ext cx="1584325" cy="720725"/>
            <a:chOff x="399009" y="2490242"/>
            <a:chExt cx="1584176" cy="720000"/>
          </a:xfrm>
        </p:grpSpPr>
        <p:sp>
          <p:nvSpPr>
            <p:cNvPr id="62" name="Rectangle 61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5102" name="QuadreDeText 62"/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 smtClean="0">
                  <a:latin typeface="Arial" charset="0"/>
                </a:rPr>
                <a:t>Roger</a:t>
              </a:r>
              <a:endParaRPr lang="ca-ES" altLang="ca-ES" sz="1900" dirty="0">
                <a:latin typeface="Arial" charset="0"/>
              </a:endParaRP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</a:t>
              </a:r>
              <a:r>
                <a:rPr lang="ca-ES" altLang="ca-ES" sz="1900" dirty="0" smtClean="0">
                  <a:latin typeface="Arial" charset="0"/>
                </a:rPr>
                <a:t>12,270) </a:t>
              </a:r>
              <a:endParaRPr lang="ca-ES" altLang="ca-ES" sz="1900" dirty="0">
                <a:latin typeface="Arial" charset="0"/>
              </a:endParaRPr>
            </a:p>
          </p:txBody>
        </p:sp>
        <p:sp>
          <p:nvSpPr>
            <p:cNvPr id="45103" name="QuadreDeText 63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 dirty="0">
                  <a:latin typeface="Arial" charset="0"/>
                </a:rPr>
                <a:t>4</a:t>
              </a:r>
            </a:p>
          </p:txBody>
        </p:sp>
        <p:cxnSp>
          <p:nvCxnSpPr>
            <p:cNvPr id="65" name="Connector recte 64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Agrupa 65"/>
          <p:cNvGrpSpPr>
            <a:grpSpLocks/>
          </p:cNvGrpSpPr>
          <p:nvPr/>
        </p:nvGrpSpPr>
        <p:grpSpPr bwMode="auto">
          <a:xfrm>
            <a:off x="395288" y="5373688"/>
            <a:ext cx="1584325" cy="719137"/>
            <a:chOff x="399009" y="2490242"/>
            <a:chExt cx="1584176" cy="720000"/>
          </a:xfrm>
        </p:grpSpPr>
        <p:sp>
          <p:nvSpPr>
            <p:cNvPr id="67" name="Rectangle 66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5098" name="QuadreDeText 67"/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 smtClean="0">
                  <a:latin typeface="Arial" charset="0"/>
                </a:rPr>
                <a:t>Lara</a:t>
              </a:r>
              <a:endParaRPr lang="ca-ES" altLang="ca-ES" sz="1900" dirty="0">
                <a:latin typeface="Arial" charset="0"/>
              </a:endParaRP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</a:t>
              </a:r>
              <a:r>
                <a:rPr lang="ca-ES" altLang="ca-ES" sz="1900" dirty="0" smtClean="0">
                  <a:latin typeface="Arial" charset="0"/>
                </a:rPr>
                <a:t>12,240</a:t>
              </a:r>
              <a:r>
                <a:rPr lang="ca-ES" altLang="ca-ES" sz="1900" dirty="0">
                  <a:latin typeface="Arial" charset="0"/>
                </a:rPr>
                <a:t>) </a:t>
              </a:r>
            </a:p>
          </p:txBody>
        </p:sp>
        <p:sp>
          <p:nvSpPr>
            <p:cNvPr id="45099" name="QuadreDeText 68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>
                  <a:latin typeface="Arial" charset="0"/>
                </a:rPr>
                <a:t>5</a:t>
              </a:r>
            </a:p>
          </p:txBody>
        </p:sp>
        <p:cxnSp>
          <p:nvCxnSpPr>
            <p:cNvPr id="70" name="Connector recte 69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49471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53371"/>
              </p:ext>
            </p:extLst>
          </p:nvPr>
        </p:nvGraphicFramePr>
        <p:xfrm>
          <a:off x="1973263" y="3933825"/>
          <a:ext cx="6904037" cy="719138"/>
        </p:xfrm>
        <a:graphic>
          <a:graphicData uri="http://schemas.openxmlformats.org/drawingml/2006/table">
            <a:tbl>
              <a:tblPr/>
              <a:tblGrid>
                <a:gridCol w="1014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3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138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  <a:endParaRPr lang="ca-E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</a:t>
                      </a:r>
                      <a:r>
                        <a:rPr lang="ca-ES" sz="1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7" name="Connector recte 46"/>
          <p:cNvCxnSpPr/>
          <p:nvPr/>
        </p:nvCxnSpPr>
        <p:spPr>
          <a:xfrm>
            <a:off x="755650" y="2565400"/>
            <a:ext cx="1203325" cy="644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 recte 47"/>
          <p:cNvCxnSpPr/>
          <p:nvPr/>
        </p:nvCxnSpPr>
        <p:spPr>
          <a:xfrm flipV="1">
            <a:off x="755650" y="2565400"/>
            <a:ext cx="1223963" cy="644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recte 58"/>
          <p:cNvCxnSpPr/>
          <p:nvPr/>
        </p:nvCxnSpPr>
        <p:spPr>
          <a:xfrm flipV="1">
            <a:off x="1981200" y="2554287"/>
            <a:ext cx="1041549" cy="6556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recte 62"/>
          <p:cNvCxnSpPr/>
          <p:nvPr/>
        </p:nvCxnSpPr>
        <p:spPr>
          <a:xfrm>
            <a:off x="1970247" y="2565400"/>
            <a:ext cx="1017577" cy="644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e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807694"/>
              </p:ext>
            </p:extLst>
          </p:nvPr>
        </p:nvGraphicFramePr>
        <p:xfrm>
          <a:off x="4246761" y="2536891"/>
          <a:ext cx="463847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4" name="Hoja de cálculo" r:id="rId4" imgW="5162449" imgH="714363" progId="Excel.Sheet.12">
                  <p:embed/>
                </p:oleObj>
              </mc:Choice>
              <mc:Fallback>
                <p:oleObj name="Hoja de cálculo" r:id="rId4" imgW="5162449" imgH="71436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6761" y="2536891"/>
                        <a:ext cx="4638477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u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06351"/>
              </p:ext>
            </p:extLst>
          </p:nvPr>
        </p:nvGraphicFramePr>
        <p:xfrm>
          <a:off x="1995696" y="3213100"/>
          <a:ext cx="2274679" cy="720725"/>
        </p:xfrm>
        <a:graphic>
          <a:graphicData uri="http://schemas.openxmlformats.org/drawingml/2006/table">
            <a:tbl>
              <a:tblPr/>
              <a:tblGrid>
                <a:gridCol w="99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1</a:t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Objecte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075455"/>
              </p:ext>
            </p:extLst>
          </p:nvPr>
        </p:nvGraphicFramePr>
        <p:xfrm>
          <a:off x="4270375" y="3212975"/>
          <a:ext cx="4619625" cy="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5" name="Hoja de cálculo" r:id="rId6" imgW="5162449" imgH="714363" progId="Excel.Sheet.12">
                  <p:embed/>
                </p:oleObj>
              </mc:Choice>
              <mc:Fallback>
                <p:oleObj name="Hoja de cálculo" r:id="rId6" imgW="5162449" imgH="714363" progId="Excel.Sheet.12">
                  <p:embed/>
                  <p:pic>
                    <p:nvPicPr>
                      <p:cNvPr id="0" name="Object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3212975"/>
                        <a:ext cx="4619625" cy="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15703"/>
              </p:ext>
            </p:extLst>
          </p:nvPr>
        </p:nvGraphicFramePr>
        <p:xfrm>
          <a:off x="1973709" y="4652963"/>
          <a:ext cx="2310259" cy="720725"/>
        </p:xfrm>
        <a:graphic>
          <a:graphicData uri="http://schemas.openxmlformats.org/drawingml/2006/table">
            <a:tbl>
              <a:tblPr/>
              <a:tblGrid>
                <a:gridCol w="102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</a:t>
                      </a:r>
                      <a:b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centre ple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Taula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40394"/>
              </p:ext>
            </p:extLst>
          </p:nvPr>
        </p:nvGraphicFramePr>
        <p:xfrm>
          <a:off x="2003698" y="5373688"/>
          <a:ext cx="2280270" cy="720725"/>
        </p:xfrm>
        <a:graphic>
          <a:graphicData uri="http://schemas.openxmlformats.org/drawingml/2006/table">
            <a:tbl>
              <a:tblPr/>
              <a:tblGrid>
                <a:gridCol w="984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</a:t>
                      </a:r>
                      <a:b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centre ple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3" name="Fletxa dreta 72"/>
          <p:cNvSpPr/>
          <p:nvPr/>
        </p:nvSpPr>
        <p:spPr>
          <a:xfrm rot="10800000">
            <a:off x="4355976" y="4072327"/>
            <a:ext cx="1943100" cy="3841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74" name="Fletxa dreta 73"/>
          <p:cNvSpPr/>
          <p:nvPr/>
        </p:nvSpPr>
        <p:spPr>
          <a:xfrm rot="10800000">
            <a:off x="6516216" y="4799303"/>
            <a:ext cx="1943100" cy="3841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graphicFrame>
        <p:nvGraphicFramePr>
          <p:cNvPr id="22" name="Tau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02908"/>
              </p:ext>
            </p:extLst>
          </p:nvPr>
        </p:nvGraphicFramePr>
        <p:xfrm>
          <a:off x="4283968" y="5373688"/>
          <a:ext cx="2160240" cy="719137"/>
        </p:xfrm>
        <a:graphic>
          <a:graphicData uri="http://schemas.openxmlformats.org/drawingml/2006/table">
            <a:tbl>
              <a:tblPr/>
              <a:tblGrid>
                <a:gridCol w="961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137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</a:t>
                      </a:r>
                      <a:b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centre ple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135601"/>
              </p:ext>
            </p:extLst>
          </p:nvPr>
        </p:nvGraphicFramePr>
        <p:xfrm>
          <a:off x="6444208" y="5373688"/>
          <a:ext cx="2445792" cy="719137"/>
        </p:xfrm>
        <a:graphic>
          <a:graphicData uri="http://schemas.openxmlformats.org/drawingml/2006/table">
            <a:tbl>
              <a:tblPr/>
              <a:tblGrid>
                <a:gridCol w="1048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137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0</a:t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Fletxa dreta 3"/>
          <p:cNvSpPr/>
          <p:nvPr/>
        </p:nvSpPr>
        <p:spPr>
          <a:xfrm rot="10800000">
            <a:off x="8647113" y="5519791"/>
            <a:ext cx="485774" cy="3841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smtClean="0">
                <a:latin typeface="Arial" charset="0"/>
                <a:cs typeface="Arial" charset="0"/>
              </a:rPr>
              <a:t>Tràmit assignació definitiva</a:t>
            </a:r>
          </a:p>
        </p:txBody>
      </p:sp>
      <p:sp>
        <p:nvSpPr>
          <p:cNvPr id="2" name="Rectangle arrodonit 1"/>
          <p:cNvSpPr/>
          <p:nvPr/>
        </p:nvSpPr>
        <p:spPr>
          <a:xfrm>
            <a:off x="683568" y="3500438"/>
            <a:ext cx="7775575" cy="20891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46086" name="QuadreDeText 2"/>
          <p:cNvSpPr txBox="1">
            <a:spLocks noChangeArrowheads="1"/>
          </p:cNvSpPr>
          <p:nvPr/>
        </p:nvSpPr>
        <p:spPr bwMode="auto">
          <a:xfrm>
            <a:off x="1042988" y="3743325"/>
            <a:ext cx="54800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200" b="1" dirty="0">
                <a:latin typeface="Arial" charset="0"/>
              </a:rPr>
              <a:t>Activació tràmit «assignació definitiva»</a:t>
            </a:r>
          </a:p>
          <a:p>
            <a:pPr eaLnBrk="1" hangingPunct="1"/>
            <a:endParaRPr lang="ca-ES" altLang="ca-ES" sz="2200" dirty="0"/>
          </a:p>
        </p:txBody>
      </p:sp>
      <p:sp>
        <p:nvSpPr>
          <p:cNvPr id="46087" name="QuadreDeText 3"/>
          <p:cNvSpPr txBox="1">
            <a:spLocks noChangeArrowheads="1"/>
          </p:cNvSpPr>
          <p:nvPr/>
        </p:nvSpPr>
        <p:spPr bwMode="auto">
          <a:xfrm>
            <a:off x="1042988" y="4486275"/>
            <a:ext cx="47628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400" b="1" dirty="0" smtClean="0">
                <a:solidFill>
                  <a:srgbClr val="C00000"/>
                </a:solidFill>
                <a:latin typeface="Arial" charset="0"/>
              </a:rPr>
              <a:t>Del 12 </a:t>
            </a:r>
            <a:r>
              <a:rPr lang="ca-ES" altLang="ca-ES" sz="2400" b="1" dirty="0">
                <a:solidFill>
                  <a:srgbClr val="C00000"/>
                </a:solidFill>
                <a:latin typeface="Arial" charset="0"/>
              </a:rPr>
              <a:t>al </a:t>
            </a:r>
            <a:r>
              <a:rPr lang="ca-ES" altLang="ca-ES" sz="2400" b="1" dirty="0" smtClean="0">
                <a:solidFill>
                  <a:srgbClr val="C00000"/>
                </a:solidFill>
                <a:latin typeface="Arial" charset="0"/>
              </a:rPr>
              <a:t>16 </a:t>
            </a:r>
            <a:r>
              <a:rPr lang="ca-ES" altLang="ca-ES" sz="2400" b="1" dirty="0">
                <a:solidFill>
                  <a:srgbClr val="C00000"/>
                </a:solidFill>
                <a:latin typeface="Arial" charset="0"/>
              </a:rPr>
              <a:t>de </a:t>
            </a:r>
            <a:r>
              <a:rPr lang="ca-ES" altLang="ca-ES" sz="2400" b="1" dirty="0" smtClean="0">
                <a:solidFill>
                  <a:srgbClr val="C00000"/>
                </a:solidFill>
                <a:latin typeface="Arial" charset="0"/>
              </a:rPr>
              <a:t>juliol (</a:t>
            </a:r>
            <a:r>
              <a:rPr lang="ca-ES" altLang="ca-ES" sz="2000" b="1" dirty="0" smtClean="0">
                <a:solidFill>
                  <a:srgbClr val="C00000"/>
                </a:solidFill>
                <a:latin typeface="Arial" charset="0"/>
              </a:rPr>
              <a:t>provisional</a:t>
            </a:r>
            <a:r>
              <a:rPr lang="ca-ES" altLang="ca-ES" sz="2400" b="1" dirty="0" smtClean="0">
                <a:solidFill>
                  <a:srgbClr val="C00000"/>
                </a:solidFill>
                <a:latin typeface="Arial" charset="0"/>
              </a:rPr>
              <a:t>)</a:t>
            </a:r>
            <a:endParaRPr lang="ca-ES" altLang="ca-ES" sz="24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ca-ES" altLang="ca-ES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608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38575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07999"/>
              </p:ext>
            </p:extLst>
          </p:nvPr>
        </p:nvGraphicFramePr>
        <p:xfrm>
          <a:off x="472314" y="1350353"/>
          <a:ext cx="8340659" cy="1879232"/>
        </p:xfrm>
        <a:graphic>
          <a:graphicData uri="http://schemas.openxmlformats.org/drawingml/2006/table">
            <a:tbl>
              <a:tblPr/>
              <a:tblGrid>
                <a:gridCol w="1282938">
                  <a:extLst>
                    <a:ext uri="{9D8B030D-6E8A-4147-A177-3AD203B41FA5}">
                      <a16:colId xmlns:a16="http://schemas.microsoft.com/office/drawing/2014/main" val="2453350121"/>
                    </a:ext>
                  </a:extLst>
                </a:gridCol>
                <a:gridCol w="1079651">
                  <a:extLst>
                    <a:ext uri="{9D8B030D-6E8A-4147-A177-3AD203B41FA5}">
                      <a16:colId xmlns:a16="http://schemas.microsoft.com/office/drawing/2014/main" val="1322277356"/>
                    </a:ext>
                  </a:extLst>
                </a:gridCol>
                <a:gridCol w="1191355">
                  <a:extLst>
                    <a:ext uri="{9D8B030D-6E8A-4147-A177-3AD203B41FA5}">
                      <a16:colId xmlns:a16="http://schemas.microsoft.com/office/drawing/2014/main" val="1070160039"/>
                    </a:ext>
                  </a:extLst>
                </a:gridCol>
                <a:gridCol w="927960">
                  <a:extLst>
                    <a:ext uri="{9D8B030D-6E8A-4147-A177-3AD203B41FA5}">
                      <a16:colId xmlns:a16="http://schemas.microsoft.com/office/drawing/2014/main" val="1286626645"/>
                    </a:ext>
                  </a:extLst>
                </a:gridCol>
                <a:gridCol w="1465397">
                  <a:extLst>
                    <a:ext uri="{9D8B030D-6E8A-4147-A177-3AD203B41FA5}">
                      <a16:colId xmlns:a16="http://schemas.microsoft.com/office/drawing/2014/main" val="3226172424"/>
                    </a:ext>
                  </a:extLst>
                </a:gridCol>
                <a:gridCol w="983813">
                  <a:extLst>
                    <a:ext uri="{9D8B030D-6E8A-4147-A177-3AD203B41FA5}">
                      <a16:colId xmlns:a16="http://schemas.microsoft.com/office/drawing/2014/main" val="1346259747"/>
                    </a:ext>
                  </a:extLst>
                </a:gridCol>
                <a:gridCol w="1409545">
                  <a:extLst>
                    <a:ext uri="{9D8B030D-6E8A-4147-A177-3AD203B41FA5}">
                      <a16:colId xmlns:a16="http://schemas.microsoft.com/office/drawing/2014/main" val="1513966732"/>
                    </a:ext>
                  </a:extLst>
                </a:gridCol>
              </a:tblGrid>
              <a:tr h="307083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ca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ALUMNES / ORDRE DE PREFERÈNCIES - ASSIGNACIÓ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303847"/>
                  </a:ext>
                </a:extLst>
              </a:tr>
              <a:tr h="2623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Alumne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de preferències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671520"/>
                  </a:ext>
                </a:extLst>
              </a:tr>
              <a:tr h="51198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assig.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</a:t>
                      </a:r>
                      <a:r>
                        <a:rPr lang="ca-ES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assig</a:t>
                      </a:r>
                      <a:r>
                        <a:rPr lang="ca-E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assig.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223340"/>
                  </a:ext>
                </a:extLst>
              </a:tr>
              <a:tr h="769839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Roger 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(12,270)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Medicina</a:t>
                      </a:r>
                      <a:b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UAB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 ENTRA centre ple</a:t>
                      </a:r>
                      <a:b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ca-ES" sz="17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Medicina</a:t>
                      </a:r>
                      <a:b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UdL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 ENTRA centre ple</a:t>
                      </a:r>
                      <a:br>
                        <a:rPr lang="ca-ES" sz="1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ca-ES" sz="17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Medicina</a:t>
                      </a:r>
                      <a:b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ENTRA / 0 VACANT</a:t>
                      </a:r>
                      <a:br>
                        <a:rPr lang="ca-E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ca-ES" sz="1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75815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PAU 2019: Batxillerat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501650" y="1268413"/>
            <a:ext cx="8391525" cy="4752975"/>
          </a:xfrm>
          <a:solidFill>
            <a:schemeClr val="accent6">
              <a:lumMod val="20000"/>
              <a:lumOff val="80000"/>
            </a:schemeClr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60000"/>
              </a:lnSpc>
              <a:buFont typeface="Wingdings" pitchFamily="2" charset="2"/>
              <a:buChar char="§"/>
              <a:defRPr/>
            </a:pPr>
            <a:r>
              <a:rPr lang="ca-ES" sz="2000" b="1" dirty="0" smtClean="0">
                <a:solidFill>
                  <a:srgbClr val="C00000"/>
                </a:solidFill>
                <a:ea typeface="ＭＳ Ｐゴシック" charset="-128"/>
              </a:rPr>
              <a:t>Estructura: </a:t>
            </a:r>
            <a:r>
              <a:rPr lang="ca-ES" sz="2000" dirty="0">
                <a:ea typeface="ＭＳ Ｐゴシック" charset="-128"/>
              </a:rPr>
              <a:t>d</a:t>
            </a:r>
            <a:r>
              <a:rPr lang="ca-ES" sz="2000" dirty="0" smtClean="0">
                <a:ea typeface="ＭＳ Ｐゴシック" charset="-128"/>
              </a:rPr>
              <a:t>ues fases</a:t>
            </a:r>
            <a:endParaRPr lang="ca-ES" sz="2000" dirty="0">
              <a:ea typeface="ＭＳ Ｐゴシック" charset="-128"/>
            </a:endParaRPr>
          </a:p>
          <a:p>
            <a:pPr marL="1028700" lvl="1">
              <a:lnSpc>
                <a:spcPct val="160000"/>
              </a:lnSpc>
              <a:defRPr/>
            </a:pPr>
            <a:r>
              <a:rPr lang="ca-ES" sz="1800" dirty="0" smtClean="0">
                <a:ea typeface="ＭＳ Ｐゴシック" charset="-128"/>
              </a:rPr>
              <a:t>Fase general / </a:t>
            </a:r>
            <a:r>
              <a:rPr lang="ca-ES" sz="1800" b="1" dirty="0" smtClean="0">
                <a:ea typeface="ＭＳ Ｐゴシック" charset="-128"/>
              </a:rPr>
              <a:t>obligatòria </a:t>
            </a:r>
            <a:r>
              <a:rPr lang="ca-ES" sz="1800" b="1" dirty="0">
                <a:ea typeface="ＭＳ Ｐゴシック" charset="-128"/>
              </a:rPr>
              <a:t>= nota </a:t>
            </a:r>
            <a:r>
              <a:rPr lang="ca-ES" sz="1800" b="1" dirty="0" smtClean="0">
                <a:ea typeface="ＭＳ Ｐゴシック" charset="-128"/>
              </a:rPr>
              <a:t>d’accés</a:t>
            </a:r>
            <a:endParaRPr lang="ca-ES" b="1" dirty="0" smtClean="0">
              <a:ea typeface="ＭＳ Ｐゴシック" charset="-128"/>
            </a:endParaRPr>
          </a:p>
          <a:p>
            <a:pPr marL="1028700" lvl="1">
              <a:lnSpc>
                <a:spcPct val="160000"/>
              </a:lnSpc>
              <a:defRPr/>
            </a:pPr>
            <a:r>
              <a:rPr lang="ca-ES" sz="1800" dirty="0" smtClean="0">
                <a:ea typeface="ＭＳ Ｐゴシック" charset="-128"/>
              </a:rPr>
              <a:t>Fase específica / d’admissió:</a:t>
            </a:r>
            <a:r>
              <a:rPr lang="ca-ES" sz="1800" b="1" dirty="0" smtClean="0">
                <a:ea typeface="ＭＳ Ｐゴシック" charset="-128"/>
              </a:rPr>
              <a:t> </a:t>
            </a:r>
            <a:r>
              <a:rPr lang="ca-ES" sz="1800" b="1" dirty="0">
                <a:ea typeface="ＭＳ Ｐゴシック" charset="-128"/>
              </a:rPr>
              <a:t>opcional = complement de </a:t>
            </a:r>
            <a:r>
              <a:rPr lang="ca-ES" sz="1800" b="1" dirty="0" smtClean="0">
                <a:ea typeface="ＭＳ Ｐゴシック" charset="-128"/>
              </a:rPr>
              <a:t>nota</a:t>
            </a:r>
          </a:p>
          <a:p>
            <a:pPr lvl="1" indent="0">
              <a:lnSpc>
                <a:spcPct val="160000"/>
              </a:lnSpc>
              <a:buFont typeface="Wingdings" pitchFamily="2" charset="2"/>
              <a:buNone/>
              <a:defRPr/>
            </a:pPr>
            <a:endParaRPr lang="ca-ES" sz="800" b="1" dirty="0">
              <a:ea typeface="ＭＳ Ｐゴシック" charset="-128"/>
            </a:endParaRP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a-ES" sz="2000" b="1" dirty="0" smtClean="0">
                <a:solidFill>
                  <a:srgbClr val="C00000"/>
                </a:solidFill>
                <a:ea typeface="ＭＳ Ｐゴシック" charset="-128"/>
              </a:rPr>
              <a:t>Qualificació: </a:t>
            </a:r>
            <a:r>
              <a:rPr lang="ca-ES" sz="2000" dirty="0">
                <a:ea typeface="ＭＳ Ｐゴシック" charset="-128"/>
              </a:rPr>
              <a:t>i</a:t>
            </a:r>
            <a:r>
              <a:rPr lang="ca-ES" sz="2000" dirty="0" smtClean="0">
                <a:ea typeface="ＭＳ Ｐゴシック" charset="-128"/>
              </a:rPr>
              <a:t>ndependent </a:t>
            </a:r>
            <a:r>
              <a:rPr lang="ca-ES" sz="2000" dirty="0">
                <a:ea typeface="ＭＳ Ｐゴシック" charset="-128"/>
              </a:rPr>
              <a:t>en les dues </a:t>
            </a:r>
            <a:r>
              <a:rPr lang="ca-ES" sz="2000" dirty="0" smtClean="0">
                <a:ea typeface="ＭＳ Ｐゴシック" charset="-128"/>
              </a:rPr>
              <a:t>fases</a:t>
            </a:r>
          </a:p>
          <a:p>
            <a:pPr>
              <a:lnSpc>
                <a:spcPct val="110000"/>
              </a:lnSpc>
              <a:defRPr/>
            </a:pPr>
            <a:endParaRPr lang="ca-ES" sz="2000" dirty="0">
              <a:solidFill>
                <a:schemeClr val="bg1"/>
              </a:solidFill>
              <a:ea typeface="ＭＳ Ｐゴシック" charset="-128"/>
            </a:endParaRP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a-ES" sz="2000" b="1" dirty="0" smtClean="0">
                <a:solidFill>
                  <a:srgbClr val="C00000"/>
                </a:solidFill>
                <a:ea typeface="ＭＳ Ｐゴシック" charset="-128"/>
              </a:rPr>
              <a:t>Convocatòries: </a:t>
            </a:r>
            <a:r>
              <a:rPr lang="ca-ES" sz="2000" dirty="0" smtClean="0">
                <a:ea typeface="ＭＳ Ｐゴシック" charset="-128"/>
              </a:rPr>
              <a:t>dues anuals i sense límit per aprovar</a:t>
            </a:r>
            <a:endParaRPr lang="ca-ES" sz="2000" dirty="0">
              <a:ea typeface="ＭＳ Ｐゴシック" charset="-128"/>
            </a:endParaRPr>
          </a:p>
          <a:p>
            <a:pPr marL="179388" indent="-179388">
              <a:lnSpc>
                <a:spcPct val="30000"/>
              </a:lnSpc>
              <a:defRPr/>
            </a:pPr>
            <a:endParaRPr lang="ca-ES" sz="2000" dirty="0">
              <a:solidFill>
                <a:schemeClr val="bg1"/>
              </a:solidFill>
              <a:ea typeface="ＭＳ Ｐゴシック" charset="-128"/>
            </a:endParaRPr>
          </a:p>
          <a:p>
            <a:pPr>
              <a:lnSpc>
                <a:spcPct val="30000"/>
              </a:lnSpc>
              <a:defRPr/>
            </a:pPr>
            <a:endParaRPr lang="ca-ES" sz="800" dirty="0">
              <a:solidFill>
                <a:schemeClr val="bg1"/>
              </a:solidFill>
              <a:ea typeface="ＭＳ Ｐゴシック" charset="-128"/>
            </a:endParaRPr>
          </a:p>
          <a:p>
            <a:pPr marL="179388" indent="-179388">
              <a:lnSpc>
                <a:spcPct val="30000"/>
              </a:lnSpc>
              <a:defRPr/>
            </a:pPr>
            <a:endParaRPr lang="ca-ES" sz="2000" dirty="0">
              <a:solidFill>
                <a:schemeClr val="bg1"/>
              </a:solidFill>
              <a:ea typeface="ＭＳ Ｐゴシック" charset="-128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a-ES" sz="2000" b="1" dirty="0" smtClean="0">
                <a:solidFill>
                  <a:srgbClr val="C00000"/>
                </a:solidFill>
                <a:ea typeface="ＭＳ Ｐゴシック" charset="-128"/>
              </a:rPr>
              <a:t>Durada: </a:t>
            </a:r>
            <a:r>
              <a:rPr lang="ca-ES" sz="2000" dirty="0">
                <a:ea typeface="ＭＳ Ｐゴシック" charset="-128"/>
              </a:rPr>
              <a:t>t</a:t>
            </a:r>
            <a:r>
              <a:rPr lang="ca-ES" sz="2000" dirty="0" smtClean="0">
                <a:ea typeface="ＭＳ Ｐゴシック" charset="-128"/>
              </a:rPr>
              <a:t>res </a:t>
            </a:r>
            <a:r>
              <a:rPr lang="ca-ES" sz="2000" dirty="0">
                <a:ea typeface="ＭＳ Ｐゴシック" charset="-128"/>
              </a:rPr>
              <a:t>dies </a:t>
            </a:r>
            <a:r>
              <a:rPr lang="ca-ES" sz="2000" dirty="0" smtClean="0">
                <a:ea typeface="ＭＳ Ｐゴシック" charset="-128"/>
              </a:rPr>
              <a:t>consecutius</a:t>
            </a:r>
          </a:p>
          <a:p>
            <a:pPr marL="1085850" lvl="1" indent="-342900">
              <a:lnSpc>
                <a:spcPct val="90000"/>
              </a:lnSpc>
              <a:defRPr/>
            </a:pPr>
            <a:r>
              <a:rPr lang="ca-ES" sz="1800" dirty="0" smtClean="0">
                <a:ea typeface="ＭＳ Ｐゴシック" charset="-128"/>
              </a:rPr>
              <a:t>Hora </a:t>
            </a:r>
            <a:r>
              <a:rPr lang="ca-ES" sz="1800" dirty="0">
                <a:ea typeface="ＭＳ Ｐゴシック" charset="-128"/>
              </a:rPr>
              <a:t>i mitja per a cada </a:t>
            </a:r>
            <a:r>
              <a:rPr lang="ca-ES" sz="1800" dirty="0" smtClean="0">
                <a:ea typeface="ＭＳ Ｐゴシック" charset="-128"/>
              </a:rPr>
              <a:t>exercici</a:t>
            </a:r>
          </a:p>
          <a:p>
            <a:pPr marL="1085850" lvl="1" indent="-342900">
              <a:lnSpc>
                <a:spcPct val="90000"/>
              </a:lnSpc>
              <a:defRPr/>
            </a:pPr>
            <a:r>
              <a:rPr lang="ca-ES" sz="1800" dirty="0" smtClean="0">
                <a:ea typeface="ＭＳ Ｐゴシック" charset="-128"/>
              </a:rPr>
              <a:t>Interval </a:t>
            </a:r>
            <a:r>
              <a:rPr lang="ca-ES" sz="1800" dirty="0">
                <a:ea typeface="ＭＳ Ｐゴシック" charset="-128"/>
              </a:rPr>
              <a:t>de 30 minuts entre cada un </a:t>
            </a:r>
            <a:r>
              <a:rPr lang="ca-ES" sz="1800" dirty="0" smtClean="0">
                <a:ea typeface="ＭＳ Ｐゴシック" charset="-128"/>
              </a:rPr>
              <a:t>d’ells</a:t>
            </a:r>
          </a:p>
          <a:p>
            <a:pPr marL="1085850" lvl="1" indent="-342900">
              <a:lnSpc>
                <a:spcPct val="90000"/>
              </a:lnSpc>
              <a:defRPr/>
            </a:pPr>
            <a:r>
              <a:rPr lang="ca-ES" sz="1800" dirty="0" smtClean="0">
                <a:ea typeface="ＭＳ Ｐゴシック" charset="-128"/>
              </a:rPr>
              <a:t>Horari d’examen</a:t>
            </a:r>
            <a:r>
              <a:rPr lang="ca-ES" sz="1800" dirty="0">
                <a:ea typeface="ＭＳ Ｐゴシック" charset="-128"/>
              </a:rPr>
              <a:t> </a:t>
            </a:r>
            <a:r>
              <a:rPr lang="ca-ES" sz="1800" dirty="0" smtClean="0">
                <a:ea typeface="ＭＳ Ｐゴシック" charset="-128"/>
              </a:rPr>
              <a:t>matí </a:t>
            </a:r>
            <a:r>
              <a:rPr lang="ca-ES" sz="1800" dirty="0">
                <a:ea typeface="ＭＳ Ｐゴシック" charset="-128"/>
              </a:rPr>
              <a:t>i tarda</a:t>
            </a:r>
          </a:p>
        </p:txBody>
      </p:sp>
    </p:spTree>
    <p:extLst>
      <p:ext uri="{BB962C8B-B14F-4D97-AF65-F5344CB8AC3E}">
        <p14:creationId xmlns:p14="http://schemas.microsoft.com/office/powerpoint/2010/main" val="26311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Tràmit assignació definitiva</a:t>
            </a: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88388"/>
            <a:ext cx="899939" cy="71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01583"/>
              </p:ext>
            </p:extLst>
          </p:nvPr>
        </p:nvGraphicFramePr>
        <p:xfrm>
          <a:off x="450850" y="4221088"/>
          <a:ext cx="8383587" cy="1930214"/>
        </p:xfrm>
        <a:graphic>
          <a:graphicData uri="http://schemas.openxmlformats.org/drawingml/2006/table">
            <a:tbl>
              <a:tblPr/>
              <a:tblGrid>
                <a:gridCol w="1198314">
                  <a:extLst>
                    <a:ext uri="{9D8B030D-6E8A-4147-A177-3AD203B41FA5}">
                      <a16:colId xmlns:a16="http://schemas.microsoft.com/office/drawing/2014/main" val="3125662816"/>
                    </a:ext>
                  </a:extLst>
                </a:gridCol>
                <a:gridCol w="1336581">
                  <a:extLst>
                    <a:ext uri="{9D8B030D-6E8A-4147-A177-3AD203B41FA5}">
                      <a16:colId xmlns:a16="http://schemas.microsoft.com/office/drawing/2014/main" val="2132487314"/>
                    </a:ext>
                  </a:extLst>
                </a:gridCol>
                <a:gridCol w="1336581">
                  <a:extLst>
                    <a:ext uri="{9D8B030D-6E8A-4147-A177-3AD203B41FA5}">
                      <a16:colId xmlns:a16="http://schemas.microsoft.com/office/drawing/2014/main" val="1135017875"/>
                    </a:ext>
                  </a:extLst>
                </a:gridCol>
                <a:gridCol w="958651">
                  <a:extLst>
                    <a:ext uri="{9D8B030D-6E8A-4147-A177-3AD203B41FA5}">
                      <a16:colId xmlns:a16="http://schemas.microsoft.com/office/drawing/2014/main" val="1473155779"/>
                    </a:ext>
                  </a:extLst>
                </a:gridCol>
                <a:gridCol w="954042">
                  <a:extLst>
                    <a:ext uri="{9D8B030D-6E8A-4147-A177-3AD203B41FA5}">
                      <a16:colId xmlns:a16="http://schemas.microsoft.com/office/drawing/2014/main" val="3807895322"/>
                    </a:ext>
                  </a:extLst>
                </a:gridCol>
                <a:gridCol w="1299709">
                  <a:extLst>
                    <a:ext uri="{9D8B030D-6E8A-4147-A177-3AD203B41FA5}">
                      <a16:colId xmlns:a16="http://schemas.microsoft.com/office/drawing/2014/main" val="623147004"/>
                    </a:ext>
                  </a:extLst>
                </a:gridCol>
                <a:gridCol w="1299709">
                  <a:extLst>
                    <a:ext uri="{9D8B030D-6E8A-4147-A177-3AD203B41FA5}">
                      <a16:colId xmlns:a16="http://schemas.microsoft.com/office/drawing/2014/main" val="3758844759"/>
                    </a:ext>
                  </a:extLst>
                </a:gridCol>
              </a:tblGrid>
              <a:tr h="314799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ca-ES" sz="1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ALUMNES / ORDRE DE PREFERÈNCIES - ASSIGNACIÓ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177648"/>
                  </a:ext>
                </a:extLst>
              </a:tr>
              <a:tr h="27337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Alumne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de preferències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238158"/>
                  </a:ext>
                </a:extLst>
              </a:tr>
              <a:tr h="60474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assig.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assig.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assig.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66271"/>
                  </a:ext>
                </a:extLst>
              </a:tr>
              <a:tr h="737292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Roger </a:t>
                      </a:r>
                      <a:b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(12,270)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Medicina</a:t>
                      </a:r>
                      <a:br>
                        <a:rPr lang="ca-E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ENTRA / 0</a:t>
                      </a:r>
                      <a:br>
                        <a:rPr lang="ca-E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VACANT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47911"/>
                  </a:ext>
                </a:extLst>
              </a:tr>
            </a:tbl>
          </a:graphicData>
        </a:graphic>
      </p:graphicFrame>
      <p:sp>
        <p:nvSpPr>
          <p:cNvPr id="12" name="Fletxa dreta 11"/>
          <p:cNvSpPr/>
          <p:nvPr/>
        </p:nvSpPr>
        <p:spPr bwMode="auto">
          <a:xfrm rot="10800000">
            <a:off x="4546052" y="5589240"/>
            <a:ext cx="4104456" cy="3740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a-ES"/>
          </a:p>
        </p:txBody>
      </p:sp>
      <p:graphicFrame>
        <p:nvGraphicFramePr>
          <p:cNvPr id="8" name="Ta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750054"/>
              </p:ext>
            </p:extLst>
          </p:nvPr>
        </p:nvGraphicFramePr>
        <p:xfrm>
          <a:off x="493777" y="1480734"/>
          <a:ext cx="8340659" cy="1879232"/>
        </p:xfrm>
        <a:graphic>
          <a:graphicData uri="http://schemas.openxmlformats.org/drawingml/2006/table">
            <a:tbl>
              <a:tblPr/>
              <a:tblGrid>
                <a:gridCol w="1282938">
                  <a:extLst>
                    <a:ext uri="{9D8B030D-6E8A-4147-A177-3AD203B41FA5}">
                      <a16:colId xmlns:a16="http://schemas.microsoft.com/office/drawing/2014/main" val="1056339576"/>
                    </a:ext>
                  </a:extLst>
                </a:gridCol>
                <a:gridCol w="1079651">
                  <a:extLst>
                    <a:ext uri="{9D8B030D-6E8A-4147-A177-3AD203B41FA5}">
                      <a16:colId xmlns:a16="http://schemas.microsoft.com/office/drawing/2014/main" val="2059602917"/>
                    </a:ext>
                  </a:extLst>
                </a:gridCol>
                <a:gridCol w="1191355">
                  <a:extLst>
                    <a:ext uri="{9D8B030D-6E8A-4147-A177-3AD203B41FA5}">
                      <a16:colId xmlns:a16="http://schemas.microsoft.com/office/drawing/2014/main" val="2559689618"/>
                    </a:ext>
                  </a:extLst>
                </a:gridCol>
                <a:gridCol w="927960">
                  <a:extLst>
                    <a:ext uri="{9D8B030D-6E8A-4147-A177-3AD203B41FA5}">
                      <a16:colId xmlns:a16="http://schemas.microsoft.com/office/drawing/2014/main" val="977480403"/>
                    </a:ext>
                  </a:extLst>
                </a:gridCol>
                <a:gridCol w="1465397">
                  <a:extLst>
                    <a:ext uri="{9D8B030D-6E8A-4147-A177-3AD203B41FA5}">
                      <a16:colId xmlns:a16="http://schemas.microsoft.com/office/drawing/2014/main" val="2786194824"/>
                    </a:ext>
                  </a:extLst>
                </a:gridCol>
                <a:gridCol w="983813">
                  <a:extLst>
                    <a:ext uri="{9D8B030D-6E8A-4147-A177-3AD203B41FA5}">
                      <a16:colId xmlns:a16="http://schemas.microsoft.com/office/drawing/2014/main" val="1580985190"/>
                    </a:ext>
                  </a:extLst>
                </a:gridCol>
                <a:gridCol w="1409545">
                  <a:extLst>
                    <a:ext uri="{9D8B030D-6E8A-4147-A177-3AD203B41FA5}">
                      <a16:colId xmlns:a16="http://schemas.microsoft.com/office/drawing/2014/main" val="1278681533"/>
                    </a:ext>
                  </a:extLst>
                </a:gridCol>
              </a:tblGrid>
              <a:tr h="307083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ca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ALUMNES / ORDRE DE PREFERÈNCIES - ASSIGNACIÓ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5271"/>
                  </a:ext>
                </a:extLst>
              </a:tr>
              <a:tr h="2623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Alumne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de preferències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453685"/>
                  </a:ext>
                </a:extLst>
              </a:tr>
              <a:tr h="51198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</a:t>
                      </a:r>
                      <a:r>
                        <a:rPr lang="ca-ES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assig</a:t>
                      </a:r>
                      <a:r>
                        <a:rPr lang="ca-E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</a:t>
                      </a:r>
                      <a:r>
                        <a:rPr lang="ca-ES" sz="16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assig</a:t>
                      </a:r>
                      <a:r>
                        <a:rPr lang="ca-ES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ca-ES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</a:t>
                      </a:r>
                      <a:r>
                        <a:rPr lang="ca-ES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assig</a:t>
                      </a:r>
                      <a:r>
                        <a:rPr lang="ca-E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519221"/>
                  </a:ext>
                </a:extLst>
              </a:tr>
              <a:tr h="769839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Roger </a:t>
                      </a:r>
                      <a:b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(12,270)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Medicina</a:t>
                      </a:r>
                      <a:b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UAB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 ENTRA centre ple</a:t>
                      </a:r>
                      <a:b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ca-ES" sz="17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Medicina</a:t>
                      </a:r>
                      <a:b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UdL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 ENTRA centre ple</a:t>
                      </a:r>
                      <a:b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ca-ES" sz="17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Medicina</a:t>
                      </a:r>
                      <a:b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ENTRA / 0 VACANT</a:t>
                      </a:r>
                      <a:br>
                        <a:rPr lang="ca-E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ca-ES" sz="1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79603"/>
                  </a:ext>
                </a:extLst>
              </a:tr>
            </a:tbl>
          </a:graphicData>
        </a:graphic>
      </p:graphicFrame>
      <p:cxnSp>
        <p:nvCxnSpPr>
          <p:cNvPr id="11" name="Connector recte 10"/>
          <p:cNvCxnSpPr/>
          <p:nvPr/>
        </p:nvCxnSpPr>
        <p:spPr>
          <a:xfrm>
            <a:off x="1763688" y="2564904"/>
            <a:ext cx="1080120" cy="7950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recte 13"/>
          <p:cNvCxnSpPr/>
          <p:nvPr/>
        </p:nvCxnSpPr>
        <p:spPr>
          <a:xfrm flipV="1">
            <a:off x="1763688" y="2564904"/>
            <a:ext cx="1080120" cy="795062"/>
          </a:xfrm>
          <a:prstGeom prst="line">
            <a:avLst/>
          </a:prstGeom>
          <a:ln w="25400">
            <a:solidFill>
              <a:srgbClr val="FF0000"/>
            </a:solidFill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recte 15"/>
          <p:cNvCxnSpPr/>
          <p:nvPr/>
        </p:nvCxnSpPr>
        <p:spPr>
          <a:xfrm>
            <a:off x="4067944" y="2564904"/>
            <a:ext cx="936104" cy="7950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recte 17"/>
          <p:cNvCxnSpPr/>
          <p:nvPr/>
        </p:nvCxnSpPr>
        <p:spPr>
          <a:xfrm>
            <a:off x="4067944" y="33599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recte 23"/>
          <p:cNvCxnSpPr/>
          <p:nvPr/>
        </p:nvCxnSpPr>
        <p:spPr>
          <a:xfrm flipV="1">
            <a:off x="4067944" y="2564904"/>
            <a:ext cx="936104" cy="7950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  <a:noFill/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http://universitats.gencat.cat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5732"/>
          <a:stretch/>
        </p:blipFill>
        <p:spPr bwMode="auto">
          <a:xfrm>
            <a:off x="1619672" y="1251645"/>
            <a:ext cx="7153778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0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Posa’t a prova: un joc d’ajuda </a:t>
            </a:r>
            <a:r>
              <a:rPr lang="ca-ES" altLang="ca-E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http://posataprova.gencat.cat</a:t>
            </a:r>
            <a:endParaRPr lang="ca-ES" altLang="ca-E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397000"/>
            <a:ext cx="8193087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1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smtClean="0">
                <a:latin typeface="Arial" charset="0"/>
                <a:cs typeface="Arial" charset="0"/>
              </a:rPr>
              <a:t>Beques i ajuts</a:t>
            </a:r>
          </a:p>
        </p:txBody>
      </p:sp>
      <p:sp>
        <p:nvSpPr>
          <p:cNvPr id="49155" name="QuadreDeText 1"/>
          <p:cNvSpPr txBox="1">
            <a:spLocks noChangeArrowheads="1"/>
          </p:cNvSpPr>
          <p:nvPr/>
        </p:nvSpPr>
        <p:spPr bwMode="auto">
          <a:xfrm>
            <a:off x="1243013" y="1293813"/>
            <a:ext cx="6657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000" b="1">
                <a:latin typeface="Arial" charset="0"/>
              </a:rPr>
              <a:t>Quines beques i quins ajuts a l’estudi puc sol·licitar?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8125" y="2060575"/>
            <a:ext cx="612775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Beques EQUITAT (AGAUR, Generalitat de Catalunya)</a:t>
            </a:r>
          </a:p>
        </p:txBody>
      </p:sp>
      <p:sp>
        <p:nvSpPr>
          <p:cNvPr id="49157" name="QuadreDeText 3"/>
          <p:cNvSpPr txBox="1">
            <a:spLocks noChangeArrowheads="1"/>
          </p:cNvSpPr>
          <p:nvPr/>
        </p:nvSpPr>
        <p:spPr bwMode="auto">
          <a:xfrm>
            <a:off x="3219450" y="2797175"/>
            <a:ext cx="2716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000">
                <a:solidFill>
                  <a:srgbClr val="C00000"/>
                </a:solidFill>
                <a:latin typeface="Arial" charset="0"/>
              </a:rPr>
              <a:t>http://agaur.gencat.cat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2988" y="3429000"/>
            <a:ext cx="720142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Beques de caràcter general i de mobilitat (Ministeri </a:t>
            </a:r>
            <a:r>
              <a:rPr lang="ca-E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d’Educació</a:t>
            </a:r>
            <a:r>
              <a:rPr lang="ca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9159" name="QuadreDeText 8"/>
          <p:cNvSpPr txBox="1">
            <a:spLocks noChangeArrowheads="1"/>
          </p:cNvSpPr>
          <p:nvPr/>
        </p:nvSpPr>
        <p:spPr bwMode="auto">
          <a:xfrm>
            <a:off x="2778125" y="4149725"/>
            <a:ext cx="358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000">
                <a:solidFill>
                  <a:srgbClr val="C00000"/>
                </a:solidFill>
                <a:latin typeface="Arial" charset="0"/>
              </a:rPr>
              <a:t>https://sede.educacion.gob.es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r>
              <a:rPr lang="ca-ES" dirty="0" smtClean="0"/>
              <a:t>Saló de l’Ensenyament 2019</a:t>
            </a:r>
            <a:endParaRPr lang="ca-ES" dirty="0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92" y="1268760"/>
            <a:ext cx="8864704" cy="1224136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28" y="2636912"/>
            <a:ext cx="7362031" cy="34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smtClean="0">
                <a:latin typeface="Arial" charset="0"/>
                <a:cs typeface="Arial" charset="0"/>
              </a:rPr>
              <a:t>Universitat i discapacitat</a:t>
            </a:r>
          </a:p>
        </p:txBody>
      </p:sp>
      <p:pic>
        <p:nvPicPr>
          <p:cNvPr id="54275" name="Picture 5" descr="G:\Tothom\Jornada UNIDISCAT\I Jornada UNIDISCAT\Logotips\Logo_UNIDISCAT_h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341438"/>
            <a:ext cx="20923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QuadreDeText 1"/>
          <p:cNvSpPr txBox="1">
            <a:spLocks noChangeArrowheads="1"/>
          </p:cNvSpPr>
          <p:nvPr/>
        </p:nvSpPr>
        <p:spPr bwMode="auto">
          <a:xfrm>
            <a:off x="3563888" y="1773238"/>
            <a:ext cx="50375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a-ES" altLang="ca-ES" sz="2200" b="1" dirty="0">
                <a:latin typeface="Arial" charset="0"/>
              </a:rPr>
              <a:t>Universitat i discapacitat a Catalunya</a:t>
            </a:r>
          </a:p>
          <a:p>
            <a:pPr algn="ctr" eaLnBrk="1" hangingPunct="1">
              <a:lnSpc>
                <a:spcPct val="150000"/>
              </a:lnSpc>
            </a:pPr>
            <a:r>
              <a:rPr lang="ca-ES" altLang="ca-ES" sz="2000" dirty="0">
                <a:solidFill>
                  <a:srgbClr val="C00000"/>
                </a:solidFill>
                <a:latin typeface="Arial" charset="0"/>
              </a:rPr>
              <a:t>http://gencat.cat/universitats/unidiscat</a:t>
            </a:r>
          </a:p>
        </p:txBody>
      </p:sp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509120"/>
            <a:ext cx="34623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QuadreDeText 7"/>
          <p:cNvSpPr txBox="1">
            <a:spLocks noChangeArrowheads="1"/>
          </p:cNvSpPr>
          <p:nvPr/>
        </p:nvSpPr>
        <p:spPr bwMode="auto">
          <a:xfrm>
            <a:off x="3937000" y="4501183"/>
            <a:ext cx="48831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a-ES" altLang="ca-ES" sz="2000" b="1" dirty="0">
                <a:latin typeface="Arial" charset="0"/>
              </a:rPr>
              <a:t>Inclusió de persones amb discapacitat</a:t>
            </a:r>
          </a:p>
          <a:p>
            <a:pPr algn="ctr" eaLnBrk="1" hangingPunct="1">
              <a:lnSpc>
                <a:spcPct val="150000"/>
              </a:lnSpc>
            </a:pPr>
            <a:r>
              <a:rPr lang="ca-ES" altLang="ca-ES" sz="2000" dirty="0">
                <a:solidFill>
                  <a:srgbClr val="C00000"/>
                </a:solidFill>
                <a:latin typeface="Arial" charset="0"/>
              </a:rPr>
              <a:t>www.fundacionprevent.com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smtClean="0">
                <a:latin typeface="Arial" charset="0"/>
                <a:cs typeface="Arial" charset="0"/>
              </a:rPr>
              <a:t>Serveis relacionats amb l’Administració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126685" cy="50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ol 1"/>
          <p:cNvSpPr>
            <a:spLocks noGrp="1"/>
          </p:cNvSpPr>
          <p:nvPr>
            <p:ph type="title"/>
          </p:nvPr>
        </p:nvSpPr>
        <p:spPr>
          <a:xfrm>
            <a:off x="396677" y="6206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Informació a Webs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07829"/>
            <a:ext cx="1926779" cy="52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QuadreDeText 5"/>
          <p:cNvSpPr txBox="1">
            <a:spLocks noChangeArrowheads="1"/>
          </p:cNvSpPr>
          <p:nvPr/>
        </p:nvSpPr>
        <p:spPr bwMode="auto">
          <a:xfrm>
            <a:off x="3257967" y="5089200"/>
            <a:ext cx="2610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400" b="1" dirty="0">
                <a:latin typeface="Arial" charset="0"/>
              </a:rPr>
              <a:t>Informació sobre l’educació </a:t>
            </a:r>
          </a:p>
          <a:p>
            <a:pPr eaLnBrk="1" hangingPunct="1"/>
            <a:r>
              <a:rPr lang="ca-ES" altLang="ca-ES" sz="1400" b="1" dirty="0">
                <a:latin typeface="Arial" charset="0"/>
              </a:rPr>
              <a:t>superior a Catalunya</a:t>
            </a:r>
          </a:p>
        </p:txBody>
      </p:sp>
      <p:sp>
        <p:nvSpPr>
          <p:cNvPr id="56325" name="QuadreDeText 1"/>
          <p:cNvSpPr txBox="1">
            <a:spLocks noChangeArrowheads="1"/>
          </p:cNvSpPr>
          <p:nvPr/>
        </p:nvSpPr>
        <p:spPr bwMode="auto">
          <a:xfrm>
            <a:off x="3275095" y="5470818"/>
            <a:ext cx="1731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400" b="1" dirty="0">
                <a:solidFill>
                  <a:srgbClr val="C00000"/>
                </a:solidFill>
                <a:latin typeface="Arial" charset="0"/>
              </a:rPr>
              <a:t>www.unportal.net</a:t>
            </a:r>
          </a:p>
        </p:txBody>
      </p:sp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8" y="3861048"/>
            <a:ext cx="2520280" cy="55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QuadreDeText 8"/>
          <p:cNvSpPr txBox="1">
            <a:spLocks noChangeArrowheads="1"/>
          </p:cNvSpPr>
          <p:nvPr/>
        </p:nvSpPr>
        <p:spPr bwMode="auto">
          <a:xfrm>
            <a:off x="3269433" y="3764540"/>
            <a:ext cx="2510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400" b="1" dirty="0">
                <a:latin typeface="Arial" charset="0"/>
              </a:rPr>
              <a:t>Informació sobre educació </a:t>
            </a:r>
          </a:p>
          <a:p>
            <a:pPr eaLnBrk="1" hangingPunct="1"/>
            <a:r>
              <a:rPr lang="ca-ES" altLang="ca-ES" sz="1400" b="1" dirty="0">
                <a:latin typeface="Arial" charset="0"/>
              </a:rPr>
              <a:t>formació i treball</a:t>
            </a:r>
          </a:p>
        </p:txBody>
      </p:sp>
      <p:sp>
        <p:nvSpPr>
          <p:cNvPr id="56328" name="QuadreDeText 9"/>
          <p:cNvSpPr txBox="1">
            <a:spLocks noChangeArrowheads="1"/>
          </p:cNvSpPr>
          <p:nvPr/>
        </p:nvSpPr>
        <p:spPr bwMode="auto">
          <a:xfrm>
            <a:off x="3274458" y="4181040"/>
            <a:ext cx="19284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400" b="1" dirty="0">
                <a:solidFill>
                  <a:srgbClr val="C00000"/>
                </a:solidFill>
                <a:latin typeface="Arial" charset="0"/>
              </a:rPr>
              <a:t>www.educaweb.com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5" y="1271393"/>
            <a:ext cx="207383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3238057" y="1205348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 de la Generalitat sobre accés</a:t>
            </a:r>
          </a:p>
          <a:p>
            <a:r>
              <a:rPr lang="ca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la universitat</a:t>
            </a:r>
            <a:endParaRPr lang="ca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3233494" y="1602698"/>
            <a:ext cx="2582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www.universitats.gencat.cat</a:t>
            </a:r>
            <a:endParaRPr lang="ca-E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15" y="2339049"/>
            <a:ext cx="1032992" cy="11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QuadreDeText 3"/>
          <p:cNvSpPr txBox="1"/>
          <p:nvPr/>
        </p:nvSpPr>
        <p:spPr>
          <a:xfrm>
            <a:off x="3233494" y="2423915"/>
            <a:ext cx="3366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Agència per a la Qualitat del Sistema </a:t>
            </a:r>
          </a:p>
          <a:p>
            <a:r>
              <a:rPr lang="ca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Universitari de Catalunya</a:t>
            </a:r>
            <a:endParaRPr lang="ca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3253500" y="2816824"/>
            <a:ext cx="1271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b="1" dirty="0">
                <a:solidFill>
                  <a:srgbClr val="C00000"/>
                </a:solidFill>
                <a:latin typeface="Arial" charset="0"/>
              </a:rPr>
              <a:t>www.aqu.cat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13"/>
          </p:nvPr>
        </p:nvSpPr>
        <p:spPr>
          <a:xfrm>
            <a:off x="2267744" y="6021288"/>
            <a:ext cx="5184576" cy="438656"/>
          </a:xfrm>
        </p:spPr>
        <p:txBody>
          <a:bodyPr>
            <a:normAutofit/>
          </a:bodyPr>
          <a:lstStyle/>
          <a:p>
            <a:r>
              <a:rPr lang="ca-ES" altLang="ca-ES" sz="1200" baseline="42000" dirty="0">
                <a:solidFill>
                  <a:srgbClr val="C00000"/>
                </a:solidFill>
                <a:latin typeface="Arial" charset="0"/>
              </a:rPr>
              <a:t>(*) </a:t>
            </a:r>
            <a:r>
              <a:rPr lang="ca-ES" altLang="ca-ES" sz="1200" dirty="0">
                <a:solidFill>
                  <a:srgbClr val="C00000"/>
                </a:solidFill>
                <a:latin typeface="Arial" charset="0"/>
              </a:rPr>
              <a:t>Font: Agència per la Qualitat del Sistema Universitari de Catalunya</a:t>
            </a:r>
            <a:endParaRPr lang="ca-ES" altLang="ca-ES" sz="1200" dirty="0">
              <a:solidFill>
                <a:srgbClr val="C00000"/>
              </a:solidFill>
            </a:endParaRPr>
          </a:p>
          <a:p>
            <a:endParaRPr lang="ca-ES" dirty="0"/>
          </a:p>
        </p:txBody>
      </p:sp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>
                <a:latin typeface="Arial" charset="0"/>
                <a:cs typeface="Arial" charset="0"/>
              </a:rPr>
              <a:t>Inserció laboral per </a:t>
            </a:r>
            <a:r>
              <a:rPr lang="ca-ES" altLang="ca-ES" dirty="0" smtClean="0">
                <a:latin typeface="Arial" charset="0"/>
                <a:cs typeface="Arial" charset="0"/>
              </a:rPr>
              <a:t>nivell </a:t>
            </a:r>
            <a:r>
              <a:rPr lang="ca-ES" altLang="ca-ES" dirty="0">
                <a:latin typeface="Arial" charset="0"/>
                <a:cs typeface="Arial" charset="0"/>
              </a:rPr>
              <a:t>educatiu a Catalunya </a:t>
            </a:r>
            <a:r>
              <a:rPr lang="ca-ES" altLang="ca-ES" dirty="0" smtClean="0">
                <a:latin typeface="Arial" charset="0"/>
                <a:cs typeface="Arial" charset="0"/>
              </a:rPr>
              <a:t>2017</a:t>
            </a:r>
            <a:r>
              <a:rPr lang="ca-ES" altLang="ca-ES" baseline="42000" dirty="0">
                <a:latin typeface="Arial" charset="0"/>
              </a:rPr>
              <a:t> (*)</a:t>
            </a:r>
            <a:endParaRPr lang="ca-ES" dirty="0"/>
          </a:p>
        </p:txBody>
      </p:sp>
      <p:pic>
        <p:nvPicPr>
          <p:cNvPr id="5" name="Contenidor de contingut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312" y="1201834"/>
            <a:ext cx="5976664" cy="4149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67744" y="5335502"/>
            <a:ext cx="504056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a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més nivell educatiu millor inserció laboral</a:t>
            </a:r>
          </a:p>
        </p:txBody>
      </p:sp>
    </p:spTree>
    <p:extLst>
      <p:ext uri="{BB962C8B-B14F-4D97-AF65-F5344CB8AC3E}">
        <p14:creationId xmlns:p14="http://schemas.microsoft.com/office/powerpoint/2010/main" val="39698313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ol 1"/>
          <p:cNvSpPr>
            <a:spLocks noGrp="1"/>
          </p:cNvSpPr>
          <p:nvPr>
            <p:ph type="ctrTitle"/>
          </p:nvPr>
        </p:nvSpPr>
        <p:spPr>
          <a:xfrm>
            <a:off x="685800" y="3290888"/>
            <a:ext cx="7772400" cy="1252537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http://universitats.gencat.cat</a:t>
            </a:r>
          </a:p>
        </p:txBody>
      </p:sp>
      <p:pic>
        <p:nvPicPr>
          <p:cNvPr id="59395" name="Picture 8" descr="C:\Users\gravador\Desktop\Preinscripció\CIC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61963"/>
            <a:ext cx="5448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QuadreDeText 1"/>
          <p:cNvSpPr txBox="1">
            <a:spLocks noChangeArrowheads="1"/>
          </p:cNvSpPr>
          <p:nvPr/>
        </p:nvSpPr>
        <p:spPr bwMode="auto">
          <a:xfrm>
            <a:off x="2324100" y="1743075"/>
            <a:ext cx="4768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400" b="1" dirty="0">
                <a:latin typeface="Arial" charset="0"/>
              </a:rPr>
              <a:t>Oficina d’Accés a la Universitat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4437063"/>
            <a:ext cx="4806950" cy="5762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9219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Proves d’accés a la universitat (PAU) 2019</a:t>
            </a:r>
          </a:p>
        </p:txBody>
      </p:sp>
      <p:sp>
        <p:nvSpPr>
          <p:cNvPr id="9220" name="Contenidor de contingut 5"/>
          <p:cNvSpPr>
            <a:spLocks noGrp="1"/>
          </p:cNvSpPr>
          <p:nvPr>
            <p:ph idx="1"/>
          </p:nvPr>
        </p:nvSpPr>
        <p:spPr>
          <a:xfrm>
            <a:off x="357188" y="1268413"/>
            <a:ext cx="7959725" cy="2952675"/>
          </a:xfrm>
        </p:spPr>
        <p:txBody>
          <a:bodyPr/>
          <a:lstStyle/>
          <a:p>
            <a:r>
              <a:rPr lang="ca-ES" altLang="ca-ES" sz="2200" b="1" dirty="0" smtClean="0">
                <a:latin typeface="Arial" charset="0"/>
                <a:cs typeface="Arial" charset="0"/>
              </a:rPr>
              <a:t>Calendari proves:</a:t>
            </a:r>
          </a:p>
          <a:p>
            <a:endParaRPr lang="ca-ES" altLang="ca-ES" sz="2200" dirty="0" smtClean="0">
              <a:latin typeface="Arial" charset="0"/>
              <a:cs typeface="Arial" charset="0"/>
            </a:endParaRPr>
          </a:p>
          <a:p>
            <a:r>
              <a:rPr lang="ca-ES" altLang="ca-ES" sz="2200" dirty="0" smtClean="0">
                <a:latin typeface="Arial" charset="0"/>
                <a:cs typeface="Arial" charset="0"/>
              </a:rPr>
              <a:t>Convocatòria Ordinària</a:t>
            </a:r>
            <a:r>
              <a:rPr lang="ca-ES" altLang="ca-ES" sz="2200" dirty="0">
                <a:latin typeface="Arial" charset="0"/>
                <a:cs typeface="Arial" charset="0"/>
              </a:rPr>
              <a:t> </a:t>
            </a:r>
            <a:r>
              <a:rPr lang="ca-ES" altLang="ca-ES" sz="2200" dirty="0" smtClean="0">
                <a:latin typeface="Arial" charset="0"/>
                <a:cs typeface="Arial" charset="0"/>
              </a:rPr>
              <a:t>       </a:t>
            </a:r>
            <a:r>
              <a:rPr lang="ca-ES" altLang="ca-ES" sz="2200" b="1" dirty="0" smtClean="0">
                <a:latin typeface="Arial" charset="0"/>
                <a:cs typeface="Arial" charset="0"/>
              </a:rPr>
              <a:t>12, 13 i 14 de juny</a:t>
            </a:r>
          </a:p>
          <a:p>
            <a:endParaRPr lang="ca-ES" altLang="ca-ES" sz="2200" b="1" dirty="0" smtClean="0">
              <a:latin typeface="Arial" charset="0"/>
              <a:cs typeface="Arial" charset="0"/>
            </a:endParaRPr>
          </a:p>
          <a:p>
            <a:r>
              <a:rPr lang="ca-ES" altLang="ca-ES" sz="2200" dirty="0" smtClean="0">
                <a:latin typeface="Arial" charset="0"/>
                <a:cs typeface="Arial" charset="0"/>
              </a:rPr>
              <a:t>Convocatòria Extraordinària  </a:t>
            </a:r>
            <a:r>
              <a:rPr lang="ca-ES" altLang="ca-ES" sz="2200" b="1" dirty="0" smtClean="0">
                <a:latin typeface="Arial" charset="0"/>
                <a:cs typeface="Arial" charset="0"/>
              </a:rPr>
              <a:t>3, </a:t>
            </a:r>
            <a:r>
              <a:rPr lang="ca-ES" altLang="ca-ES" sz="2200" b="1" dirty="0">
                <a:latin typeface="Arial" charset="0"/>
                <a:cs typeface="Arial" charset="0"/>
              </a:rPr>
              <a:t>4</a:t>
            </a:r>
            <a:r>
              <a:rPr lang="ca-ES" altLang="ca-ES" sz="2200" b="1" dirty="0" smtClean="0">
                <a:latin typeface="Arial" charset="0"/>
                <a:cs typeface="Arial" charset="0"/>
              </a:rPr>
              <a:t> i 5 de setembre</a:t>
            </a:r>
          </a:p>
          <a:p>
            <a:endParaRPr lang="ca-ES" altLang="ca-ES" sz="2200" b="1" dirty="0" smtClean="0">
              <a:latin typeface="Arial" charset="0"/>
              <a:cs typeface="Arial" charset="0"/>
            </a:endParaRPr>
          </a:p>
          <a:p>
            <a:r>
              <a:rPr lang="ca-ES" altLang="ca-ES" sz="2200" b="1" dirty="0" smtClean="0">
                <a:latin typeface="Arial" charset="0"/>
                <a:cs typeface="Arial" charset="0"/>
              </a:rPr>
              <a:t>Informació matèries:</a:t>
            </a:r>
          </a:p>
          <a:p>
            <a:pPr algn="ctr"/>
            <a:endParaRPr lang="ca-ES" altLang="ca-ES" sz="2200" b="1" dirty="0">
              <a:latin typeface="Arial" charset="0"/>
              <a:cs typeface="Arial" charset="0"/>
            </a:endParaRPr>
          </a:p>
          <a:p>
            <a:pPr algn="ctr"/>
            <a:r>
              <a:rPr lang="ca-ES" altLang="ca-ES" b="1" dirty="0" smtClean="0">
                <a:latin typeface="Arial" charset="0"/>
                <a:cs typeface="Arial" charset="0"/>
              </a:rPr>
              <a:t>http://universitats.gencat.cat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95936" y="2808361"/>
            <a:ext cx="2736304" cy="4766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51920" y="2060847"/>
            <a:ext cx="2664296" cy="5315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6762610" y="214195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Dc   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Dj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   Dv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6929934" y="290123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Dm   Dc  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Dj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216025"/>
            <a:ext cx="4932362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9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PAU: nous horaris – Tribunal ordinari</a:t>
            </a:r>
            <a:endParaRPr lang="ca-ES" altLang="ca-ES" sz="20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Object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218667"/>
              </p:ext>
            </p:extLst>
          </p:nvPr>
        </p:nvGraphicFramePr>
        <p:xfrm>
          <a:off x="490538" y="1341438"/>
          <a:ext cx="7651750" cy="453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4" name="Hoja de cálculo" r:id="rId3" imgW="5810370" imgH="3400468" progId="Excel.Sheet.12">
                  <p:embed/>
                </p:oleObj>
              </mc:Choice>
              <mc:Fallback>
                <p:oleObj name="Hoja de cálculo" r:id="rId3" imgW="5810370" imgH="34004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1341438"/>
                        <a:ext cx="7651750" cy="453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ítol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PAU horaris – Tribunals especials: </a:t>
            </a:r>
            <a:r>
              <a:rPr lang="ca-ES" altLang="ca-ES" sz="1400" b="0" dirty="0" smtClean="0">
                <a:latin typeface="Arial" charset="0"/>
                <a:cs typeface="Arial" charset="0"/>
              </a:rPr>
              <a:t>TOE* (Dislèxia ...) / TEI** (Necessitats educatives </a:t>
            </a:r>
            <a:r>
              <a:rPr lang="ca-ES" altLang="ca-ES" sz="1400" b="0" dirty="0">
                <a:latin typeface="Arial" charset="0"/>
                <a:cs typeface="Arial" charset="0"/>
              </a:rPr>
              <a:t>e</a:t>
            </a:r>
            <a:r>
              <a:rPr lang="ca-ES" altLang="ca-ES" sz="1400" b="0" dirty="0" smtClean="0">
                <a:latin typeface="Arial" charset="0"/>
                <a:cs typeface="Arial" charset="0"/>
              </a:rPr>
              <a:t>specials)</a:t>
            </a:r>
          </a:p>
        </p:txBody>
      </p:sp>
      <p:sp>
        <p:nvSpPr>
          <p:cNvPr id="4" name="Rectangle arrodonit 3"/>
          <p:cNvSpPr/>
          <p:nvPr/>
        </p:nvSpPr>
        <p:spPr>
          <a:xfrm>
            <a:off x="558652" y="5516201"/>
            <a:ext cx="2429172" cy="29835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TOE* Tribunal Ordinari Específic 5 SEUS</a:t>
            </a:r>
            <a:endParaRPr lang="ca-E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2987824" y="5445224"/>
            <a:ext cx="5588396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Barcelona</a:t>
            </a:r>
            <a:r>
              <a:rPr lang="ca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a-E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Bellaterra – Girona – Lleida - Tarragona</a:t>
            </a:r>
            <a:endParaRPr lang="ca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3347864" y="5944262"/>
            <a:ext cx="112571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Barcelona</a:t>
            </a:r>
            <a:endParaRPr lang="ca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arrodonit 7"/>
          <p:cNvSpPr/>
          <p:nvPr/>
        </p:nvSpPr>
        <p:spPr>
          <a:xfrm>
            <a:off x="558652" y="5925890"/>
            <a:ext cx="2789212" cy="29835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TEI** Tribunal Especial i d’Incidències SEU única</a:t>
            </a:r>
            <a:endParaRPr lang="ca-E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3" y="1147762"/>
            <a:ext cx="7691388" cy="42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smtClean="0">
                <a:latin typeface="Arial" charset="0"/>
                <a:cs typeface="Arial" charset="0"/>
              </a:rPr>
              <a:t>Accés des de batxillerat</a:t>
            </a:r>
          </a:p>
        </p:txBody>
      </p:sp>
      <p:sp>
        <p:nvSpPr>
          <p:cNvPr id="3" name="Rectangle 2"/>
          <p:cNvSpPr/>
          <p:nvPr/>
        </p:nvSpPr>
        <p:spPr>
          <a:xfrm>
            <a:off x="673100" y="1341438"/>
            <a:ext cx="3176588" cy="165576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Expedient de</a:t>
            </a:r>
          </a:p>
          <a:p>
            <a:pPr algn="ctr">
              <a:defRPr/>
            </a:pPr>
            <a:r>
              <a:rPr lang="ca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Batxillerat</a:t>
            </a:r>
          </a:p>
          <a:p>
            <a:pPr algn="ctr">
              <a:defRPr/>
            </a:pPr>
            <a:r>
              <a:rPr lang="ca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60%</a:t>
            </a:r>
          </a:p>
        </p:txBody>
      </p:sp>
      <p:sp>
        <p:nvSpPr>
          <p:cNvPr id="9" name="Rectangle 8"/>
          <p:cNvSpPr/>
          <p:nvPr/>
        </p:nvSpPr>
        <p:spPr>
          <a:xfrm>
            <a:off x="5219700" y="1349375"/>
            <a:ext cx="3176588" cy="165735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PAU</a:t>
            </a:r>
          </a:p>
          <a:p>
            <a:pPr algn="ctr">
              <a:defRPr/>
            </a:pPr>
            <a:r>
              <a:rPr lang="ca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Fase </a:t>
            </a:r>
            <a:r>
              <a:rPr lang="ca-E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 / obligatòria</a:t>
            </a:r>
            <a:endParaRPr lang="ca-E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a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40%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3888" y="2636838"/>
            <a:ext cx="2816225" cy="12969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Nota d’accés</a:t>
            </a:r>
          </a:p>
          <a:p>
            <a:pPr algn="ctr">
              <a:defRPr/>
            </a:pPr>
            <a:r>
              <a:rPr lang="es-ES_tradnl" altLang="ca-ES" sz="2400" b="1" dirty="0">
                <a:latin typeface="Arial" pitchFamily="34" charset="0"/>
                <a:sym typeface="Symbol" pitchFamily="18" charset="2"/>
              </a:rPr>
              <a:t> 5,00</a:t>
            </a:r>
            <a:endParaRPr lang="ca-E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20950" y="4508500"/>
            <a:ext cx="4105275" cy="792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b="1" dirty="0">
                <a:latin typeface="Arial" pitchFamily="34" charset="0"/>
                <a:cs typeface="Arial" pitchFamily="34" charset="0"/>
              </a:rPr>
              <a:t>Universitat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9250" y="5445125"/>
            <a:ext cx="6265863" cy="5762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Titulacions oferta &gt; demanda</a:t>
            </a:r>
          </a:p>
        </p:txBody>
      </p:sp>
      <p:sp>
        <p:nvSpPr>
          <p:cNvPr id="7" name="Fletxa cap avall 6"/>
          <p:cNvSpPr/>
          <p:nvPr/>
        </p:nvSpPr>
        <p:spPr>
          <a:xfrm>
            <a:off x="3348038" y="4005263"/>
            <a:ext cx="71437" cy="36036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15" name="Fletxa cap avall 14"/>
          <p:cNvSpPr/>
          <p:nvPr/>
        </p:nvSpPr>
        <p:spPr>
          <a:xfrm>
            <a:off x="3786188" y="4008438"/>
            <a:ext cx="71437" cy="36036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16" name="Fletxa cap avall 15"/>
          <p:cNvSpPr/>
          <p:nvPr/>
        </p:nvSpPr>
        <p:spPr>
          <a:xfrm>
            <a:off x="5741988" y="4005263"/>
            <a:ext cx="71437" cy="36036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17" name="Fletxa cap avall 16"/>
          <p:cNvSpPr/>
          <p:nvPr/>
        </p:nvSpPr>
        <p:spPr>
          <a:xfrm>
            <a:off x="4221163" y="4005263"/>
            <a:ext cx="71437" cy="36036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18" name="Fletxa cap avall 17"/>
          <p:cNvSpPr/>
          <p:nvPr/>
        </p:nvSpPr>
        <p:spPr>
          <a:xfrm>
            <a:off x="4719638" y="4005263"/>
            <a:ext cx="71437" cy="36036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19" name="Fletxa cap avall 18"/>
          <p:cNvSpPr/>
          <p:nvPr/>
        </p:nvSpPr>
        <p:spPr>
          <a:xfrm>
            <a:off x="5229225" y="4010025"/>
            <a:ext cx="71438" cy="36036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8104" y="3501008"/>
            <a:ext cx="2888184" cy="2163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 smtClean="0">
                <a:latin typeface="Arial" pitchFamily="34" charset="0"/>
                <a:cs typeface="Arial" pitchFamily="34" charset="0"/>
              </a:rPr>
              <a:t>      validesa </a:t>
            </a:r>
            <a:r>
              <a:rPr lang="ca-ES" b="1" dirty="0">
                <a:latin typeface="Arial" pitchFamily="34" charset="0"/>
                <a:cs typeface="Arial" pitchFamily="34" charset="0"/>
              </a:rPr>
              <a:t>indefinida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PAU: fase obligatòria </a:t>
            </a:r>
            <a:r>
              <a:rPr lang="ca-ES" altLang="ca-ES" sz="2000" dirty="0" smtClean="0">
                <a:latin typeface="Arial" charset="0"/>
                <a:cs typeface="Arial" charset="0"/>
              </a:rPr>
              <a:t>(només estudiants de batxillerat)</a:t>
            </a:r>
          </a:p>
        </p:txBody>
      </p:sp>
      <p:sp>
        <p:nvSpPr>
          <p:cNvPr id="2" name="Rectangle arrodonit 1"/>
          <p:cNvSpPr/>
          <p:nvPr/>
        </p:nvSpPr>
        <p:spPr>
          <a:xfrm>
            <a:off x="2627313" y="1412875"/>
            <a:ext cx="3889375" cy="8636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200" b="1" dirty="0">
                <a:latin typeface="Arial" pitchFamily="34" charset="0"/>
                <a:cs typeface="Arial" pitchFamily="34" charset="0"/>
              </a:rPr>
              <a:t>Consta de 5 exercicis</a:t>
            </a:r>
          </a:p>
        </p:txBody>
      </p:sp>
      <p:sp>
        <p:nvSpPr>
          <p:cNvPr id="13316" name="QuadreDeText 3"/>
          <p:cNvSpPr txBox="1">
            <a:spLocks noChangeArrowheads="1"/>
          </p:cNvSpPr>
          <p:nvPr/>
        </p:nvSpPr>
        <p:spPr bwMode="auto">
          <a:xfrm>
            <a:off x="2057176" y="2781648"/>
            <a:ext cx="54006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ca-ES" altLang="ca-ES" sz="2000" dirty="0">
                <a:latin typeface="Arial" charset="0"/>
              </a:rPr>
              <a:t>Llengua catalana i literatura</a:t>
            </a:r>
          </a:p>
          <a:p>
            <a:pPr eaLnBrk="1" hangingPunct="1">
              <a:buFontTx/>
              <a:buAutoNum type="arabicPeriod"/>
            </a:pPr>
            <a:r>
              <a:rPr lang="ca-ES" altLang="ca-ES" sz="2000" dirty="0">
                <a:latin typeface="Arial" charset="0"/>
              </a:rPr>
              <a:t>Llengua castellana i literatura</a:t>
            </a:r>
          </a:p>
          <a:p>
            <a:pPr eaLnBrk="1" hangingPunct="1">
              <a:buFontTx/>
              <a:buAutoNum type="arabicPeriod"/>
            </a:pPr>
            <a:r>
              <a:rPr lang="ca-ES" altLang="ca-ES" sz="2000" dirty="0">
                <a:latin typeface="Arial" charset="0"/>
              </a:rPr>
              <a:t>Llengua estrangera</a:t>
            </a:r>
          </a:p>
          <a:p>
            <a:pPr eaLnBrk="1" hangingPunct="1">
              <a:buFontTx/>
              <a:buAutoNum type="arabicPeriod"/>
            </a:pPr>
            <a:r>
              <a:rPr lang="ca-ES" altLang="ca-ES" sz="2000" dirty="0">
                <a:latin typeface="Arial" charset="0"/>
              </a:rPr>
              <a:t>Història </a:t>
            </a:r>
            <a:endParaRPr lang="ca-ES" altLang="ca-ES" sz="2000" dirty="0" smtClean="0">
              <a:latin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ca-ES" altLang="ca-ES" sz="2000" dirty="0" smtClean="0">
                <a:solidFill>
                  <a:srgbClr val="FF0000"/>
                </a:solidFill>
                <a:latin typeface="Arial" charset="0"/>
              </a:rPr>
              <a:t>Matèria comuna d’opció</a:t>
            </a:r>
            <a:endParaRPr lang="ca-ES" altLang="ca-E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4946" y="2708920"/>
            <a:ext cx="5545137" cy="17289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10" name="Rectangle arrodonit 9"/>
          <p:cNvSpPr/>
          <p:nvPr/>
        </p:nvSpPr>
        <p:spPr>
          <a:xfrm>
            <a:off x="1079500" y="4941888"/>
            <a:ext cx="6985000" cy="8636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200" b="1" dirty="0">
                <a:latin typeface="Arial" pitchFamily="34" charset="0"/>
                <a:cs typeface="Arial" pitchFamily="34" charset="0"/>
              </a:rPr>
              <a:t>Qualificació: mitjana aritmètica </a:t>
            </a:r>
            <a:r>
              <a:rPr lang="ca-ES" sz="2200" b="1" dirty="0" smtClean="0">
                <a:latin typeface="Arial" pitchFamily="34" charset="0"/>
                <a:cs typeface="Arial" pitchFamily="34" charset="0"/>
              </a:rPr>
              <a:t>dels 5 </a:t>
            </a:r>
            <a:r>
              <a:rPr lang="ca-ES" sz="2200" b="1" dirty="0">
                <a:latin typeface="Arial" pitchFamily="34" charset="0"/>
                <a:cs typeface="Arial" pitchFamily="34" charset="0"/>
              </a:rPr>
              <a:t>exercicis</a:t>
            </a:r>
          </a:p>
        </p:txBody>
      </p:sp>
      <p:sp>
        <p:nvSpPr>
          <p:cNvPr id="3" name="Rectangle 2"/>
          <p:cNvSpPr/>
          <p:nvPr/>
        </p:nvSpPr>
        <p:spPr>
          <a:xfrm>
            <a:off x="6147819" y="6067252"/>
            <a:ext cx="371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ca-ES" b="1" dirty="0" smtClean="0">
                <a:latin typeface="Arial" pitchFamily="34" charset="0"/>
                <a:sym typeface="Symbol" pitchFamily="18" charset="2"/>
              </a:rPr>
              <a:t> 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5698</TotalTime>
  <Words>2253</Words>
  <Application>Microsoft Office PowerPoint</Application>
  <PresentationFormat>Presentació en pantalla (4:3)</PresentationFormat>
  <Paragraphs>511</Paragraphs>
  <Slides>50</Slides>
  <Notes>6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50</vt:i4>
      </vt:variant>
    </vt:vector>
  </HeadingPairs>
  <TitlesOfParts>
    <vt:vector size="59" baseType="lpstr">
      <vt:lpstr>ＭＳ Ｐゴシック</vt:lpstr>
      <vt:lpstr>Arial</vt:lpstr>
      <vt:lpstr>Calibri</vt:lpstr>
      <vt:lpstr>Symbol</vt:lpstr>
      <vt:lpstr>Times New Roman</vt:lpstr>
      <vt:lpstr>Wingdings</vt:lpstr>
      <vt:lpstr>Wingdings 2</vt:lpstr>
      <vt:lpstr>Tema de l'Office</vt:lpstr>
      <vt:lpstr>Hoja de cálculo</vt:lpstr>
      <vt:lpstr>Accés i admissió a la universitat</vt:lpstr>
      <vt:lpstr>Accés a la universitat </vt:lpstr>
      <vt:lpstr>Accés a la universitat</vt:lpstr>
      <vt:lpstr>PAU 2019: Batxillerat</vt:lpstr>
      <vt:lpstr>Proves d’accés a la universitat (PAU) 2019</vt:lpstr>
      <vt:lpstr>PAU: nous horaris – Tribunal ordinari</vt:lpstr>
      <vt:lpstr>PAU horaris – Tribunals especials: TOE* (Dislèxia ...) / TEI** (Necessitats educatives especials)</vt:lpstr>
      <vt:lpstr>Accés des de batxillerat</vt:lpstr>
      <vt:lpstr>PAU: fase obligatòria (només estudiants de batxillerat)</vt:lpstr>
      <vt:lpstr>PAU: fase obligatòria</vt:lpstr>
      <vt:lpstr>PAU: fase d’admissió</vt:lpstr>
      <vt:lpstr>Procés de revisió</vt:lpstr>
      <vt:lpstr>PAU: inscripció a les proves (convocatòria ordinària)</vt:lpstr>
      <vt:lpstr>PAU: inscripció a les proves (convocatòria ordinària)</vt:lpstr>
      <vt:lpstr>PAU: inscripció a les proves (convocatòria )</vt:lpstr>
      <vt:lpstr>És difícil superar les PAU?</vt:lpstr>
      <vt:lpstr>Distincions de les PAU</vt:lpstr>
      <vt:lpstr>Admissió a la universitat </vt:lpstr>
      <vt:lpstr>Preinscripció universitària</vt:lpstr>
      <vt:lpstr>Admissió a la universitat</vt:lpstr>
      <vt:lpstr>Admissió amb nota ponderada</vt:lpstr>
      <vt:lpstr>Matèries ponderables per branca a Catalunya (22)</vt:lpstr>
      <vt:lpstr>Ponderacions 2019 (admissió des de Batxillerat i CFGS)</vt:lpstr>
      <vt:lpstr>Nota d’admissió ponderada per a estudiants de batxillerat</vt:lpstr>
      <vt:lpstr>Exemples d’admissió des de batxillerat / CFGS</vt:lpstr>
      <vt:lpstr>Exemples d’admissió des de batxillerat / CFGS</vt:lpstr>
      <vt:lpstr>Proves d’aptitud personal (PAP)</vt:lpstr>
      <vt:lpstr> PAP per al grau en Educació infantil i Educació primària </vt:lpstr>
      <vt:lpstr>Notes de tall juny 2018: intervals</vt:lpstr>
      <vt:lpstr>Preinscripció universitària 2018: centres d’estudi amb nota de tall superior a 12,000 (a l’inici del procés)</vt:lpstr>
      <vt:lpstr>Reconeixement de crèdits</vt:lpstr>
      <vt:lpstr>Preinscripció universitària 2019: calendari</vt:lpstr>
      <vt:lpstr>Preinscripció universitària 2019: calendari</vt:lpstr>
      <vt:lpstr>Reserva de places</vt:lpstr>
      <vt:lpstr>Exemple d’assignació</vt:lpstr>
      <vt:lpstr>Exemple d’assignació</vt:lpstr>
      <vt:lpstr>Exemple d’assignació</vt:lpstr>
      <vt:lpstr>Exemple d’assignació</vt:lpstr>
      <vt:lpstr>Tràmit assignació definitiva</vt:lpstr>
      <vt:lpstr>Tràmit assignació definitiva</vt:lpstr>
      <vt:lpstr>http://universitats.gencat.cat</vt:lpstr>
      <vt:lpstr>Posa’t a prova: un joc d’ajuda http://posataprova.gencat.cat</vt:lpstr>
      <vt:lpstr>Beques i ajuts</vt:lpstr>
      <vt:lpstr>Saló de l’Ensenyament 2019</vt:lpstr>
      <vt:lpstr>Universitat i discapacitat</vt:lpstr>
      <vt:lpstr>Serveis relacionats amb l’Administració</vt:lpstr>
      <vt:lpstr>Informació a Webs</vt:lpstr>
      <vt:lpstr>Inserció laboral per nivell educatiu a Catalunya 2017 (*)</vt:lpstr>
      <vt:lpstr>http://universitats.gencat.cat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.</dc:creator>
  <cp:lastModifiedBy>Martinez Pujol, Laura</cp:lastModifiedBy>
  <cp:revision>459</cp:revision>
  <cp:lastPrinted>2019-02-14T08:25:41Z</cp:lastPrinted>
  <dcterms:created xsi:type="dcterms:W3CDTF">2011-04-15T10:08:09Z</dcterms:created>
  <dcterms:modified xsi:type="dcterms:W3CDTF">2019-02-14T08:29:25Z</dcterms:modified>
</cp:coreProperties>
</file>