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theme/themeOverride9.xml" ContentType="application/vnd.openxmlformats-officedocument.themeOverride+xml"/>
  <Override PartName="/ppt/notesSlides/notesSlide15.xml" ContentType="application/vnd.openxmlformats-officedocument.presentationml.notesSlide+xml"/>
  <Override PartName="/ppt/theme/themeOverride10.xml" ContentType="application/vnd.openxmlformats-officedocument.themeOverride+xml"/>
  <Override PartName="/ppt/notesSlides/notesSlide16.xml" ContentType="application/vnd.openxmlformats-officedocument.presentationml.notesSlide+xml"/>
  <Override PartName="/ppt/theme/themeOverride11.xml" ContentType="application/vnd.openxmlformats-officedocument.themeOverride+xml"/>
  <Override PartName="/ppt/notesSlides/notesSlide17.xml" ContentType="application/vnd.openxmlformats-officedocument.presentationml.notesSlide+xml"/>
  <Override PartName="/ppt/theme/themeOverride12.xml" ContentType="application/vnd.openxmlformats-officedocument.themeOverride+xml"/>
  <Override PartName="/ppt/notesSlides/notesSlide18.xml" ContentType="application/vnd.openxmlformats-officedocument.presentationml.notesSlide+xml"/>
  <Override PartName="/ppt/theme/themeOverride13.xml" ContentType="application/vnd.openxmlformats-officedocument.themeOverride+xml"/>
  <Override PartName="/ppt/notesSlides/notesSlide19.xml" ContentType="application/vnd.openxmlformats-officedocument.presentationml.notesSlide+xml"/>
  <Override PartName="/ppt/theme/themeOverride14.xml" ContentType="application/vnd.openxmlformats-officedocument.themeOverride+xml"/>
  <Override PartName="/ppt/notesSlides/notesSlide20.xml" ContentType="application/vnd.openxmlformats-officedocument.presentationml.notesSlide+xml"/>
  <Override PartName="/ppt/theme/themeOverride15.xml" ContentType="application/vnd.openxmlformats-officedocument.themeOverride+xml"/>
  <Override PartName="/ppt/notesSlides/notesSlide21.xml" ContentType="application/vnd.openxmlformats-officedocument.presentationml.notesSlide+xml"/>
  <Override PartName="/ppt/theme/themeOverride16.xml" ContentType="application/vnd.openxmlformats-officedocument.themeOverride+xml"/>
  <Override PartName="/ppt/notesSlides/notesSlide22.xml" ContentType="application/vnd.openxmlformats-officedocument.presentationml.notesSlide+xml"/>
  <Override PartName="/ppt/theme/themeOverride17.xml" ContentType="application/vnd.openxmlformats-officedocument.themeOverride+xml"/>
  <Override PartName="/ppt/notesSlides/notesSlide23.xml" ContentType="application/vnd.openxmlformats-officedocument.presentationml.notesSlide+xml"/>
  <Override PartName="/ppt/theme/themeOverride18.xml" ContentType="application/vnd.openxmlformats-officedocument.themeOverride+xml"/>
  <Override PartName="/ppt/notesSlides/notesSlide24.xml" ContentType="application/vnd.openxmlformats-officedocument.presentationml.notesSlide+xml"/>
  <Override PartName="/ppt/theme/themeOverride19.xml" ContentType="application/vnd.openxmlformats-officedocument.themeOverr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0.xml" ContentType="application/vnd.openxmlformats-officedocument.themeOverride+xml"/>
  <Override PartName="/ppt/notesSlides/notesSlide26.xml" ContentType="application/vnd.openxmlformats-officedocument.presentationml.notesSlide+xml"/>
  <Override PartName="/ppt/theme/themeOverride21.xml" ContentType="application/vnd.openxmlformats-officedocument.themeOverride+xml"/>
  <Override PartName="/ppt/notesSlides/notesSlide27.xml" ContentType="application/vnd.openxmlformats-officedocument.presentationml.notesSlide+xml"/>
  <Override PartName="/ppt/theme/themeOverride22.xml" ContentType="application/vnd.openxmlformats-officedocument.themeOverr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36"/>
  </p:notesMasterIdLst>
  <p:sldIdLst>
    <p:sldId id="256" r:id="rId2"/>
    <p:sldId id="260" r:id="rId3"/>
    <p:sldId id="293" r:id="rId4"/>
    <p:sldId id="294" r:id="rId5"/>
    <p:sldId id="295" r:id="rId6"/>
    <p:sldId id="296" r:id="rId7"/>
    <p:sldId id="297" r:id="rId8"/>
    <p:sldId id="305" r:id="rId9"/>
    <p:sldId id="317" r:id="rId10"/>
    <p:sldId id="318" r:id="rId11"/>
    <p:sldId id="316" r:id="rId12"/>
    <p:sldId id="315" r:id="rId13"/>
    <p:sldId id="306" r:id="rId14"/>
    <p:sldId id="309" r:id="rId15"/>
    <p:sldId id="320" r:id="rId16"/>
    <p:sldId id="310" r:id="rId17"/>
    <p:sldId id="308" r:id="rId18"/>
    <p:sldId id="307" r:id="rId19"/>
    <p:sldId id="311" r:id="rId20"/>
    <p:sldId id="319" r:id="rId21"/>
    <p:sldId id="312" r:id="rId22"/>
    <p:sldId id="313" r:id="rId23"/>
    <p:sldId id="257" r:id="rId24"/>
    <p:sldId id="258" r:id="rId25"/>
    <p:sldId id="259" r:id="rId26"/>
    <p:sldId id="314" r:id="rId27"/>
    <p:sldId id="261" r:id="rId28"/>
    <p:sldId id="298" r:id="rId29"/>
    <p:sldId id="299" r:id="rId30"/>
    <p:sldId id="300" r:id="rId31"/>
    <p:sldId id="301" r:id="rId32"/>
    <p:sldId id="302" r:id="rId33"/>
    <p:sldId id="303" r:id="rId34"/>
    <p:sldId id="304"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0SvjGaBprGgxOoAsT8U2y4hIa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92"/>
  </p:normalViewPr>
  <p:slideViewPr>
    <p:cSldViewPr snapToGrid="0">
      <p:cViewPr varScale="1">
        <p:scale>
          <a:sx n="97" d="100"/>
          <a:sy n="97" d="100"/>
        </p:scale>
        <p:origin x="208"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4961E-973B-4EE2-94BC-951686E02F92}" type="doc">
      <dgm:prSet loTypeId="urn:microsoft.com/office/officeart/2005/8/layout/venn1" loCatId="relationship" qsTypeId="urn:microsoft.com/office/officeart/2005/8/quickstyle/3d5" qsCatId="3D" csTypeId="urn:microsoft.com/office/officeart/2005/8/colors/accent1_2" csCatId="accent1" phldr="1"/>
      <dgm:spPr/>
    </dgm:pt>
    <dgm:pt modelId="{FEAD87F0-1BFE-435D-9D58-72662D5BF4C6}">
      <dgm:prSet phldrT="[Texto]" custT="1"/>
      <dgm:spPr/>
      <dgm:t>
        <a:bodyPr/>
        <a:lstStyle/>
        <a:p>
          <a:endParaRPr lang="ca-ES" sz="1600" dirty="0">
            <a:latin typeface="Arial" panose="020B0604020202020204" pitchFamily="34" charset="0"/>
            <a:cs typeface="Arial" panose="020B0604020202020204" pitchFamily="34" charset="0"/>
          </a:endParaRPr>
        </a:p>
        <a:p>
          <a:r>
            <a:rPr lang="ca-ES" sz="1600" dirty="0">
              <a:latin typeface="Arial" panose="020B0604020202020204" pitchFamily="34" charset="0"/>
              <a:cs typeface="Arial" panose="020B0604020202020204" pitchFamily="34" charset="0"/>
            </a:rPr>
            <a:t>Tria el </a:t>
          </a:r>
          <a:r>
            <a:rPr lang="ca-ES" sz="1600" b="1" dirty="0">
              <a:latin typeface="Arial" panose="020B0604020202020204" pitchFamily="34" charset="0"/>
              <a:cs typeface="Arial" panose="020B0604020202020204" pitchFamily="34" charset="0"/>
            </a:rPr>
            <a:t>GRAU</a:t>
          </a:r>
          <a:r>
            <a:rPr lang="ca-ES" sz="1600" dirty="0">
              <a:latin typeface="Arial" panose="020B0604020202020204" pitchFamily="34" charset="0"/>
              <a:cs typeface="Arial" panose="020B0604020202020204" pitchFamily="34" charset="0"/>
            </a:rPr>
            <a:t> segons la branca de coneixement:</a:t>
          </a:r>
        </a:p>
        <a:p>
          <a:r>
            <a:rPr lang="ca-ES" sz="1000" dirty="0">
              <a:latin typeface="Arial" panose="020B0604020202020204" pitchFamily="34" charset="0"/>
              <a:cs typeface="Arial" panose="020B0604020202020204" pitchFamily="34" charset="0"/>
            </a:rPr>
            <a:t>AH: Arts i Humanitats</a:t>
          </a:r>
        </a:p>
        <a:p>
          <a:r>
            <a:rPr lang="ca-ES" sz="1000" dirty="0">
              <a:latin typeface="Arial" panose="020B0604020202020204" pitchFamily="34" charset="0"/>
              <a:cs typeface="Arial" panose="020B0604020202020204" pitchFamily="34" charset="0"/>
            </a:rPr>
            <a:t>C: Ciències</a:t>
          </a:r>
        </a:p>
        <a:p>
          <a:r>
            <a:rPr lang="ca-ES" sz="1000" dirty="0">
              <a:latin typeface="Arial" panose="020B0604020202020204" pitchFamily="34" charset="0"/>
              <a:cs typeface="Arial" panose="020B0604020202020204" pitchFamily="34" charset="0"/>
            </a:rPr>
            <a:t>CS: Ciències de la Salut</a:t>
          </a:r>
        </a:p>
        <a:p>
          <a:r>
            <a:rPr lang="ca-ES" sz="1000" dirty="0">
              <a:latin typeface="Arial" panose="020B0604020202020204" pitchFamily="34" charset="0"/>
              <a:cs typeface="Arial" panose="020B0604020202020204" pitchFamily="34" charset="0"/>
            </a:rPr>
            <a:t>CSJ: Ciències Socials i Jurídiques</a:t>
          </a:r>
        </a:p>
        <a:p>
          <a:r>
            <a:rPr lang="ca-ES" sz="1000" dirty="0">
              <a:latin typeface="Arial" panose="020B0604020202020204" pitchFamily="34" charset="0"/>
              <a:cs typeface="Arial" panose="020B0604020202020204" pitchFamily="34" charset="0"/>
            </a:rPr>
            <a:t>EA: Enginyeria i Arquitectura</a:t>
          </a:r>
        </a:p>
        <a:p>
          <a:endParaRPr lang="ca-ES" sz="1000" dirty="0">
            <a:latin typeface="Arial" panose="020B0604020202020204" pitchFamily="34" charset="0"/>
            <a:cs typeface="Arial" panose="020B0604020202020204" pitchFamily="34" charset="0"/>
          </a:endParaRPr>
        </a:p>
      </dgm:t>
    </dgm:pt>
    <dgm:pt modelId="{D7688F99-1539-40C3-A745-963696520157}" type="parTrans" cxnId="{08CB07C1-01EE-4819-8424-CDEDF4FA2154}">
      <dgm:prSet/>
      <dgm:spPr/>
      <dgm:t>
        <a:bodyPr/>
        <a:lstStyle/>
        <a:p>
          <a:endParaRPr lang="ca-ES"/>
        </a:p>
      </dgm:t>
    </dgm:pt>
    <dgm:pt modelId="{F0BE5DCC-5D84-440B-A493-E453BB1AD10C}" type="sibTrans" cxnId="{08CB07C1-01EE-4819-8424-CDEDF4FA2154}">
      <dgm:prSet/>
      <dgm:spPr/>
      <dgm:t>
        <a:bodyPr/>
        <a:lstStyle/>
        <a:p>
          <a:endParaRPr lang="ca-ES"/>
        </a:p>
      </dgm:t>
    </dgm:pt>
    <dgm:pt modelId="{165A5108-05DF-469A-B72F-F33D564DE595}">
      <dgm:prSet phldrT="[Texto]" custT="1"/>
      <dgm:spPr/>
      <dgm:t>
        <a:bodyPr/>
        <a:lstStyle/>
        <a:p>
          <a:r>
            <a:rPr lang="ca-ES" sz="1600" dirty="0">
              <a:latin typeface="Arial" panose="020B0604020202020204" pitchFamily="34" charset="0"/>
              <a:cs typeface="Arial" panose="020B0604020202020204" pitchFamily="34" charset="0"/>
            </a:rPr>
            <a:t>Tria l’itinerari i les optatives segons el GRAU i   les ponderacions!</a:t>
          </a:r>
        </a:p>
      </dgm:t>
    </dgm:pt>
    <dgm:pt modelId="{F830F95E-D88E-4352-A0A9-80F5BC3CB277}" type="parTrans" cxnId="{239CC156-C7D0-4094-92F1-B26B9BAF5C6A}">
      <dgm:prSet/>
      <dgm:spPr/>
      <dgm:t>
        <a:bodyPr/>
        <a:lstStyle/>
        <a:p>
          <a:endParaRPr lang="ca-ES"/>
        </a:p>
      </dgm:t>
    </dgm:pt>
    <dgm:pt modelId="{5A0FD092-F118-417C-83FE-FE2C5F2CBF79}" type="sibTrans" cxnId="{239CC156-C7D0-4094-92F1-B26B9BAF5C6A}">
      <dgm:prSet/>
      <dgm:spPr/>
      <dgm:t>
        <a:bodyPr/>
        <a:lstStyle/>
        <a:p>
          <a:endParaRPr lang="ca-ES"/>
        </a:p>
      </dgm:t>
    </dgm:pt>
    <dgm:pt modelId="{C2634DF8-C045-4655-B534-9B8149FF5565}">
      <dgm:prSet phldrT="[Texto]" custT="1"/>
      <dgm:spPr/>
      <dgm:t>
        <a:bodyPr/>
        <a:lstStyle/>
        <a:p>
          <a:pPr algn="ctr"/>
          <a:r>
            <a:rPr lang="ca-ES" sz="1600" dirty="0">
              <a:latin typeface="Arial" panose="020B0604020202020204" pitchFamily="34" charset="0"/>
              <a:cs typeface="Arial" panose="020B0604020202020204" pitchFamily="34" charset="0"/>
            </a:rPr>
            <a:t>Les matèries remarcades amb </a:t>
          </a:r>
          <a:r>
            <a:rPr lang="ca-ES" sz="1600" b="1" dirty="0">
              <a:solidFill>
                <a:srgbClr val="FFFF00"/>
              </a:solidFill>
              <a:latin typeface="Arial" panose="020B0604020202020204" pitchFamily="34" charset="0"/>
              <a:cs typeface="Arial" panose="020B0604020202020204" pitchFamily="34" charset="0"/>
            </a:rPr>
            <a:t>GROC</a:t>
          </a:r>
          <a:r>
            <a:rPr lang="ca-ES" sz="1600" dirty="0">
              <a:latin typeface="Arial" panose="020B0604020202020204" pitchFamily="34" charset="0"/>
              <a:cs typeface="Arial" panose="020B0604020202020204" pitchFamily="34" charset="0"/>
            </a:rPr>
            <a:t> ponderen </a:t>
          </a:r>
          <a:r>
            <a:rPr lang="ca-ES" sz="1600" b="1" dirty="0">
              <a:latin typeface="Arial" panose="020B0604020202020204" pitchFamily="34" charset="0"/>
              <a:cs typeface="Arial" panose="020B0604020202020204" pitchFamily="34" charset="0"/>
            </a:rPr>
            <a:t>x 0,2 </a:t>
          </a:r>
          <a:r>
            <a:rPr lang="ca-ES" sz="1600" dirty="0">
              <a:latin typeface="Arial" panose="020B0604020202020204" pitchFamily="34" charset="0"/>
              <a:cs typeface="Arial" panose="020B0604020202020204" pitchFamily="34" charset="0"/>
            </a:rPr>
            <a:t>sobre la nota de les PAU.</a:t>
          </a:r>
        </a:p>
      </dgm:t>
    </dgm:pt>
    <dgm:pt modelId="{DCD1E949-5AA6-4059-BD7C-87A2A8D029AD}" type="parTrans" cxnId="{60D7C0E6-DDFF-4A2B-9066-6428B7FB5C16}">
      <dgm:prSet/>
      <dgm:spPr/>
      <dgm:t>
        <a:bodyPr/>
        <a:lstStyle/>
        <a:p>
          <a:endParaRPr lang="ca-ES"/>
        </a:p>
      </dgm:t>
    </dgm:pt>
    <dgm:pt modelId="{3B7DB9B1-D7AB-4928-8393-AD5A980D9604}" type="sibTrans" cxnId="{60D7C0E6-DDFF-4A2B-9066-6428B7FB5C16}">
      <dgm:prSet/>
      <dgm:spPr/>
      <dgm:t>
        <a:bodyPr/>
        <a:lstStyle/>
        <a:p>
          <a:endParaRPr lang="ca-ES"/>
        </a:p>
      </dgm:t>
    </dgm:pt>
    <dgm:pt modelId="{5EAF985D-E1AE-4DDA-AE81-E9B5803B961F}" type="pres">
      <dgm:prSet presAssocID="{3A84961E-973B-4EE2-94BC-951686E02F92}" presName="compositeShape" presStyleCnt="0">
        <dgm:presLayoutVars>
          <dgm:chMax val="7"/>
          <dgm:dir/>
          <dgm:resizeHandles val="exact"/>
        </dgm:presLayoutVars>
      </dgm:prSet>
      <dgm:spPr/>
    </dgm:pt>
    <dgm:pt modelId="{BC284E7C-FB20-4479-815A-06CC566E47A0}" type="pres">
      <dgm:prSet presAssocID="{FEAD87F0-1BFE-435D-9D58-72662D5BF4C6}" presName="circ1" presStyleLbl="vennNode1" presStyleIdx="0" presStyleCnt="3" custLinFactNeighborX="11853" custLinFactNeighborY="-10932"/>
      <dgm:spPr/>
    </dgm:pt>
    <dgm:pt modelId="{43A811DE-AA7A-48B4-86A0-96DA8C764A6E}" type="pres">
      <dgm:prSet presAssocID="{FEAD87F0-1BFE-435D-9D58-72662D5BF4C6}" presName="circ1Tx" presStyleLbl="revTx" presStyleIdx="0" presStyleCnt="0">
        <dgm:presLayoutVars>
          <dgm:chMax val="0"/>
          <dgm:chPref val="0"/>
          <dgm:bulletEnabled val="1"/>
        </dgm:presLayoutVars>
      </dgm:prSet>
      <dgm:spPr/>
    </dgm:pt>
    <dgm:pt modelId="{DDF8A1D9-1EBD-44B0-A2A2-94CA36B43106}" type="pres">
      <dgm:prSet presAssocID="{165A5108-05DF-469A-B72F-F33D564DE595}" presName="circ2" presStyleLbl="vennNode1" presStyleIdx="1" presStyleCnt="3" custLinFactNeighborX="6852" custLinFactNeighborY="7798"/>
      <dgm:spPr/>
    </dgm:pt>
    <dgm:pt modelId="{9EC77591-6299-42AB-B0BF-249F02F8D536}" type="pres">
      <dgm:prSet presAssocID="{165A5108-05DF-469A-B72F-F33D564DE595}" presName="circ2Tx" presStyleLbl="revTx" presStyleIdx="0" presStyleCnt="0">
        <dgm:presLayoutVars>
          <dgm:chMax val="0"/>
          <dgm:chPref val="0"/>
          <dgm:bulletEnabled val="1"/>
        </dgm:presLayoutVars>
      </dgm:prSet>
      <dgm:spPr/>
    </dgm:pt>
    <dgm:pt modelId="{5A25AA04-75D0-4871-86A2-FC9918CFA55C}" type="pres">
      <dgm:prSet presAssocID="{C2634DF8-C045-4655-B534-9B8149FF5565}" presName="circ3" presStyleLbl="vennNode1" presStyleIdx="2" presStyleCnt="3" custLinFactNeighborX="-25309" custLinFactNeighborY="83"/>
      <dgm:spPr/>
    </dgm:pt>
    <dgm:pt modelId="{0C3BD8E7-6671-4E7E-9C68-EED4BD4D16E8}" type="pres">
      <dgm:prSet presAssocID="{C2634DF8-C045-4655-B534-9B8149FF5565}" presName="circ3Tx" presStyleLbl="revTx" presStyleIdx="0" presStyleCnt="0">
        <dgm:presLayoutVars>
          <dgm:chMax val="0"/>
          <dgm:chPref val="0"/>
          <dgm:bulletEnabled val="1"/>
        </dgm:presLayoutVars>
      </dgm:prSet>
      <dgm:spPr/>
    </dgm:pt>
  </dgm:ptLst>
  <dgm:cxnLst>
    <dgm:cxn modelId="{BA59502A-237C-4672-84D8-A3770CE060A1}" type="presOf" srcId="{FEAD87F0-1BFE-435D-9D58-72662D5BF4C6}" destId="{BC284E7C-FB20-4479-815A-06CC566E47A0}" srcOrd="0" destOrd="0" presId="urn:microsoft.com/office/officeart/2005/8/layout/venn1"/>
    <dgm:cxn modelId="{239CC156-C7D0-4094-92F1-B26B9BAF5C6A}" srcId="{3A84961E-973B-4EE2-94BC-951686E02F92}" destId="{165A5108-05DF-469A-B72F-F33D564DE595}" srcOrd="1" destOrd="0" parTransId="{F830F95E-D88E-4352-A0A9-80F5BC3CB277}" sibTransId="{5A0FD092-F118-417C-83FE-FE2C5F2CBF79}"/>
    <dgm:cxn modelId="{CE350C66-1BD8-4F13-9330-0C760430B9B7}" type="presOf" srcId="{C2634DF8-C045-4655-B534-9B8149FF5565}" destId="{0C3BD8E7-6671-4E7E-9C68-EED4BD4D16E8}" srcOrd="1" destOrd="0" presId="urn:microsoft.com/office/officeart/2005/8/layout/venn1"/>
    <dgm:cxn modelId="{0621AE78-2914-4262-9A88-C6A425B01E13}" type="presOf" srcId="{3A84961E-973B-4EE2-94BC-951686E02F92}" destId="{5EAF985D-E1AE-4DDA-AE81-E9B5803B961F}" srcOrd="0" destOrd="0" presId="urn:microsoft.com/office/officeart/2005/8/layout/venn1"/>
    <dgm:cxn modelId="{B097C1A6-5E0C-4867-B6B8-1000704CC95A}" type="presOf" srcId="{FEAD87F0-1BFE-435D-9D58-72662D5BF4C6}" destId="{43A811DE-AA7A-48B4-86A0-96DA8C764A6E}" srcOrd="1" destOrd="0" presId="urn:microsoft.com/office/officeart/2005/8/layout/venn1"/>
    <dgm:cxn modelId="{D35F35BE-7A77-49FB-8122-9D559548BD0E}" type="presOf" srcId="{C2634DF8-C045-4655-B534-9B8149FF5565}" destId="{5A25AA04-75D0-4871-86A2-FC9918CFA55C}" srcOrd="0" destOrd="0" presId="urn:microsoft.com/office/officeart/2005/8/layout/venn1"/>
    <dgm:cxn modelId="{08CB07C1-01EE-4819-8424-CDEDF4FA2154}" srcId="{3A84961E-973B-4EE2-94BC-951686E02F92}" destId="{FEAD87F0-1BFE-435D-9D58-72662D5BF4C6}" srcOrd="0" destOrd="0" parTransId="{D7688F99-1539-40C3-A745-963696520157}" sibTransId="{F0BE5DCC-5D84-440B-A493-E453BB1AD10C}"/>
    <dgm:cxn modelId="{A4DC63CE-5E61-423D-AC76-F168B2D77CBA}" type="presOf" srcId="{165A5108-05DF-469A-B72F-F33D564DE595}" destId="{9EC77591-6299-42AB-B0BF-249F02F8D536}" srcOrd="1" destOrd="0" presId="urn:microsoft.com/office/officeart/2005/8/layout/venn1"/>
    <dgm:cxn modelId="{60D7C0E6-DDFF-4A2B-9066-6428B7FB5C16}" srcId="{3A84961E-973B-4EE2-94BC-951686E02F92}" destId="{C2634DF8-C045-4655-B534-9B8149FF5565}" srcOrd="2" destOrd="0" parTransId="{DCD1E949-5AA6-4059-BD7C-87A2A8D029AD}" sibTransId="{3B7DB9B1-D7AB-4928-8393-AD5A980D9604}"/>
    <dgm:cxn modelId="{3D21C1FE-21F2-4410-8FAB-8A07DDCB496D}" type="presOf" srcId="{165A5108-05DF-469A-B72F-F33D564DE595}" destId="{DDF8A1D9-1EBD-44B0-A2A2-94CA36B43106}" srcOrd="0" destOrd="0" presId="urn:microsoft.com/office/officeart/2005/8/layout/venn1"/>
    <dgm:cxn modelId="{EABD7CE0-CF3D-42D6-9BA2-7563867D0B04}" type="presParOf" srcId="{5EAF985D-E1AE-4DDA-AE81-E9B5803B961F}" destId="{BC284E7C-FB20-4479-815A-06CC566E47A0}" srcOrd="0" destOrd="0" presId="urn:microsoft.com/office/officeart/2005/8/layout/venn1"/>
    <dgm:cxn modelId="{3EDD7D0D-76E4-4757-AF8F-7484DDFFEEBF}" type="presParOf" srcId="{5EAF985D-E1AE-4DDA-AE81-E9B5803B961F}" destId="{43A811DE-AA7A-48B4-86A0-96DA8C764A6E}" srcOrd="1" destOrd="0" presId="urn:microsoft.com/office/officeart/2005/8/layout/venn1"/>
    <dgm:cxn modelId="{5CADB60E-CC79-419B-B225-098D34DEE07F}" type="presParOf" srcId="{5EAF985D-E1AE-4DDA-AE81-E9B5803B961F}" destId="{DDF8A1D9-1EBD-44B0-A2A2-94CA36B43106}" srcOrd="2" destOrd="0" presId="urn:microsoft.com/office/officeart/2005/8/layout/venn1"/>
    <dgm:cxn modelId="{DA4759F3-014F-4261-B427-0C2AEB4820BB}" type="presParOf" srcId="{5EAF985D-E1AE-4DDA-AE81-E9B5803B961F}" destId="{9EC77591-6299-42AB-B0BF-249F02F8D536}" srcOrd="3" destOrd="0" presId="urn:microsoft.com/office/officeart/2005/8/layout/venn1"/>
    <dgm:cxn modelId="{44F01D98-8896-47D0-8D95-0D224EBC2BF1}" type="presParOf" srcId="{5EAF985D-E1AE-4DDA-AE81-E9B5803B961F}" destId="{5A25AA04-75D0-4871-86A2-FC9918CFA55C}" srcOrd="4" destOrd="0" presId="urn:microsoft.com/office/officeart/2005/8/layout/venn1"/>
    <dgm:cxn modelId="{64C24DDF-36FF-45CE-9249-449F9F3EEC20}" type="presParOf" srcId="{5EAF985D-E1AE-4DDA-AE81-E9B5803B961F}" destId="{0C3BD8E7-6671-4E7E-9C68-EED4BD4D16E8}"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84E7C-FB20-4479-815A-06CC566E47A0}">
      <dsp:nvSpPr>
        <dsp:cNvPr id="0" name=""/>
        <dsp:cNvSpPr/>
      </dsp:nvSpPr>
      <dsp:spPr>
        <a:xfrm>
          <a:off x="2074218" y="0"/>
          <a:ext cx="2644022" cy="2644022"/>
        </a:xfrm>
        <a:prstGeom prst="ellipse">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ca-ES"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ca-ES" sz="1600" kern="1200" dirty="0">
              <a:latin typeface="Arial" panose="020B0604020202020204" pitchFamily="34" charset="0"/>
              <a:cs typeface="Arial" panose="020B0604020202020204" pitchFamily="34" charset="0"/>
            </a:rPr>
            <a:t>Tria el </a:t>
          </a:r>
          <a:r>
            <a:rPr lang="ca-ES" sz="1600" b="1" kern="1200" dirty="0">
              <a:latin typeface="Arial" panose="020B0604020202020204" pitchFamily="34" charset="0"/>
              <a:cs typeface="Arial" panose="020B0604020202020204" pitchFamily="34" charset="0"/>
            </a:rPr>
            <a:t>GRAU</a:t>
          </a:r>
          <a:r>
            <a:rPr lang="ca-ES" sz="1600" kern="1200" dirty="0">
              <a:latin typeface="Arial" panose="020B0604020202020204" pitchFamily="34" charset="0"/>
              <a:cs typeface="Arial" panose="020B0604020202020204" pitchFamily="34" charset="0"/>
            </a:rPr>
            <a:t> segons la branca de coneixement:</a:t>
          </a:r>
        </a:p>
        <a:p>
          <a:pPr marL="0" lvl="0" indent="0" algn="ctr" defTabSz="711200">
            <a:lnSpc>
              <a:spcPct val="90000"/>
            </a:lnSpc>
            <a:spcBef>
              <a:spcPct val="0"/>
            </a:spcBef>
            <a:spcAft>
              <a:spcPct val="35000"/>
            </a:spcAft>
            <a:buNone/>
          </a:pPr>
          <a:r>
            <a:rPr lang="ca-ES" sz="1000" kern="1200" dirty="0">
              <a:latin typeface="Arial" panose="020B0604020202020204" pitchFamily="34" charset="0"/>
              <a:cs typeface="Arial" panose="020B0604020202020204" pitchFamily="34" charset="0"/>
            </a:rPr>
            <a:t>AH: Arts i Humanitats</a:t>
          </a:r>
        </a:p>
        <a:p>
          <a:pPr marL="0" lvl="0" indent="0" algn="ctr" defTabSz="711200">
            <a:lnSpc>
              <a:spcPct val="90000"/>
            </a:lnSpc>
            <a:spcBef>
              <a:spcPct val="0"/>
            </a:spcBef>
            <a:spcAft>
              <a:spcPct val="35000"/>
            </a:spcAft>
            <a:buNone/>
          </a:pPr>
          <a:r>
            <a:rPr lang="ca-ES" sz="1000" kern="1200" dirty="0">
              <a:latin typeface="Arial" panose="020B0604020202020204" pitchFamily="34" charset="0"/>
              <a:cs typeface="Arial" panose="020B0604020202020204" pitchFamily="34" charset="0"/>
            </a:rPr>
            <a:t>C: Ciències</a:t>
          </a:r>
        </a:p>
        <a:p>
          <a:pPr marL="0" lvl="0" indent="0" algn="ctr" defTabSz="711200">
            <a:lnSpc>
              <a:spcPct val="90000"/>
            </a:lnSpc>
            <a:spcBef>
              <a:spcPct val="0"/>
            </a:spcBef>
            <a:spcAft>
              <a:spcPct val="35000"/>
            </a:spcAft>
            <a:buNone/>
          </a:pPr>
          <a:r>
            <a:rPr lang="ca-ES" sz="1000" kern="1200" dirty="0">
              <a:latin typeface="Arial" panose="020B0604020202020204" pitchFamily="34" charset="0"/>
              <a:cs typeface="Arial" panose="020B0604020202020204" pitchFamily="34" charset="0"/>
            </a:rPr>
            <a:t>CS: Ciències de la Salut</a:t>
          </a:r>
        </a:p>
        <a:p>
          <a:pPr marL="0" lvl="0" indent="0" algn="ctr" defTabSz="711200">
            <a:lnSpc>
              <a:spcPct val="90000"/>
            </a:lnSpc>
            <a:spcBef>
              <a:spcPct val="0"/>
            </a:spcBef>
            <a:spcAft>
              <a:spcPct val="35000"/>
            </a:spcAft>
            <a:buNone/>
          </a:pPr>
          <a:r>
            <a:rPr lang="ca-ES" sz="1000" kern="1200" dirty="0">
              <a:latin typeface="Arial" panose="020B0604020202020204" pitchFamily="34" charset="0"/>
              <a:cs typeface="Arial" panose="020B0604020202020204" pitchFamily="34" charset="0"/>
            </a:rPr>
            <a:t>CSJ: Ciències Socials i Jurídiques</a:t>
          </a:r>
        </a:p>
        <a:p>
          <a:pPr marL="0" lvl="0" indent="0" algn="ctr" defTabSz="711200">
            <a:lnSpc>
              <a:spcPct val="90000"/>
            </a:lnSpc>
            <a:spcBef>
              <a:spcPct val="0"/>
            </a:spcBef>
            <a:spcAft>
              <a:spcPct val="35000"/>
            </a:spcAft>
            <a:buNone/>
          </a:pPr>
          <a:r>
            <a:rPr lang="ca-ES" sz="1000" kern="1200" dirty="0">
              <a:latin typeface="Arial" panose="020B0604020202020204" pitchFamily="34" charset="0"/>
              <a:cs typeface="Arial" panose="020B0604020202020204" pitchFamily="34" charset="0"/>
            </a:rPr>
            <a:t>EA: Enginyeria i Arquitectura</a:t>
          </a:r>
        </a:p>
        <a:p>
          <a:pPr marL="0" lvl="0" indent="0" algn="ctr" defTabSz="711200">
            <a:lnSpc>
              <a:spcPct val="90000"/>
            </a:lnSpc>
            <a:spcBef>
              <a:spcPct val="0"/>
            </a:spcBef>
            <a:spcAft>
              <a:spcPct val="35000"/>
            </a:spcAft>
            <a:buNone/>
          </a:pPr>
          <a:endParaRPr lang="ca-ES" sz="1000" kern="1200" dirty="0">
            <a:latin typeface="Arial" panose="020B0604020202020204" pitchFamily="34" charset="0"/>
            <a:cs typeface="Arial" panose="020B0604020202020204" pitchFamily="34" charset="0"/>
          </a:endParaRPr>
        </a:p>
      </dsp:txBody>
      <dsp:txXfrm>
        <a:off x="2426755" y="462703"/>
        <a:ext cx="1938949" cy="1189810"/>
      </dsp:txXfrm>
    </dsp:sp>
    <dsp:sp modelId="{DDF8A1D9-1EBD-44B0-A2A2-94CA36B43106}">
      <dsp:nvSpPr>
        <dsp:cNvPr id="0" name=""/>
        <dsp:cNvSpPr/>
      </dsp:nvSpPr>
      <dsp:spPr>
        <a:xfrm>
          <a:off x="2896042" y="1908102"/>
          <a:ext cx="2644022" cy="2644022"/>
        </a:xfrm>
        <a:prstGeom prst="ellipse">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ca-ES" sz="1600" kern="1200" dirty="0">
              <a:latin typeface="Arial" panose="020B0604020202020204" pitchFamily="34" charset="0"/>
              <a:cs typeface="Arial" panose="020B0604020202020204" pitchFamily="34" charset="0"/>
            </a:rPr>
            <a:t>Tria l’itinerari i les optatives segons el GRAU i   les ponderacions!</a:t>
          </a:r>
        </a:p>
      </dsp:txBody>
      <dsp:txXfrm>
        <a:off x="3704672" y="2591141"/>
        <a:ext cx="1586413" cy="1454212"/>
      </dsp:txXfrm>
    </dsp:sp>
    <dsp:sp modelId="{5A25AA04-75D0-4871-86A2-FC9918CFA55C}">
      <dsp:nvSpPr>
        <dsp:cNvPr id="0" name=""/>
        <dsp:cNvSpPr/>
      </dsp:nvSpPr>
      <dsp:spPr>
        <a:xfrm>
          <a:off x="137595" y="1782502"/>
          <a:ext cx="2644022" cy="2644022"/>
        </a:xfrm>
        <a:prstGeom prst="ellipse">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ca-ES" sz="1600" kern="1200" dirty="0">
              <a:latin typeface="Arial" panose="020B0604020202020204" pitchFamily="34" charset="0"/>
              <a:cs typeface="Arial" panose="020B0604020202020204" pitchFamily="34" charset="0"/>
            </a:rPr>
            <a:t>Les matèries remarcades amb </a:t>
          </a:r>
          <a:r>
            <a:rPr lang="ca-ES" sz="1600" b="1" kern="1200" dirty="0">
              <a:solidFill>
                <a:srgbClr val="FFFF00"/>
              </a:solidFill>
              <a:latin typeface="Arial" panose="020B0604020202020204" pitchFamily="34" charset="0"/>
              <a:cs typeface="Arial" panose="020B0604020202020204" pitchFamily="34" charset="0"/>
            </a:rPr>
            <a:t>GROC</a:t>
          </a:r>
          <a:r>
            <a:rPr lang="ca-ES" sz="1600" kern="1200" dirty="0">
              <a:latin typeface="Arial" panose="020B0604020202020204" pitchFamily="34" charset="0"/>
              <a:cs typeface="Arial" panose="020B0604020202020204" pitchFamily="34" charset="0"/>
            </a:rPr>
            <a:t> ponderen </a:t>
          </a:r>
          <a:r>
            <a:rPr lang="ca-ES" sz="1600" b="1" kern="1200" dirty="0">
              <a:latin typeface="Arial" panose="020B0604020202020204" pitchFamily="34" charset="0"/>
              <a:cs typeface="Arial" panose="020B0604020202020204" pitchFamily="34" charset="0"/>
            </a:rPr>
            <a:t>x 0,2 </a:t>
          </a:r>
          <a:r>
            <a:rPr lang="ca-ES" sz="1600" kern="1200" dirty="0">
              <a:latin typeface="Arial" panose="020B0604020202020204" pitchFamily="34" charset="0"/>
              <a:cs typeface="Arial" panose="020B0604020202020204" pitchFamily="34" charset="0"/>
            </a:rPr>
            <a:t>sobre la nota de les PAU.</a:t>
          </a:r>
        </a:p>
      </dsp:txBody>
      <dsp:txXfrm>
        <a:off x="386574" y="2465541"/>
        <a:ext cx="1586413" cy="14542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a-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71523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45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33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057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76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0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5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042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883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835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29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69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7783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8263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4607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121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9364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4967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306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673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876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12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109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67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09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69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63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44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11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ca-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ca-ES"/>
          </a:p>
        </p:txBody>
      </p:sp>
      <p:sp>
        <p:nvSpPr>
          <p:cNvPr id="4" name="Marcador de fecha 3"/>
          <p:cNvSpPr>
            <a:spLocks noGrp="1"/>
          </p:cNvSpPr>
          <p:nvPr>
            <p:ph type="dt" sz="half" idx="10"/>
          </p:nvPr>
        </p:nvSpPr>
        <p:spPr/>
        <p:txBody>
          <a:bodyPr/>
          <a:lstStyle/>
          <a:p>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40409061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42794118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318007945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41740930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73725990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p:txBody>
          <a:bodyPr/>
          <a:lstStyle/>
          <a:p>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22379665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p:txBody>
          <a:bodyPr/>
          <a:lstStyle/>
          <a:p>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31337186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p:txBody>
          <a:bodyPr/>
          <a:lstStyle/>
          <a:p>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38083084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4216832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ca-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7468762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a-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41396511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a-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ca-ES" smtClean="0"/>
              <a:t>‹Nº›</a:t>
            </a:fld>
            <a:endParaRPr lang="ca-ES"/>
          </a:p>
        </p:txBody>
      </p:sp>
    </p:spTree>
    <p:extLst>
      <p:ext uri="{BB962C8B-B14F-4D97-AF65-F5344CB8AC3E}">
        <p14:creationId xmlns:p14="http://schemas.microsoft.com/office/powerpoint/2010/main" val="4198464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a-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microsoft.com/office/2007/relationships/hdphoto" Target="../media/hdphoto4.wdp"/><Relationship Id="rId5" Type="http://schemas.openxmlformats.org/officeDocument/2006/relationships/image" Target="../media/image12.png"/><Relationship Id="rId10" Type="http://schemas.openxmlformats.org/officeDocument/2006/relationships/image" Target="../media/image16.svg"/><Relationship Id="rId4" Type="http://schemas.openxmlformats.org/officeDocument/2006/relationships/hyperlink" Target="mailto:mmendoz5@xtec.cat" TargetMode="Externa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7.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7.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8.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9.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0.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microsoft.com/office/2007/relationships/hdphoto" Target="../media/hdphoto5.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microsoft.com/office/2007/relationships/hdphoto" Target="../media/hdphoto6.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microsoft.com/office/2007/relationships/hdphoto" Target="../media/hdphoto7.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4.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5.tif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25.xml"/><Relationship Id="rId7" Type="http://schemas.openxmlformats.org/officeDocument/2006/relationships/diagramData" Target="../diagrams/data1.xml"/><Relationship Id="rId12"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hyperlink" Target="http://universitats.gencat.cat/web/.content/01_acces_i_admissio/preinscripcio/documentacio/Ponderacions-2021.pdf" TargetMode="External"/><Relationship Id="rId11" Type="http://schemas.microsoft.com/office/2007/relationships/diagramDrawing" Target="../diagrams/drawing1.xml"/><Relationship Id="rId5" Type="http://schemas.openxmlformats.org/officeDocument/2006/relationships/hyperlink" Target="http://universitats.gencat.cat/web/.content/01_acces_i_admissio/preinscripcio/documentacio/Ponderacions-2020.pdf" TargetMode="External"/><Relationship Id="rId10" Type="http://schemas.openxmlformats.org/officeDocument/2006/relationships/diagramColors" Target="../diagrams/colors1.xml"/><Relationship Id="rId4" Type="http://schemas.openxmlformats.org/officeDocument/2006/relationships/image" Target="../media/image41.png"/><Relationship Id="rId9"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8.xml"/><Relationship Id="rId7" Type="http://schemas.openxmlformats.org/officeDocument/2006/relationships/hyperlink" Target="http://queestudiar.gencat.cat/ca/estudis/batxillerat/" TargetMode="Externa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hyperlink" Target="https://agora.xtec.cat/insjoanguinjoan/" TargetMode="External"/><Relationship Id="rId5" Type="http://schemas.openxmlformats.org/officeDocument/2006/relationships/hyperlink" Target="mailto:omairele@xtec.cat" TargetMode="Externa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microsoft.com/office/2007/relationships/hdphoto" Target="../media/hdphoto3.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1"/>
        <p:cNvGrpSpPr/>
        <p:nvPr/>
      </p:nvGrpSpPr>
      <p:grpSpPr>
        <a:xfrm>
          <a:off x="0" y="0"/>
          <a:ext cx="0" cy="0"/>
          <a:chOff x="0" y="0"/>
          <a:chExt cx="0" cy="0"/>
        </a:xfrm>
      </p:grpSpPr>
      <p:pic>
        <p:nvPicPr>
          <p:cNvPr id="2" name="Imagen 1"/>
          <p:cNvPicPr>
            <a:picLocks noChangeAspect="1"/>
          </p:cNvPicPr>
          <p:nvPr/>
        </p:nvPicPr>
        <p:blipFill rotWithShape="1">
          <a:blip r:embed="rId3" cstate="screen">
            <a:alphaModFix amt="8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a:ext>
            </a:extLst>
          </a:blip>
          <a:srcRect l="-255"/>
          <a:stretch/>
        </p:blipFill>
        <p:spPr>
          <a:xfrm>
            <a:off x="-13460" y="1"/>
            <a:ext cx="9148751" cy="5918926"/>
          </a:xfrm>
          <a:prstGeom prst="rect">
            <a:avLst/>
          </a:prstGeom>
          <a:blipFill dpi="0" rotWithShape="1">
            <a:blip r:embed="rId5">
              <a:alphaModFix amt="85000"/>
            </a:blip>
            <a:srcRect/>
            <a:tile tx="0" ty="0" sx="100000" sy="100000" flip="none" algn="tl"/>
          </a:blipFill>
          <a:effectLst>
            <a:reflection endPos="0" dist="50800" dir="5400000" sy="-100000" algn="bl" rotWithShape="0"/>
          </a:effectLst>
        </p:spPr>
      </p:pic>
      <p:pic>
        <p:nvPicPr>
          <p:cNvPr id="1026" name="Picture 2" descr="https://lh5.googleusercontent.com/-24VklyO0qgevacmiDPRp9tjzGbGNZ41Cin6WgMUeTWoXOlS8_amVnYH2t_Whc0TvKu2ELlssUum4G_R-nGJrTSHwRlquPh5gnPeEeW3rsVuZsXbNkTBal8Brnko5UcXRzC5S8N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54413" y="4457806"/>
            <a:ext cx="2035175" cy="1928861"/>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1"/>
          <p:cNvSpPr txBox="1">
            <a:spLocks noGrp="1"/>
          </p:cNvSpPr>
          <p:nvPr>
            <p:ph type="ctrTitle"/>
          </p:nvPr>
        </p:nvSpPr>
        <p:spPr>
          <a:xfrm>
            <a:off x="331814" y="1525775"/>
            <a:ext cx="8458200" cy="81409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4000"/>
              <a:buFont typeface="Trebuchet MS"/>
              <a:buNone/>
            </a:pPr>
            <a:r>
              <a:rPr lang="ca-ES" sz="5000" b="1">
                <a:ln w="6600">
                  <a:solidFill>
                    <a:schemeClr val="accent2"/>
                  </a:solidFill>
                  <a:prstDash val="solid"/>
                </a:ln>
                <a:solidFill>
                  <a:srgbClr val="FFFFFF"/>
                </a:solidFill>
                <a:effectLst>
                  <a:outerShdw dist="38100" dir="2700000" algn="tl" rotWithShape="0">
                    <a:schemeClr val="accent2"/>
                  </a:outerShdw>
                </a:effectLst>
                <a:latin typeface="Verdana Pro Cond" panose="020B0606030504040204" pitchFamily="34" charset="0"/>
              </a:rPr>
              <a:t>APUNTA’T A </a:t>
            </a:r>
            <a:r>
              <a:rPr lang="ca-ES" sz="5000" b="1" dirty="0">
                <a:ln w="6600">
                  <a:solidFill>
                    <a:schemeClr val="accent2"/>
                  </a:solidFill>
                  <a:prstDash val="solid"/>
                </a:ln>
                <a:solidFill>
                  <a:srgbClr val="FFFFFF"/>
                </a:solidFill>
                <a:effectLst>
                  <a:outerShdw dist="38100" dir="2700000" algn="tl" rotWithShape="0">
                    <a:schemeClr val="accent2"/>
                  </a:outerShdw>
                </a:effectLst>
                <a:latin typeface="Verdana Pro Cond" panose="020B0606030504040204" pitchFamily="34" charset="0"/>
              </a:rPr>
              <a:t>BATXILLERAT</a:t>
            </a:r>
            <a:endParaRPr sz="5000" b="1" dirty="0">
              <a:ln w="6600">
                <a:solidFill>
                  <a:schemeClr val="accent2"/>
                </a:solidFill>
                <a:prstDash val="solid"/>
              </a:ln>
              <a:solidFill>
                <a:srgbClr val="FFFFFF"/>
              </a:solidFill>
              <a:effectLst>
                <a:outerShdw dist="38100" dir="2700000" algn="tl" rotWithShape="0">
                  <a:schemeClr val="accent2"/>
                </a:outerShdw>
              </a:effectLst>
              <a:latin typeface="Verdana Pro Cond" panose="020B0606030504040204" pitchFamily="34" charset="0"/>
            </a:endParaRPr>
          </a:p>
        </p:txBody>
      </p:sp>
      <p:sp>
        <p:nvSpPr>
          <p:cNvPr id="6" name="Google Shape;112;p1"/>
          <p:cNvSpPr txBox="1">
            <a:spLocks/>
          </p:cNvSpPr>
          <p:nvPr/>
        </p:nvSpPr>
        <p:spPr>
          <a:xfrm>
            <a:off x="257792" y="2647405"/>
            <a:ext cx="8532222" cy="144811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400"/>
              <a:buFont typeface="Trebuchet MS"/>
              <a:buNone/>
              <a:defRPr sz="44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ca-ES" sz="3200" b="1" dirty="0">
                <a:ln w="12700">
                  <a:solidFill>
                    <a:schemeClr val="accent5">
                      <a:lumMod val="75000"/>
                    </a:schemeClr>
                  </a:solidFill>
                  <a:prstDash val="solid"/>
                </a:ln>
                <a:solidFill>
                  <a:schemeClr val="accent2">
                    <a:lumMod val="60000"/>
                    <a:lumOff val="40000"/>
                  </a:schemeClr>
                </a:solidFill>
                <a:effectLst>
                  <a:outerShdw dist="38100" dir="2640000" algn="bl" rotWithShape="0">
                    <a:schemeClr val="accent1"/>
                  </a:outerShdw>
                </a:effectLst>
                <a:latin typeface="Verdana Pro Cond" panose="020B0606030504040204" pitchFamily="34" charset="0"/>
              </a:rPr>
              <a:t>SOCIAL HUMANÍSTIC</a:t>
            </a:r>
          </a:p>
          <a:p>
            <a:pPr algn="ctr">
              <a:buSzPts val="4000"/>
            </a:pPr>
            <a:r>
              <a:rPr lang="ca-ES" sz="3200" b="1" dirty="0">
                <a:ln w="12700">
                  <a:solidFill>
                    <a:schemeClr val="accent5">
                      <a:lumMod val="75000"/>
                    </a:schemeClr>
                  </a:solidFill>
                  <a:prstDash val="solid"/>
                </a:ln>
                <a:solidFill>
                  <a:schemeClr val="accent2">
                    <a:lumMod val="60000"/>
                    <a:lumOff val="40000"/>
                  </a:schemeClr>
                </a:solidFill>
                <a:effectLst>
                  <a:outerShdw dist="38100" dir="2640000" algn="bl" rotWithShape="0">
                    <a:schemeClr val="accent1"/>
                  </a:outerShdw>
                </a:effectLst>
                <a:latin typeface="Verdana Pro Cond" panose="020B0606030504040204" pitchFamily="34" charset="0"/>
              </a:rPr>
              <a:t>-</a:t>
            </a:r>
          </a:p>
          <a:p>
            <a:pPr algn="ctr">
              <a:buSzPts val="4000"/>
            </a:pPr>
            <a:r>
              <a:rPr lang="ca-ES" sz="3200" b="1" dirty="0">
                <a:ln w="12700">
                  <a:solidFill>
                    <a:schemeClr val="accent5">
                      <a:lumMod val="75000"/>
                    </a:schemeClr>
                  </a:solidFill>
                  <a:prstDash val="solid"/>
                </a:ln>
                <a:solidFill>
                  <a:schemeClr val="accent2">
                    <a:lumMod val="60000"/>
                    <a:lumOff val="40000"/>
                  </a:schemeClr>
                </a:solidFill>
                <a:effectLst>
                  <a:outerShdw dist="38100" dir="2640000" algn="bl" rotWithShape="0">
                    <a:schemeClr val="accent1"/>
                  </a:outerShdw>
                </a:effectLst>
                <a:latin typeface="Verdana Pro Cond" panose="020B0606030504040204" pitchFamily="34" charset="0"/>
              </a:rPr>
              <a:t> CIENTÍFIC TECNOLÒGIC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9" name="CuadroTexto 8">
            <a:extLst>
              <a:ext uri="{FF2B5EF4-FFF2-40B4-BE49-F238E27FC236}">
                <a16:creationId xmlns:a16="http://schemas.microsoft.com/office/drawing/2014/main" id="{0A2CE23A-F43E-CF49-B62A-A8A4072260D8}"/>
              </a:ext>
            </a:extLst>
          </p:cNvPr>
          <p:cNvSpPr txBox="1"/>
          <p:nvPr/>
        </p:nvSpPr>
        <p:spPr>
          <a:xfrm>
            <a:off x="470218" y="441436"/>
            <a:ext cx="7966841" cy="6247864"/>
          </a:xfrm>
          <a:prstGeom prst="rect">
            <a:avLst/>
          </a:prstGeom>
          <a:noFill/>
        </p:spPr>
        <p:txBody>
          <a:bodyPr wrap="square" rtlCol="0">
            <a:spAutoFit/>
          </a:bodyPr>
          <a:lstStyle/>
          <a:p>
            <a:pPr lvl="0" algn="ctr"/>
            <a:r>
              <a:rPr lang="ca-ES" sz="2400" b="1" i="1" dirty="0">
                <a:ln w="0">
                  <a:solidFill>
                    <a:schemeClr val="accent1">
                      <a:lumMod val="50000"/>
                    </a:schemeClr>
                  </a:solidFill>
                </a:ln>
                <a:solidFill>
                  <a:srgbClr val="FFFF00"/>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CIÈNCIES DE LA TERRA I DEL MEDI AMBIENT I-II</a:t>
            </a:r>
            <a:endParaRPr lang="ca-ES" sz="2400" b="1" dirty="0">
              <a:ln w="0">
                <a:solidFill>
                  <a:schemeClr val="accent1">
                    <a:lumMod val="50000"/>
                  </a:schemeClr>
                </a:solidFill>
              </a:ln>
              <a:solidFill>
                <a:srgbClr val="FFFF00"/>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endParaRPr>
          </a:p>
          <a:p>
            <a:pPr algn="just"/>
            <a:br>
              <a:rPr lang="ca-ES" sz="2400" dirty="0">
                <a:solidFill>
                  <a:schemeClr val="bg1"/>
                </a:solidFill>
              </a:rPr>
            </a:br>
            <a:r>
              <a:rPr lang="ca-ES" dirty="0">
                <a:solidFill>
                  <a:schemeClr val="bg1"/>
                </a:solidFill>
              </a:rPr>
              <a:t>Per qualsevol dubte o aclariment, contacteu amb la professora Tina Mendoza: </a:t>
            </a:r>
          </a:p>
          <a:p>
            <a:pPr algn="just"/>
            <a:endParaRPr lang="ca-ES" u="sng" dirty="0">
              <a:solidFill>
                <a:schemeClr val="bg1"/>
              </a:solidFill>
              <a:hlinkClick r:id="rId4">
                <a:extLst>
                  <a:ext uri="{A12FA001-AC4F-418D-AE19-62706E023703}">
                    <ahyp:hlinkClr xmlns:ahyp="http://schemas.microsoft.com/office/drawing/2018/hyperlinkcolor" val="tx"/>
                  </a:ext>
                </a:extLst>
              </a:hlinkClick>
            </a:endParaRPr>
          </a:p>
          <a:p>
            <a:pPr algn="just"/>
            <a:endParaRPr lang="ca-ES" u="sng" dirty="0">
              <a:solidFill>
                <a:schemeClr val="bg1"/>
              </a:solidFill>
              <a:hlinkClick r:id="rId4">
                <a:extLst>
                  <a:ext uri="{A12FA001-AC4F-418D-AE19-62706E023703}">
                    <ahyp:hlinkClr xmlns:ahyp="http://schemas.microsoft.com/office/drawing/2018/hyperlinkcolor" val="tx"/>
                  </a:ext>
                </a:extLst>
              </a:hlinkClick>
            </a:endParaRPr>
          </a:p>
          <a:p>
            <a:pPr algn="just"/>
            <a:r>
              <a:rPr lang="ca-ES" u="sng" dirty="0">
                <a:solidFill>
                  <a:schemeClr val="bg1"/>
                </a:solidFill>
                <a:hlinkClick r:id="rId4">
                  <a:extLst>
                    <a:ext uri="{A12FA001-AC4F-418D-AE19-62706E023703}">
                      <ahyp:hlinkClr xmlns:ahyp="http://schemas.microsoft.com/office/drawing/2018/hyperlinkcolor" val="tx"/>
                    </a:ext>
                  </a:extLst>
                </a:hlinkClick>
              </a:rPr>
              <a:t>mmendoz5@xtec.cat</a:t>
            </a:r>
            <a:br>
              <a:rPr lang="ca-ES" sz="2400" dirty="0">
                <a:solidFill>
                  <a:schemeClr val="bg1"/>
                </a:solidFill>
              </a:rPr>
            </a:br>
            <a:endParaRPr lang="ca-ES" sz="2400" dirty="0">
              <a:solidFill>
                <a:schemeClr val="bg1"/>
              </a:solidFill>
            </a:endParaRPr>
          </a:p>
          <a:p>
            <a:pPr algn="just"/>
            <a:endParaRPr lang="ca-ES" sz="2400" dirty="0">
              <a:solidFill>
                <a:schemeClr val="bg1"/>
              </a:solidFill>
            </a:endParaRPr>
          </a:p>
          <a:p>
            <a:pPr algn="just"/>
            <a:r>
              <a:rPr lang="ca-ES" sz="2400" dirty="0">
                <a:solidFill>
                  <a:schemeClr val="bg1"/>
                </a:solidFill>
              </a:rPr>
              <a:t>      </a:t>
            </a:r>
            <a:r>
              <a:rPr lang="ca-ES" sz="1600" dirty="0">
                <a:solidFill>
                  <a:schemeClr val="bg1"/>
                </a:solidFill>
              </a:rPr>
              <a:t>ESTUDIS RELACIONATS:</a:t>
            </a:r>
          </a:p>
          <a:p>
            <a:pPr algn="just"/>
            <a:endParaRPr lang="ca-ES" sz="2400" dirty="0">
              <a:solidFill>
                <a:schemeClr val="bg1"/>
              </a:solidFill>
            </a:endParaRPr>
          </a:p>
          <a:p>
            <a:pPr algn="just"/>
            <a:r>
              <a:rPr lang="ca-ES" dirty="0">
                <a:solidFill>
                  <a:schemeClr val="bg1"/>
                </a:solidFill>
              </a:rPr>
              <a:t>Biologia/Biotecnologia/Biologia Ambiental/ Biologia Humana</a:t>
            </a:r>
            <a:endParaRPr lang="ca-ES" sz="2400" dirty="0">
              <a:solidFill>
                <a:schemeClr val="bg1"/>
              </a:solidFill>
            </a:endParaRPr>
          </a:p>
          <a:p>
            <a:pPr algn="just"/>
            <a:r>
              <a:rPr lang="ca-ES" dirty="0">
                <a:solidFill>
                  <a:schemeClr val="bg1"/>
                </a:solidFill>
              </a:rPr>
              <a:t>Ciències Ambientals</a:t>
            </a:r>
            <a:endParaRPr lang="ca-ES" sz="2400" dirty="0">
              <a:solidFill>
                <a:schemeClr val="bg1"/>
              </a:solidFill>
            </a:endParaRPr>
          </a:p>
          <a:p>
            <a:pPr algn="just"/>
            <a:r>
              <a:rPr lang="ca-ES" dirty="0">
                <a:solidFill>
                  <a:schemeClr val="bg1"/>
                </a:solidFill>
              </a:rPr>
              <a:t>Geologia /</a:t>
            </a:r>
            <a:r>
              <a:rPr lang="ca-ES" dirty="0" err="1">
                <a:solidFill>
                  <a:schemeClr val="bg1"/>
                </a:solidFill>
              </a:rPr>
              <a:t>Eng</a:t>
            </a:r>
            <a:r>
              <a:rPr lang="ca-ES" dirty="0">
                <a:solidFill>
                  <a:schemeClr val="bg1"/>
                </a:solidFill>
              </a:rPr>
              <a:t> Geològica/En geomàtica i topografia</a:t>
            </a:r>
            <a:endParaRPr lang="ca-ES" sz="2400" dirty="0">
              <a:solidFill>
                <a:schemeClr val="bg1"/>
              </a:solidFill>
            </a:endParaRPr>
          </a:p>
          <a:p>
            <a:pPr algn="just"/>
            <a:r>
              <a:rPr lang="ca-ES" dirty="0">
                <a:solidFill>
                  <a:schemeClr val="bg1"/>
                </a:solidFill>
              </a:rPr>
              <a:t>Ciències de l’activitat física i l’esport/ Ed. Primària</a:t>
            </a:r>
            <a:endParaRPr lang="ca-ES" sz="2400" dirty="0">
              <a:solidFill>
                <a:schemeClr val="bg1"/>
              </a:solidFill>
            </a:endParaRPr>
          </a:p>
          <a:p>
            <a:pPr algn="just"/>
            <a:r>
              <a:rPr lang="ca-ES" dirty="0">
                <a:solidFill>
                  <a:schemeClr val="bg1"/>
                </a:solidFill>
              </a:rPr>
              <a:t>Educació Infantil/Ed. Primària</a:t>
            </a:r>
            <a:endParaRPr lang="ca-ES" sz="2400" dirty="0">
              <a:solidFill>
                <a:schemeClr val="bg1"/>
              </a:solidFill>
            </a:endParaRPr>
          </a:p>
          <a:p>
            <a:pPr algn="just"/>
            <a:r>
              <a:rPr lang="ca-ES" dirty="0">
                <a:solidFill>
                  <a:schemeClr val="bg1"/>
                </a:solidFill>
              </a:rPr>
              <a:t>Disseny</a:t>
            </a:r>
            <a:endParaRPr lang="ca-ES" sz="2400" dirty="0">
              <a:solidFill>
                <a:schemeClr val="bg1"/>
              </a:solidFill>
            </a:endParaRPr>
          </a:p>
          <a:p>
            <a:pPr algn="just"/>
            <a:r>
              <a:rPr lang="ca-ES" dirty="0" err="1">
                <a:solidFill>
                  <a:schemeClr val="bg1"/>
                </a:solidFill>
              </a:rPr>
              <a:t>Engenyeria</a:t>
            </a:r>
            <a:r>
              <a:rPr lang="ca-ES" dirty="0">
                <a:solidFill>
                  <a:schemeClr val="bg1"/>
                </a:solidFill>
              </a:rPr>
              <a:t> Agrícola/ </a:t>
            </a:r>
            <a:r>
              <a:rPr lang="ca-ES" dirty="0" err="1">
                <a:solidFill>
                  <a:schemeClr val="bg1"/>
                </a:solidFill>
              </a:rPr>
              <a:t>Eng</a:t>
            </a:r>
            <a:r>
              <a:rPr lang="ca-ES" dirty="0">
                <a:solidFill>
                  <a:schemeClr val="bg1"/>
                </a:solidFill>
              </a:rPr>
              <a:t>. Agroalimentària/ </a:t>
            </a:r>
            <a:r>
              <a:rPr lang="ca-ES" dirty="0" err="1">
                <a:solidFill>
                  <a:schemeClr val="bg1"/>
                </a:solidFill>
              </a:rPr>
              <a:t>Eng</a:t>
            </a:r>
            <a:r>
              <a:rPr lang="ca-ES" dirty="0">
                <a:solidFill>
                  <a:schemeClr val="bg1"/>
                </a:solidFill>
              </a:rPr>
              <a:t> </a:t>
            </a:r>
            <a:r>
              <a:rPr lang="ca-ES" dirty="0" err="1">
                <a:solidFill>
                  <a:schemeClr val="bg1"/>
                </a:solidFill>
              </a:rPr>
              <a:t>Agroambiental</a:t>
            </a:r>
            <a:r>
              <a:rPr lang="ca-ES" dirty="0">
                <a:solidFill>
                  <a:schemeClr val="bg1"/>
                </a:solidFill>
              </a:rPr>
              <a:t> i del Paisatge</a:t>
            </a:r>
            <a:endParaRPr lang="ca-ES" sz="2400" dirty="0">
              <a:solidFill>
                <a:schemeClr val="bg1"/>
              </a:solidFill>
            </a:endParaRPr>
          </a:p>
          <a:p>
            <a:pPr algn="just"/>
            <a:r>
              <a:rPr lang="ca-ES" dirty="0" err="1">
                <a:solidFill>
                  <a:schemeClr val="bg1"/>
                </a:solidFill>
              </a:rPr>
              <a:t>Eng</a:t>
            </a:r>
            <a:r>
              <a:rPr lang="ca-ES" dirty="0">
                <a:solidFill>
                  <a:schemeClr val="bg1"/>
                </a:solidFill>
              </a:rPr>
              <a:t>. Biomèdica</a:t>
            </a:r>
            <a:endParaRPr lang="ca-ES" sz="2400" dirty="0">
              <a:solidFill>
                <a:schemeClr val="bg1"/>
              </a:solidFill>
            </a:endParaRPr>
          </a:p>
          <a:p>
            <a:pPr algn="just"/>
            <a:r>
              <a:rPr lang="ca-ES" dirty="0" err="1">
                <a:solidFill>
                  <a:schemeClr val="bg1"/>
                </a:solidFill>
              </a:rPr>
              <a:t>Eng</a:t>
            </a:r>
            <a:r>
              <a:rPr lang="ca-ES" dirty="0">
                <a:solidFill>
                  <a:schemeClr val="bg1"/>
                </a:solidFill>
              </a:rPr>
              <a:t>. de l’Energia/ </a:t>
            </a:r>
            <a:r>
              <a:rPr lang="ca-ES" dirty="0" err="1">
                <a:solidFill>
                  <a:schemeClr val="bg1"/>
                </a:solidFill>
              </a:rPr>
              <a:t>Eng</a:t>
            </a:r>
            <a:r>
              <a:rPr lang="ca-ES" dirty="0">
                <a:solidFill>
                  <a:schemeClr val="bg1"/>
                </a:solidFill>
              </a:rPr>
              <a:t>. Recursos Energètics i Miners</a:t>
            </a:r>
            <a:endParaRPr lang="ca-ES" sz="2400" dirty="0">
              <a:solidFill>
                <a:schemeClr val="bg1"/>
              </a:solidFill>
            </a:endParaRPr>
          </a:p>
          <a:p>
            <a:pPr algn="just"/>
            <a:r>
              <a:rPr lang="ca-ES" dirty="0">
                <a:solidFill>
                  <a:schemeClr val="bg1"/>
                </a:solidFill>
              </a:rPr>
              <a:t>Innovació i seguretat alimentària</a:t>
            </a:r>
            <a:endParaRPr lang="ca-ES" sz="2400" dirty="0">
              <a:solidFill>
                <a:schemeClr val="bg1"/>
              </a:solidFill>
            </a:endParaRPr>
          </a:p>
          <a:p>
            <a:pPr algn="just"/>
            <a:endParaRPr lang="ca-ES" sz="2400" b="1" dirty="0">
              <a:ln w="0">
                <a:solidFill>
                  <a:schemeClr val="accent1">
                    <a:lumMod val="50000"/>
                  </a:schemeClr>
                </a:solidFill>
              </a:ln>
              <a:solidFill>
                <a:schemeClr val="bg1"/>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endParaRPr>
          </a:p>
          <a:p>
            <a:pPr algn="just"/>
            <a:endParaRPr lang="ca-ES" sz="1200" dirty="0">
              <a:solidFill>
                <a:schemeClr val="bg1"/>
              </a:solidFill>
            </a:endParaRPr>
          </a:p>
        </p:txBody>
      </p:sp>
      <p:pic>
        <p:nvPicPr>
          <p:cNvPr id="4" name="Imagen 3">
            <a:extLst>
              <a:ext uri="{FF2B5EF4-FFF2-40B4-BE49-F238E27FC236}">
                <a16:creationId xmlns:a16="http://schemas.microsoft.com/office/drawing/2014/main" id="{362D7992-00AA-5347-811E-BE780545D871}"/>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l="4480" r="7590"/>
          <a:stretch/>
        </p:blipFill>
        <p:spPr>
          <a:xfrm>
            <a:off x="6804764" y="4787157"/>
            <a:ext cx="1869018" cy="17731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Gráfico 2" descr="Correo electrónico">
            <a:extLst>
              <a:ext uri="{FF2B5EF4-FFF2-40B4-BE49-F238E27FC236}">
                <a16:creationId xmlns:a16="http://schemas.microsoft.com/office/drawing/2014/main" id="{44B03A74-CCAE-F042-8026-3F5E120BF3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0428" y="1919175"/>
            <a:ext cx="776177" cy="776177"/>
          </a:xfrm>
          <a:prstGeom prst="rect">
            <a:avLst/>
          </a:prstGeom>
        </p:spPr>
      </p:pic>
      <p:pic>
        <p:nvPicPr>
          <p:cNvPr id="6" name="Gráfico 5" descr="Información">
            <a:extLst>
              <a:ext uri="{FF2B5EF4-FFF2-40B4-BE49-F238E27FC236}">
                <a16:creationId xmlns:a16="http://schemas.microsoft.com/office/drawing/2014/main" id="{7C1B07BA-B859-ED4D-956A-FCB6062660F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0218" y="3119039"/>
            <a:ext cx="535751" cy="535751"/>
          </a:xfrm>
          <a:prstGeom prst="rect">
            <a:avLst/>
          </a:prstGeom>
        </p:spPr>
      </p:pic>
    </p:spTree>
    <p:extLst>
      <p:ext uri="{BB962C8B-B14F-4D97-AF65-F5344CB8AC3E}">
        <p14:creationId xmlns:p14="http://schemas.microsoft.com/office/powerpoint/2010/main" val="60800980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6" name="Imagen 5">
            <a:extLst>
              <a:ext uri="{FF2B5EF4-FFF2-40B4-BE49-F238E27FC236}">
                <a16:creationId xmlns:a16="http://schemas.microsoft.com/office/drawing/2014/main" id="{F3B13816-E135-604A-8BBD-347315ABE147}"/>
              </a:ext>
            </a:extLst>
          </p:cNvPr>
          <p:cNvPicPr>
            <a:picLocks noChangeAspect="1"/>
          </p:cNvPicPr>
          <p:nvPr/>
        </p:nvPicPr>
        <p:blipFill>
          <a:blip r:embed="rId4"/>
          <a:stretch>
            <a:fillRect/>
          </a:stretch>
        </p:blipFill>
        <p:spPr>
          <a:xfrm>
            <a:off x="6798243" y="4744277"/>
            <a:ext cx="1754679" cy="17546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CuadroTexto 9">
            <a:extLst>
              <a:ext uri="{FF2B5EF4-FFF2-40B4-BE49-F238E27FC236}">
                <a16:creationId xmlns:a16="http://schemas.microsoft.com/office/drawing/2014/main" id="{F9EA13FC-A34B-5A4F-8359-727194B33153}"/>
              </a:ext>
            </a:extLst>
          </p:cNvPr>
          <p:cNvSpPr txBox="1"/>
          <p:nvPr/>
        </p:nvSpPr>
        <p:spPr>
          <a:xfrm>
            <a:off x="767256" y="474657"/>
            <a:ext cx="7525406" cy="6340197"/>
          </a:xfrm>
          <a:prstGeom prst="rect">
            <a:avLst/>
          </a:prstGeom>
          <a:noFill/>
        </p:spPr>
        <p:txBody>
          <a:bodyPr wrap="square" rtlCol="0">
            <a:spAutoFit/>
          </a:bodyPr>
          <a:lstStyle/>
          <a:p>
            <a:pPr lvl="0" algn="ctr"/>
            <a:r>
              <a:rPr lang="ca-ES" sz="2400" b="1" i="1" dirty="0">
                <a:ln w="0">
                  <a:solidFill>
                    <a:schemeClr val="accent1">
                      <a:lumMod val="50000"/>
                    </a:schemeClr>
                  </a:solidFill>
                </a:ln>
                <a:solidFill>
                  <a:srgbClr val="FFFF00"/>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BIOLOGIA I-II</a:t>
            </a:r>
          </a:p>
          <a:p>
            <a:pPr lvl="0"/>
            <a:endParaRPr lang="ca-ES" sz="2400" b="1" dirty="0">
              <a:ln w="0">
                <a:solidFill>
                  <a:schemeClr val="accent1">
                    <a:lumMod val="50000"/>
                  </a:schemeClr>
                </a:solidFill>
              </a:ln>
              <a:solidFill>
                <a:srgbClr val="FFFF00"/>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endParaRPr>
          </a:p>
          <a:p>
            <a:pPr algn="just"/>
            <a:r>
              <a:rPr lang="ca-ES" dirty="0">
                <a:solidFill>
                  <a:schemeClr val="bg1"/>
                </a:solidFill>
              </a:rPr>
              <a:t>La matèria de Biologia ofereix una visió àmplia i profunda sobre els mecanismes bàsics que regeixen el món viu, promou també una actitud investigadora de l'alumne. </a:t>
            </a:r>
          </a:p>
          <a:p>
            <a:pPr algn="just"/>
            <a:r>
              <a:rPr lang="ca-ES" dirty="0">
                <a:solidFill>
                  <a:schemeClr val="bg1"/>
                </a:solidFill>
              </a:rPr>
              <a:t>La biologia té moltes possibilitats d’aplicació i està en relació directa amb la vida quotidiana de tots.</a:t>
            </a:r>
          </a:p>
          <a:p>
            <a:pPr algn="just"/>
            <a:br>
              <a:rPr lang="ca-ES" dirty="0">
                <a:solidFill>
                  <a:schemeClr val="bg1"/>
                </a:solidFill>
              </a:rPr>
            </a:br>
            <a:r>
              <a:rPr lang="ca-ES" dirty="0">
                <a:solidFill>
                  <a:schemeClr val="bg1"/>
                </a:solidFill>
              </a:rPr>
              <a:t>Els continguts s’agrupen en diferents blocs:</a:t>
            </a:r>
          </a:p>
          <a:p>
            <a:pPr algn="just"/>
            <a:br>
              <a:rPr lang="ca-ES" dirty="0">
                <a:solidFill>
                  <a:schemeClr val="bg1"/>
                </a:solidFill>
              </a:rPr>
            </a:br>
            <a:r>
              <a:rPr lang="ca-ES" dirty="0">
                <a:solidFill>
                  <a:schemeClr val="bg1"/>
                </a:solidFill>
              </a:rPr>
              <a:t>1. Metabolisme:</a:t>
            </a:r>
          </a:p>
          <a:p>
            <a:pPr algn="just" fontAlgn="base"/>
            <a:r>
              <a:rPr lang="ca-ES" dirty="0">
                <a:solidFill>
                  <a:schemeClr val="bg1"/>
                </a:solidFill>
              </a:rPr>
              <a:t>introducció al metabolisme</a:t>
            </a:r>
          </a:p>
          <a:p>
            <a:pPr fontAlgn="base"/>
            <a:r>
              <a:rPr lang="ca-ES" dirty="0">
                <a:solidFill>
                  <a:schemeClr val="bg1"/>
                </a:solidFill>
              </a:rPr>
              <a:t>esquema general del metabolisme</a:t>
            </a:r>
          </a:p>
          <a:p>
            <a:pPr fontAlgn="base"/>
            <a:r>
              <a:rPr lang="ca-ES" dirty="0">
                <a:solidFill>
                  <a:schemeClr val="bg1"/>
                </a:solidFill>
              </a:rPr>
              <a:t>la fotosíntesi</a:t>
            </a:r>
          </a:p>
          <a:p>
            <a:pPr fontAlgn="base"/>
            <a:r>
              <a:rPr lang="ca-ES" dirty="0">
                <a:solidFill>
                  <a:schemeClr val="bg1"/>
                </a:solidFill>
              </a:rPr>
              <a:t>diversitat metabòlica</a:t>
            </a:r>
          </a:p>
          <a:p>
            <a:br>
              <a:rPr lang="ca-ES" dirty="0">
                <a:solidFill>
                  <a:schemeClr val="bg1"/>
                </a:solidFill>
              </a:rPr>
            </a:br>
            <a:r>
              <a:rPr lang="ca-ES" dirty="0">
                <a:solidFill>
                  <a:schemeClr val="bg1"/>
                </a:solidFill>
              </a:rPr>
              <a:t>2. Immunologia:</a:t>
            </a:r>
          </a:p>
          <a:p>
            <a:pPr fontAlgn="base"/>
            <a:r>
              <a:rPr lang="ca-ES" dirty="0">
                <a:solidFill>
                  <a:schemeClr val="bg1"/>
                </a:solidFill>
              </a:rPr>
              <a:t>sistema immunitari</a:t>
            </a:r>
          </a:p>
          <a:p>
            <a:pPr fontAlgn="base"/>
            <a:r>
              <a:rPr lang="ca-ES" dirty="0">
                <a:solidFill>
                  <a:schemeClr val="bg1"/>
                </a:solidFill>
              </a:rPr>
              <a:t>principals cèl·lules del sistema immunitari i la seva funció</a:t>
            </a:r>
          </a:p>
          <a:p>
            <a:pPr fontAlgn="base"/>
            <a:r>
              <a:rPr lang="ca-ES" dirty="0">
                <a:solidFill>
                  <a:schemeClr val="bg1"/>
                </a:solidFill>
              </a:rPr>
              <a:t>mecanismes de resposta immunitària inespecífica i específica</a:t>
            </a:r>
          </a:p>
          <a:p>
            <a:pPr fontAlgn="base"/>
            <a:r>
              <a:rPr lang="ca-ES" dirty="0">
                <a:solidFill>
                  <a:schemeClr val="bg1"/>
                </a:solidFill>
              </a:rPr>
              <a:t>tipus d'immunitat i mecanisme d'actuació</a:t>
            </a:r>
          </a:p>
          <a:p>
            <a:pPr fontAlgn="base"/>
            <a:r>
              <a:rPr lang="ca-ES" dirty="0">
                <a:solidFill>
                  <a:schemeClr val="bg1"/>
                </a:solidFill>
              </a:rPr>
              <a:t>trastorns i malalties relacionades amb la immunitat</a:t>
            </a:r>
          </a:p>
          <a:p>
            <a:br>
              <a:rPr lang="ca-ES" sz="1200" dirty="0">
                <a:solidFill>
                  <a:schemeClr val="bg1"/>
                </a:solidFill>
              </a:rPr>
            </a:br>
            <a:r>
              <a:rPr lang="ca-ES" dirty="0">
                <a:solidFill>
                  <a:schemeClr val="bg1"/>
                </a:solidFill>
              </a:rPr>
              <a:t>3. Genètica mendeliana i evolució:</a:t>
            </a:r>
            <a:endParaRPr lang="ca-ES" sz="1200" dirty="0">
              <a:solidFill>
                <a:schemeClr val="bg1"/>
              </a:solidFill>
            </a:endParaRPr>
          </a:p>
          <a:p>
            <a:pPr fontAlgn="base"/>
            <a:r>
              <a:rPr lang="ca-ES" dirty="0">
                <a:solidFill>
                  <a:schemeClr val="bg1"/>
                </a:solidFill>
              </a:rPr>
              <a:t>Genètica mendeliana</a:t>
            </a:r>
          </a:p>
          <a:p>
            <a:pPr fontAlgn="base"/>
            <a:r>
              <a:rPr lang="ca-ES" dirty="0">
                <a:solidFill>
                  <a:schemeClr val="bg1"/>
                </a:solidFill>
              </a:rPr>
              <a:t>Evidències de l'evolució</a:t>
            </a:r>
          </a:p>
          <a:p>
            <a:pPr fontAlgn="base"/>
            <a:r>
              <a:rPr lang="ca-ES" dirty="0">
                <a:solidFill>
                  <a:schemeClr val="bg1"/>
                </a:solidFill>
              </a:rPr>
              <a:t>Neodarwinisme</a:t>
            </a:r>
          </a:p>
          <a:p>
            <a:br>
              <a:rPr lang="es-ES" sz="1200" dirty="0">
                <a:solidFill>
                  <a:schemeClr val="bg1"/>
                </a:solidFill>
              </a:rPr>
            </a:br>
            <a:endParaRPr lang="ca-ES" sz="1200" dirty="0">
              <a:solidFill>
                <a:schemeClr val="bg1"/>
              </a:solidFill>
            </a:endParaRPr>
          </a:p>
        </p:txBody>
      </p:sp>
    </p:spTree>
    <p:extLst>
      <p:ext uri="{BB962C8B-B14F-4D97-AF65-F5344CB8AC3E}">
        <p14:creationId xmlns:p14="http://schemas.microsoft.com/office/powerpoint/2010/main" val="266447845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10" name="CuadroTexto 9">
            <a:extLst>
              <a:ext uri="{FF2B5EF4-FFF2-40B4-BE49-F238E27FC236}">
                <a16:creationId xmlns:a16="http://schemas.microsoft.com/office/drawing/2014/main" id="{F9EA13FC-A34B-5A4F-8359-727194B33153}"/>
              </a:ext>
            </a:extLst>
          </p:cNvPr>
          <p:cNvSpPr txBox="1"/>
          <p:nvPr/>
        </p:nvSpPr>
        <p:spPr>
          <a:xfrm>
            <a:off x="767256" y="474657"/>
            <a:ext cx="7525406" cy="4031873"/>
          </a:xfrm>
          <a:prstGeom prst="rect">
            <a:avLst/>
          </a:prstGeom>
          <a:noFill/>
        </p:spPr>
        <p:txBody>
          <a:bodyPr wrap="square" rtlCol="0">
            <a:spAutoFit/>
          </a:bodyPr>
          <a:lstStyle/>
          <a:p>
            <a:pPr lvl="0" algn="ctr"/>
            <a:r>
              <a:rPr lang="ca-ES" sz="2400" b="1" i="1" dirty="0">
                <a:ln w="0">
                  <a:solidFill>
                    <a:schemeClr val="accent1">
                      <a:lumMod val="50000"/>
                    </a:schemeClr>
                  </a:solidFill>
                </a:ln>
                <a:solidFill>
                  <a:srgbClr val="FFFF00"/>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BIOLOGIA I-II</a:t>
            </a:r>
          </a:p>
          <a:p>
            <a:pPr algn="just"/>
            <a:br>
              <a:rPr lang="es-ES" dirty="0">
                <a:solidFill>
                  <a:schemeClr val="bg1"/>
                </a:solidFill>
              </a:rPr>
            </a:br>
            <a:br>
              <a:rPr lang="es-ES" sz="1200" dirty="0">
                <a:solidFill>
                  <a:schemeClr val="bg1"/>
                </a:solidFill>
              </a:rPr>
            </a:br>
            <a:r>
              <a:rPr lang="ca-ES" dirty="0">
                <a:solidFill>
                  <a:schemeClr val="bg1"/>
                </a:solidFill>
              </a:rPr>
              <a:t>4 Disseny experimental </a:t>
            </a:r>
            <a:endParaRPr lang="ca-ES" sz="1200" dirty="0">
              <a:solidFill>
                <a:schemeClr val="bg1"/>
              </a:solidFill>
            </a:endParaRPr>
          </a:p>
          <a:p>
            <a:pPr fontAlgn="base"/>
            <a:r>
              <a:rPr lang="ca-ES" dirty="0">
                <a:solidFill>
                  <a:schemeClr val="bg1"/>
                </a:solidFill>
              </a:rPr>
              <a:t>Hipòtesi i variables</a:t>
            </a:r>
          </a:p>
          <a:p>
            <a:pPr fontAlgn="base"/>
            <a:r>
              <a:rPr lang="ca-ES" dirty="0">
                <a:solidFill>
                  <a:schemeClr val="bg1"/>
                </a:solidFill>
              </a:rPr>
              <a:t>Controls i rèpliques</a:t>
            </a:r>
          </a:p>
          <a:p>
            <a:pPr fontAlgn="base"/>
            <a:r>
              <a:rPr lang="ca-ES" dirty="0">
                <a:solidFill>
                  <a:schemeClr val="bg1"/>
                </a:solidFill>
              </a:rPr>
              <a:t>Resultats i conclusions</a:t>
            </a:r>
          </a:p>
          <a:p>
            <a:br>
              <a:rPr lang="ca-ES" sz="1200" dirty="0">
                <a:solidFill>
                  <a:schemeClr val="bg1"/>
                </a:solidFill>
              </a:rPr>
            </a:br>
            <a:r>
              <a:rPr lang="ca-ES" dirty="0">
                <a:solidFill>
                  <a:schemeClr val="bg1"/>
                </a:solidFill>
              </a:rPr>
              <a:t>5 Biologia molecular (biomolècules i biotecnologia) </a:t>
            </a:r>
            <a:endParaRPr lang="ca-ES" sz="1200" dirty="0">
              <a:solidFill>
                <a:schemeClr val="bg1"/>
              </a:solidFill>
            </a:endParaRPr>
          </a:p>
          <a:p>
            <a:pPr fontAlgn="base"/>
            <a:r>
              <a:rPr lang="ca-ES" dirty="0">
                <a:solidFill>
                  <a:schemeClr val="bg1"/>
                </a:solidFill>
              </a:rPr>
              <a:t>Introducció a la bioquímica</a:t>
            </a:r>
          </a:p>
          <a:p>
            <a:pPr fontAlgn="base"/>
            <a:r>
              <a:rPr lang="ca-ES" dirty="0">
                <a:solidFill>
                  <a:schemeClr val="bg1"/>
                </a:solidFill>
              </a:rPr>
              <a:t>Els glúcids</a:t>
            </a:r>
          </a:p>
          <a:p>
            <a:pPr fontAlgn="base"/>
            <a:r>
              <a:rPr lang="ca-ES" dirty="0">
                <a:solidFill>
                  <a:schemeClr val="bg1"/>
                </a:solidFill>
              </a:rPr>
              <a:t>Els lípids</a:t>
            </a:r>
          </a:p>
          <a:p>
            <a:pPr fontAlgn="base"/>
            <a:r>
              <a:rPr lang="ca-ES" dirty="0">
                <a:solidFill>
                  <a:schemeClr val="bg1"/>
                </a:solidFill>
              </a:rPr>
              <a:t>Biotecnologia</a:t>
            </a:r>
          </a:p>
          <a:p>
            <a:br>
              <a:rPr lang="ca-ES" sz="1200" dirty="0">
                <a:solidFill>
                  <a:schemeClr val="bg1"/>
                </a:solidFill>
              </a:rPr>
            </a:br>
            <a:r>
              <a:rPr lang="ca-ES" dirty="0">
                <a:solidFill>
                  <a:schemeClr val="bg1"/>
                </a:solidFill>
              </a:rPr>
              <a:t>6 Microbiologia </a:t>
            </a:r>
            <a:endParaRPr lang="ca-ES" sz="1200" dirty="0">
              <a:solidFill>
                <a:schemeClr val="bg1"/>
              </a:solidFill>
            </a:endParaRPr>
          </a:p>
          <a:p>
            <a:pPr fontAlgn="base"/>
            <a:r>
              <a:rPr lang="ca-ES" dirty="0">
                <a:solidFill>
                  <a:schemeClr val="bg1"/>
                </a:solidFill>
              </a:rPr>
              <a:t>Els virus</a:t>
            </a:r>
          </a:p>
          <a:p>
            <a:pPr fontAlgn="base"/>
            <a:r>
              <a:rPr lang="ca-ES" dirty="0">
                <a:solidFill>
                  <a:schemeClr val="bg1"/>
                </a:solidFill>
              </a:rPr>
              <a:t>Els bacteris</a:t>
            </a:r>
          </a:p>
          <a:p>
            <a:pPr fontAlgn="base"/>
            <a:r>
              <a:rPr lang="ca-ES" dirty="0">
                <a:solidFill>
                  <a:schemeClr val="bg1"/>
                </a:solidFill>
              </a:rPr>
              <a:t>Antibiòtics</a:t>
            </a:r>
            <a:r>
              <a:rPr lang="ca-ES" sz="1200" dirty="0">
                <a:solidFill>
                  <a:schemeClr val="bg1"/>
                </a:solidFill>
              </a:rPr>
              <a:t>!</a:t>
            </a:r>
          </a:p>
        </p:txBody>
      </p:sp>
      <p:pic>
        <p:nvPicPr>
          <p:cNvPr id="7" name="Imagen 6">
            <a:extLst>
              <a:ext uri="{FF2B5EF4-FFF2-40B4-BE49-F238E27FC236}">
                <a16:creationId xmlns:a16="http://schemas.microsoft.com/office/drawing/2014/main" id="{9A288E7A-0AEC-A543-A26D-B4AE519823D1}"/>
              </a:ext>
            </a:extLst>
          </p:cNvPr>
          <p:cNvPicPr>
            <a:picLocks noChangeAspect="1"/>
          </p:cNvPicPr>
          <p:nvPr/>
        </p:nvPicPr>
        <p:blipFill>
          <a:blip r:embed="rId4"/>
          <a:stretch>
            <a:fillRect/>
          </a:stretch>
        </p:blipFill>
        <p:spPr>
          <a:xfrm>
            <a:off x="6710049" y="4656083"/>
            <a:ext cx="1842874" cy="18428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4740566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5" name="Imagen 4">
            <a:extLst>
              <a:ext uri="{FF2B5EF4-FFF2-40B4-BE49-F238E27FC236}">
                <a16:creationId xmlns:a16="http://schemas.microsoft.com/office/drawing/2014/main" id="{029DFC24-19D1-7349-8559-DA48AFC549D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88768" y="4283250"/>
            <a:ext cx="2033338" cy="20036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uadroTexto 3">
            <a:extLst>
              <a:ext uri="{FF2B5EF4-FFF2-40B4-BE49-F238E27FC236}">
                <a16:creationId xmlns:a16="http://schemas.microsoft.com/office/drawing/2014/main" id="{EDB22976-C209-FA44-94B2-A7ABDF950026}"/>
              </a:ext>
            </a:extLst>
          </p:cNvPr>
          <p:cNvSpPr txBox="1"/>
          <p:nvPr/>
        </p:nvSpPr>
        <p:spPr>
          <a:xfrm>
            <a:off x="890337" y="1029451"/>
            <a:ext cx="7363326" cy="3908762"/>
          </a:xfrm>
          <a:prstGeom prst="rect">
            <a:avLst/>
          </a:prstGeom>
          <a:noFill/>
        </p:spPr>
        <p:txBody>
          <a:bodyPr wrap="square" rtlCol="0">
            <a:spAutoFit/>
          </a:bodyPr>
          <a:lstStyle/>
          <a:p>
            <a:pPr algn="ctr"/>
            <a:r>
              <a:rPr lang="ca-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FÍSICA I-II</a:t>
            </a:r>
          </a:p>
          <a:p>
            <a:r>
              <a:rPr lang="ca-ES" dirty="0"/>
              <a:t> </a:t>
            </a:r>
          </a:p>
          <a:p>
            <a:pPr algn="just"/>
            <a:r>
              <a:rPr lang="ca-ES" dirty="0">
                <a:solidFill>
                  <a:schemeClr val="bg1"/>
                </a:solidFill>
              </a:rPr>
              <a:t>Els continguts de Física són fonamentals per tot l’alumnat de batxillerat que pensi que podria fer una grau de la branca d’enginyeria i arquitectura, i recomanables per tots els que pensin fer un grau de la branca de ciències.</a:t>
            </a:r>
          </a:p>
          <a:p>
            <a:r>
              <a:rPr lang="ca-ES" dirty="0">
                <a:solidFill>
                  <a:schemeClr val="bg1"/>
                </a:solidFill>
              </a:rPr>
              <a:t> </a:t>
            </a:r>
          </a:p>
          <a:p>
            <a:pPr algn="just"/>
            <a:r>
              <a:rPr lang="ca-ES" dirty="0">
                <a:solidFill>
                  <a:schemeClr val="bg1"/>
                </a:solidFill>
              </a:rPr>
              <a:t>El planejament de la matèria té un caràcter menys pràctic que a l’ESO, doncs es centra en preparar l'alumnat per a les Proves d’Accés a la Universitat (PAU) i els posteriors estudis universitaris. L’alumnat s’apropa a les interaccions entre la matèria, l’energia i el temps, sobretot a través de problemes numèrics, entorn a: fenòmens gravitatoris, fenòmens electromagnètics, estudi d’ones, etc.</a:t>
            </a:r>
          </a:p>
          <a:p>
            <a:r>
              <a:rPr lang="ca-ES" dirty="0">
                <a:solidFill>
                  <a:schemeClr val="bg1"/>
                </a:solidFill>
              </a:rPr>
              <a:t> </a:t>
            </a:r>
          </a:p>
          <a:p>
            <a:pPr algn="just"/>
            <a:r>
              <a:rPr lang="ca-ES" dirty="0">
                <a:solidFill>
                  <a:schemeClr val="bg1"/>
                </a:solidFill>
              </a:rPr>
              <a:t>Els professors intenten fer 2 exàmens per trimestre adaptant-se progressivament al tipus i nivell d’exercici de les PAU. La ponderació per la nota que estableix el Departament de Física i Química és 80% exàmens, 20% seguiment de l’alumne/a.</a:t>
            </a:r>
          </a:p>
          <a:p>
            <a:br>
              <a:rPr lang="ca-ES" dirty="0"/>
            </a:br>
            <a:endParaRPr lang="ca-ES" dirty="0"/>
          </a:p>
        </p:txBody>
      </p:sp>
    </p:spTree>
    <p:extLst>
      <p:ext uri="{BB962C8B-B14F-4D97-AF65-F5344CB8AC3E}">
        <p14:creationId xmlns:p14="http://schemas.microsoft.com/office/powerpoint/2010/main" val="50589060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4" name="CuadroTexto 3">
            <a:extLst>
              <a:ext uri="{FF2B5EF4-FFF2-40B4-BE49-F238E27FC236}">
                <a16:creationId xmlns:a16="http://schemas.microsoft.com/office/drawing/2014/main" id="{EDB22976-C209-FA44-94B2-A7ABDF950026}"/>
              </a:ext>
            </a:extLst>
          </p:cNvPr>
          <p:cNvSpPr txBox="1"/>
          <p:nvPr/>
        </p:nvSpPr>
        <p:spPr>
          <a:xfrm>
            <a:off x="752113" y="180753"/>
            <a:ext cx="7838994" cy="12741950"/>
          </a:xfrm>
          <a:prstGeom prst="rect">
            <a:avLst/>
          </a:prstGeom>
          <a:noFill/>
        </p:spPr>
        <p:txBody>
          <a:bodyPr wrap="square" rtlCol="0">
            <a:spAutoFit/>
          </a:bodyPr>
          <a:lstStyle/>
          <a:p>
            <a:pPr algn="ctr"/>
            <a:r>
              <a:rPr lang="ca-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DIBUIX TÈCNIC I-II</a:t>
            </a:r>
          </a:p>
          <a:p>
            <a:r>
              <a:rPr lang="ca-ES" dirty="0"/>
              <a:t> </a:t>
            </a:r>
          </a:p>
          <a:p>
            <a:pPr algn="just"/>
            <a:r>
              <a:rPr lang="ca-ES" dirty="0">
                <a:solidFill>
                  <a:schemeClr val="bg1"/>
                </a:solidFill>
              </a:rPr>
              <a:t>Abans que res, el dibuix en general, i el tècnic també, és una forma de comunicar que permet expressar de la manera més senzilla idees molt difícils d’explicar amb paraules i que mitjançant el dibuix se’ns presenten de manera directa i sense escletxes. </a:t>
            </a:r>
          </a:p>
          <a:p>
            <a:pPr algn="just"/>
            <a:br>
              <a:rPr lang="ca-ES" dirty="0">
                <a:solidFill>
                  <a:schemeClr val="bg1"/>
                </a:solidFill>
              </a:rPr>
            </a:br>
            <a:r>
              <a:rPr lang="ca-ES" dirty="0">
                <a:solidFill>
                  <a:schemeClr val="bg1"/>
                </a:solidFill>
              </a:rPr>
              <a:t>Pensem en qualsevol forma: un edifici, un avió… com pot resultar de complicat fer entendre no només la seva estructura, sinó la forma que s’hi sustenta. És el mateix que passa quan volem explicar una obra d’art en paraules.</a:t>
            </a:r>
          </a:p>
          <a:p>
            <a:pPr algn="just"/>
            <a:br>
              <a:rPr lang="ca-ES" dirty="0">
                <a:solidFill>
                  <a:schemeClr val="bg1"/>
                </a:solidFill>
              </a:rPr>
            </a:br>
            <a:r>
              <a:rPr lang="ca-ES" dirty="0">
                <a:solidFill>
                  <a:schemeClr val="bg1"/>
                </a:solidFill>
              </a:rPr>
              <a:t>L’assignatura del dibuix tècnic està encarada a adquirir els coneixements necessaris i imprescindibles per a futurs estudis més complexos, com poden ser la carrera d’arquitectura o la de dissenyador. És important per explicar tant la forma dels objectes com la projecció dels espais que creen.</a:t>
            </a:r>
          </a:p>
          <a:p>
            <a:pPr algn="just"/>
            <a:br>
              <a:rPr lang="ca-ES" dirty="0">
                <a:solidFill>
                  <a:schemeClr val="bg1"/>
                </a:solidFill>
              </a:rPr>
            </a:br>
            <a:r>
              <a:rPr lang="ca-ES" dirty="0">
                <a:solidFill>
                  <a:schemeClr val="bg1"/>
                </a:solidFill>
              </a:rPr>
              <a:t>La matèria del dibuix tècnic desenvolupa les estratègies necessàries per a la comprensió i posterior solució gràfica dels problemes juntament amb un component de recerca i planificació dels processos.</a:t>
            </a:r>
          </a:p>
          <a:p>
            <a:pPr algn="just"/>
            <a:br>
              <a:rPr lang="ca-ES" dirty="0">
                <a:solidFill>
                  <a:schemeClr val="bg1"/>
                </a:solidFill>
              </a:rPr>
            </a:br>
            <a:r>
              <a:rPr lang="ca-ES" dirty="0">
                <a:solidFill>
                  <a:schemeClr val="bg1"/>
                </a:solidFill>
              </a:rPr>
              <a:t>També és un instrument d’investigació i de creació de les possibles solucions que es podrien demanar pel que fa a projectes de disseny gràfic, industrials, d’arquitectura, d’enginyeria, d’urbanisme, d’interiorisme o, per què no, també d’artístics, per dir-ne alguns dels més habituals.</a:t>
            </a:r>
          </a:p>
          <a:p>
            <a:pPr algn="just"/>
            <a:br>
              <a:rPr lang="ca-ES" dirty="0">
                <a:solidFill>
                  <a:schemeClr val="bg1"/>
                </a:solidFill>
              </a:rPr>
            </a:br>
            <a:r>
              <a:rPr lang="ca-ES" dirty="0">
                <a:solidFill>
                  <a:schemeClr val="bg1"/>
                </a:solidFill>
              </a:rPr>
              <a:t>És una disciplina que ensenya a concretar les formes i els espais on</a:t>
            </a:r>
          </a:p>
          <a:p>
            <a:pPr algn="just"/>
            <a:r>
              <a:rPr lang="ca-ES" dirty="0">
                <a:solidFill>
                  <a:schemeClr val="bg1"/>
                </a:solidFill>
              </a:rPr>
              <a:t>viurem, que desenvolupa la capacitat de la visió espacial a través</a:t>
            </a:r>
          </a:p>
          <a:p>
            <a:pPr algn="just"/>
            <a:r>
              <a:rPr lang="ca-ES" dirty="0">
                <a:solidFill>
                  <a:schemeClr val="bg1"/>
                </a:solidFill>
              </a:rPr>
              <a:t>de la geometria i les seves relacions amb el pla i l’espai.</a:t>
            </a:r>
          </a:p>
          <a:p>
            <a:pPr algn="just"/>
            <a:endParaRPr lang="ca-ES" dirty="0">
              <a:solidFill>
                <a:schemeClr val="bg1"/>
              </a:solidFill>
            </a:endParaRPr>
          </a:p>
          <a:p>
            <a:pPr algn="just"/>
            <a:endParaRPr lang="ca-ES" dirty="0">
              <a:solidFill>
                <a:schemeClr val="bg1"/>
              </a:solidFill>
            </a:endParaRPr>
          </a:p>
          <a:p>
            <a:pPr algn="just"/>
            <a:endParaRPr lang="ca-ES" dirty="0">
              <a:solidFill>
                <a:schemeClr val="bg1"/>
              </a:solidFill>
            </a:endParaRPr>
          </a:p>
          <a:p>
            <a:pPr algn="just"/>
            <a:endParaRPr lang="ca-ES" dirty="0">
              <a:solidFill>
                <a:schemeClr val="bg1"/>
              </a:solidFill>
            </a:endParaRPr>
          </a:p>
          <a:p>
            <a:pPr algn="just"/>
            <a:br>
              <a:rPr lang="ca-ES" dirty="0">
                <a:solidFill>
                  <a:schemeClr val="bg1"/>
                </a:solidFill>
              </a:rPr>
            </a:br>
            <a:r>
              <a:rPr lang="ca-ES" dirty="0">
                <a:solidFill>
                  <a:schemeClr val="bg1"/>
                </a:solidFill>
              </a:rPr>
              <a:t>Per tant, és també un llenguatge, un llenguatge gràfic que cal </a:t>
            </a:r>
          </a:p>
          <a:p>
            <a:pPr algn="just"/>
            <a:r>
              <a:rPr lang="ca-ES" dirty="0">
                <a:solidFill>
                  <a:schemeClr val="bg1"/>
                </a:solidFill>
              </a:rPr>
              <a:t>aprendre i que té la seva pròpia gramàtica, regida per unes regles </a:t>
            </a:r>
          </a:p>
          <a:p>
            <a:pPr algn="just"/>
            <a:r>
              <a:rPr lang="ca-ES" dirty="0">
                <a:solidFill>
                  <a:schemeClr val="bg1"/>
                </a:solidFill>
              </a:rPr>
              <a:t>ensenyables, això és la seva normalització.</a:t>
            </a:r>
          </a:p>
          <a:p>
            <a:pPr algn="just"/>
            <a:br>
              <a:rPr lang="ca-ES" dirty="0">
                <a:solidFill>
                  <a:schemeClr val="bg1"/>
                </a:solidFill>
              </a:rPr>
            </a:br>
            <a:r>
              <a:rPr lang="ca-ES" dirty="0">
                <a:solidFill>
                  <a:schemeClr val="bg1"/>
                </a:solidFill>
              </a:rPr>
              <a:t>Per aquests motius, s’ensenya la seva nomenclatura pròpia i universal incorporant també una actitud reflexiva i una visió crítica tan important en qualsevol base que vulgui tenir un futur professional.</a:t>
            </a:r>
          </a:p>
          <a:p>
            <a:pPr algn="just"/>
            <a:br>
              <a:rPr lang="ca-ES" dirty="0">
                <a:solidFill>
                  <a:schemeClr val="bg1"/>
                </a:solidFill>
              </a:rPr>
            </a:br>
            <a:r>
              <a:rPr lang="ca-ES" dirty="0">
                <a:solidFill>
                  <a:schemeClr val="bg1"/>
                </a:solidFill>
              </a:rPr>
              <a:t>Alguns dels propòsits del dibuix tècnic poden ser transmetre una idea de disseny en una proposta coherent o comunicar idees i conceptes, així com també convèncer a través del dibuix dels avantatges d’una solució o d’un disseny determinats enfront d'altres de possibles. A més, també és molt útil per planificar i guiar els operaris en els processos de construcció, per exemple, d’un edifici, o en la realització d’un determinat objecte o producte.</a:t>
            </a:r>
          </a:p>
          <a:p>
            <a:pPr algn="just"/>
            <a:br>
              <a:rPr lang="ca-ES" dirty="0">
                <a:solidFill>
                  <a:schemeClr val="bg1"/>
                </a:solidFill>
              </a:rPr>
            </a:br>
            <a:r>
              <a:rPr lang="ca-ES" dirty="0">
                <a:solidFill>
                  <a:schemeClr val="bg1"/>
                </a:solidFill>
              </a:rPr>
              <a:t>La matèria, doncs, tindrà la seva manera de presentar-se. Consisteix en aprendre la sistematització dels processos més habituals per trobar solucions tècniques a les activitats acadèmiques que es proposin. Aquests processos són molt diversos i van des del croquis o esbós inicials fins a la concreció final utilitzant els instruments propis de l’assignatura, com són el llapis, el joc d’escaires o el compàs.</a:t>
            </a:r>
          </a:p>
          <a:p>
            <a:pPr algn="just"/>
            <a:br>
              <a:rPr lang="ca-ES" dirty="0">
                <a:solidFill>
                  <a:schemeClr val="bg1"/>
                </a:solidFill>
              </a:rPr>
            </a:br>
            <a:r>
              <a:rPr lang="ca-ES" dirty="0">
                <a:solidFill>
                  <a:schemeClr val="bg1"/>
                </a:solidFill>
              </a:rPr>
              <a:t>És tindran en compte, doncs, per a l'avaluació, tant les competències comunicatives, que consistiran en proves escrites-gràfiques de les unitats didàctiques, com les metodològiques, que són el treball a classe i els seus exercicis i les tasques que s’encomanin per a casa. Aquestes competències es ponderaran un 60% les competències comunicatives i un 40% les metodològiques.</a:t>
            </a:r>
          </a:p>
          <a:p>
            <a:br>
              <a:rPr lang="ca-ES" dirty="0"/>
            </a:br>
            <a:endParaRPr lang="ca-ES" dirty="0">
              <a:solidFill>
                <a:schemeClr val="bg1"/>
              </a:solidFill>
            </a:endParaRPr>
          </a:p>
        </p:txBody>
      </p:sp>
      <p:pic>
        <p:nvPicPr>
          <p:cNvPr id="6" name="Imagen 5">
            <a:extLst>
              <a:ext uri="{FF2B5EF4-FFF2-40B4-BE49-F238E27FC236}">
                <a16:creationId xmlns:a16="http://schemas.microsoft.com/office/drawing/2014/main" id="{78C69016-8998-C844-92C6-74F7768B93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99607">
            <a:off x="6082222" y="4985412"/>
            <a:ext cx="2672012" cy="15785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1535583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4" name="CuadroTexto 3">
            <a:extLst>
              <a:ext uri="{FF2B5EF4-FFF2-40B4-BE49-F238E27FC236}">
                <a16:creationId xmlns:a16="http://schemas.microsoft.com/office/drawing/2014/main" id="{EDB22976-C209-FA44-94B2-A7ABDF950026}"/>
              </a:ext>
            </a:extLst>
          </p:cNvPr>
          <p:cNvSpPr txBox="1"/>
          <p:nvPr/>
        </p:nvSpPr>
        <p:spPr>
          <a:xfrm>
            <a:off x="752113" y="233761"/>
            <a:ext cx="7838994" cy="6709529"/>
          </a:xfrm>
          <a:prstGeom prst="rect">
            <a:avLst/>
          </a:prstGeom>
          <a:noFill/>
        </p:spPr>
        <p:txBody>
          <a:bodyPr wrap="square" rtlCol="0">
            <a:spAutoFit/>
          </a:bodyPr>
          <a:lstStyle/>
          <a:p>
            <a:pPr algn="ctr"/>
            <a:r>
              <a:rPr lang="ca-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DIBUIX TÈCNIC I-II</a:t>
            </a:r>
          </a:p>
          <a:p>
            <a:r>
              <a:rPr lang="ca-ES" dirty="0"/>
              <a:t> </a:t>
            </a:r>
            <a:br>
              <a:rPr lang="ca-ES" dirty="0">
                <a:solidFill>
                  <a:schemeClr val="bg1"/>
                </a:solidFill>
              </a:rPr>
            </a:br>
            <a:r>
              <a:rPr lang="ca-ES" dirty="0">
                <a:solidFill>
                  <a:schemeClr val="bg1"/>
                </a:solidFill>
              </a:rPr>
              <a:t>Per tant, és també un llenguatge, un llenguatge gràfic que cal aprendre i que té la seva pròpia gramàtica, regida per unes regles ensenyables, això és la seva normalització.</a:t>
            </a:r>
          </a:p>
          <a:p>
            <a:pPr algn="just"/>
            <a:br>
              <a:rPr lang="ca-ES" dirty="0">
                <a:solidFill>
                  <a:schemeClr val="bg1"/>
                </a:solidFill>
              </a:rPr>
            </a:br>
            <a:r>
              <a:rPr lang="ca-ES" dirty="0">
                <a:solidFill>
                  <a:schemeClr val="bg1"/>
                </a:solidFill>
              </a:rPr>
              <a:t>Per aquests motius, s’ensenya la seva nomenclatura pròpia i universal incorporant també una actitud reflexiva i una visió crítica tan important en qualsevol base que vulgui tenir un futur professional.</a:t>
            </a:r>
          </a:p>
          <a:p>
            <a:pPr algn="just"/>
            <a:br>
              <a:rPr lang="ca-ES" dirty="0">
                <a:solidFill>
                  <a:schemeClr val="bg1"/>
                </a:solidFill>
              </a:rPr>
            </a:br>
            <a:r>
              <a:rPr lang="ca-ES" dirty="0">
                <a:solidFill>
                  <a:schemeClr val="bg1"/>
                </a:solidFill>
              </a:rPr>
              <a:t>Alguns dels propòsits del dibuix tècnic poden ser transmetre una idea de disseny en una proposta coherent o comunicar idees i conceptes, així com també convèncer a través del dibuix dels avantatges d’una solució o d’un disseny determinats enfront d'altres de possibles. A més, també és molt útil per planificar i guiar els operaris en els processos de construcció, per exemple, d’un edifici, o en la realització d’un determinat objecte o producte.</a:t>
            </a:r>
          </a:p>
          <a:p>
            <a:pPr algn="just"/>
            <a:br>
              <a:rPr lang="ca-ES" dirty="0">
                <a:solidFill>
                  <a:schemeClr val="bg1"/>
                </a:solidFill>
              </a:rPr>
            </a:br>
            <a:r>
              <a:rPr lang="ca-ES" dirty="0">
                <a:solidFill>
                  <a:schemeClr val="bg1"/>
                </a:solidFill>
              </a:rPr>
              <a:t>La matèria, doncs, tindrà la seva manera de presentar-se. Consisteix en aprendre la sistematització dels processos més habituals per trobar solucions tècniques a les activitats acadèmiques que es proposin. Aquests processos són molt diversos i van des del croquis o esbós inicials fins a la concreció final utilitzant els instruments propis de l’assignatura, com són el llapis, el joc d’escaires o el compàs.</a:t>
            </a:r>
          </a:p>
          <a:p>
            <a:pPr algn="just"/>
            <a:br>
              <a:rPr lang="ca-ES" dirty="0">
                <a:solidFill>
                  <a:schemeClr val="bg1"/>
                </a:solidFill>
              </a:rPr>
            </a:br>
            <a:r>
              <a:rPr lang="ca-ES" dirty="0">
                <a:solidFill>
                  <a:schemeClr val="bg1"/>
                </a:solidFill>
              </a:rPr>
              <a:t>És tindran en compte, doncs, per a l'avaluació, tant les competències comunicatives, que consistiran en proves escrites-gràfiques de les unitats didàctiques, </a:t>
            </a:r>
          </a:p>
          <a:p>
            <a:pPr algn="just"/>
            <a:r>
              <a:rPr lang="ca-ES" dirty="0">
                <a:solidFill>
                  <a:schemeClr val="bg1"/>
                </a:solidFill>
              </a:rPr>
              <a:t>com les metodològiques, que són el treball a classe i els seus </a:t>
            </a:r>
          </a:p>
          <a:p>
            <a:pPr algn="just"/>
            <a:r>
              <a:rPr lang="ca-ES" dirty="0">
                <a:solidFill>
                  <a:schemeClr val="bg1"/>
                </a:solidFill>
              </a:rPr>
              <a:t>exercicis i les tasques que s’encomanin per a casa. Aquestes</a:t>
            </a:r>
          </a:p>
          <a:p>
            <a:pPr algn="just"/>
            <a:r>
              <a:rPr lang="ca-ES" dirty="0">
                <a:solidFill>
                  <a:schemeClr val="bg1"/>
                </a:solidFill>
              </a:rPr>
              <a:t>competències es ponderaran un 60% les competències </a:t>
            </a:r>
          </a:p>
          <a:p>
            <a:pPr algn="just"/>
            <a:r>
              <a:rPr lang="ca-ES" dirty="0">
                <a:solidFill>
                  <a:schemeClr val="bg1"/>
                </a:solidFill>
              </a:rPr>
              <a:t>comunicatives i un 40% les metodològiques.</a:t>
            </a:r>
          </a:p>
          <a:p>
            <a:br>
              <a:rPr lang="ca-ES" dirty="0"/>
            </a:br>
            <a:endParaRPr lang="ca-ES" dirty="0">
              <a:solidFill>
                <a:schemeClr val="bg1"/>
              </a:solidFill>
            </a:endParaRPr>
          </a:p>
        </p:txBody>
      </p:sp>
      <p:pic>
        <p:nvPicPr>
          <p:cNvPr id="6" name="Imagen 5">
            <a:extLst>
              <a:ext uri="{FF2B5EF4-FFF2-40B4-BE49-F238E27FC236}">
                <a16:creationId xmlns:a16="http://schemas.microsoft.com/office/drawing/2014/main" id="{78C69016-8998-C844-92C6-74F7768B93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99607">
            <a:off x="6002436" y="5015530"/>
            <a:ext cx="2528459" cy="14937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0228461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4" name="CuadroTexto 3">
            <a:extLst>
              <a:ext uri="{FF2B5EF4-FFF2-40B4-BE49-F238E27FC236}">
                <a16:creationId xmlns:a16="http://schemas.microsoft.com/office/drawing/2014/main" id="{EDB22976-C209-FA44-94B2-A7ABDF950026}"/>
              </a:ext>
            </a:extLst>
          </p:cNvPr>
          <p:cNvSpPr txBox="1"/>
          <p:nvPr/>
        </p:nvSpPr>
        <p:spPr>
          <a:xfrm>
            <a:off x="860327" y="1249332"/>
            <a:ext cx="7423346" cy="3046988"/>
          </a:xfrm>
          <a:prstGeom prst="rect">
            <a:avLst/>
          </a:prstGeom>
          <a:noFill/>
        </p:spPr>
        <p:txBody>
          <a:bodyPr wrap="square" rtlCol="0">
            <a:spAutoFit/>
          </a:bodyPr>
          <a:lstStyle/>
          <a:p>
            <a:pPr algn="ctr"/>
            <a:r>
              <a:rPr lang="ca-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TECNOLOGIA INDUSTRIAL I-II</a:t>
            </a:r>
          </a:p>
          <a:p>
            <a:r>
              <a:rPr lang="ca-ES" dirty="0"/>
              <a:t> </a:t>
            </a:r>
          </a:p>
          <a:p>
            <a:endParaRPr lang="ca-ES" dirty="0"/>
          </a:p>
          <a:p>
            <a:pPr algn="just"/>
            <a:r>
              <a:rPr lang="ca-ES" dirty="0">
                <a:solidFill>
                  <a:schemeClr val="bg1"/>
                </a:solidFill>
              </a:rPr>
              <a:t>Tecnologia industrial és per alumnes motivats a les enginyeries i arquitectura. </a:t>
            </a:r>
          </a:p>
          <a:p>
            <a:pPr algn="just"/>
            <a:endParaRPr lang="ca-ES" dirty="0">
              <a:solidFill>
                <a:schemeClr val="bg1"/>
              </a:solidFill>
            </a:endParaRPr>
          </a:p>
          <a:p>
            <a:pPr algn="just"/>
            <a:r>
              <a:rPr lang="ca-ES" dirty="0">
                <a:solidFill>
                  <a:schemeClr val="bg1"/>
                </a:solidFill>
              </a:rPr>
              <a:t>Les temàtiques orbiten entorn l'electricitat i les seves instal·lacions, les energies i en especial les alternatives, característiques dels materials, transmissió de moviment i la pneumàtica.</a:t>
            </a:r>
          </a:p>
          <a:p>
            <a:pPr algn="just"/>
            <a:br>
              <a:rPr lang="ca-ES" dirty="0">
                <a:solidFill>
                  <a:schemeClr val="bg1"/>
                </a:solidFill>
              </a:rPr>
            </a:br>
            <a:endParaRPr lang="ca-ES" dirty="0">
              <a:solidFill>
                <a:schemeClr val="bg1"/>
              </a:solidFill>
            </a:endParaRPr>
          </a:p>
          <a:p>
            <a:pPr algn="just"/>
            <a:r>
              <a:rPr lang="ca-ES" dirty="0">
                <a:solidFill>
                  <a:schemeClr val="bg1"/>
                </a:solidFill>
              </a:rPr>
              <a:t>En cada tema es fa un examen, així com activitats relacionades.</a:t>
            </a:r>
          </a:p>
          <a:p>
            <a:br>
              <a:rPr lang="ca-ES" dirty="0"/>
            </a:br>
            <a:endParaRPr lang="ca-ES" dirty="0"/>
          </a:p>
        </p:txBody>
      </p:sp>
      <p:pic>
        <p:nvPicPr>
          <p:cNvPr id="3" name="Imagen 2">
            <a:extLst>
              <a:ext uri="{FF2B5EF4-FFF2-40B4-BE49-F238E27FC236}">
                <a16:creationId xmlns:a16="http://schemas.microsoft.com/office/drawing/2014/main" id="{B050D770-0444-9545-97C5-483B5FCDC21F}"/>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230159">
            <a:off x="5593442" y="4039740"/>
            <a:ext cx="2749183" cy="16563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617593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3" name="CuadroTexto 2">
            <a:extLst>
              <a:ext uri="{FF2B5EF4-FFF2-40B4-BE49-F238E27FC236}">
                <a16:creationId xmlns:a16="http://schemas.microsoft.com/office/drawing/2014/main" id="{260D6AF3-FC19-7348-8F60-545D299E282B}"/>
              </a:ext>
            </a:extLst>
          </p:cNvPr>
          <p:cNvSpPr txBox="1"/>
          <p:nvPr/>
        </p:nvSpPr>
        <p:spPr>
          <a:xfrm>
            <a:off x="679784" y="363915"/>
            <a:ext cx="7784431" cy="6494085"/>
          </a:xfrm>
          <a:prstGeom prst="rect">
            <a:avLst/>
          </a:prstGeom>
          <a:noFill/>
        </p:spPr>
        <p:txBody>
          <a:bodyPr wrap="square" rtlCol="0">
            <a:spAutoFit/>
          </a:bodyPr>
          <a:lstStyle/>
          <a:p>
            <a:pPr algn="ctr"/>
            <a:r>
              <a:rPr lang="es-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LLATÍ I-II</a:t>
            </a:r>
          </a:p>
          <a:p>
            <a:endParaRPr lang="es-ES" dirty="0"/>
          </a:p>
          <a:p>
            <a:pPr algn="just"/>
            <a:r>
              <a:rPr lang="ca-ES" dirty="0">
                <a:solidFill>
                  <a:schemeClr val="bg1"/>
                </a:solidFill>
              </a:rPr>
              <a:t>El llatí és una llengua que ha donat origen al nostre llenguatge, tant el català com el castellà  i, per tant, l'aprenentatge del llatí serveix per entendre millor i aprendre més aspectes sobre les nostres llengües maternes. Fins i tot, encara tenim moltes paraules dins la nostra llengua que no han canviat gens del llatí, anomenades llatinismes. Tant és així que això ens porta a aprendre millor la nostra pròpia llengua i estructurar la nostra ment. A més a més, ens permet ampliar el nostre vocabulari per entendre millor el món i esdevenir persones cultes.</a:t>
            </a:r>
          </a:p>
          <a:p>
            <a:pPr algn="just"/>
            <a:endParaRPr lang="ca-ES" dirty="0">
              <a:solidFill>
                <a:schemeClr val="bg1"/>
              </a:solidFill>
            </a:endParaRPr>
          </a:p>
          <a:p>
            <a:pPr algn="just"/>
            <a:r>
              <a:rPr lang="ca-ES" dirty="0">
                <a:solidFill>
                  <a:schemeClr val="bg1"/>
                </a:solidFill>
              </a:rPr>
              <a:t>L’assignatura de llatí té com principal finalitat introduir l’alumnat en el coneixement dels aspectes essencials de la llengua i de la cultura llatines, perquè, de manera progressiva, segons les etapes, hi aprofundeixi i percebi el paper que hi exerceix el llatí, no sols com a substrat lingüístic i cultural, sinó com a poderós i ric instrument de comunicació i d’enriquiment lèxic de la llengua pròpia. </a:t>
            </a:r>
          </a:p>
          <a:p>
            <a:pPr algn="just"/>
            <a:endParaRPr lang="ca-ES" dirty="0">
              <a:solidFill>
                <a:schemeClr val="bg1"/>
              </a:solidFill>
            </a:endParaRPr>
          </a:p>
          <a:p>
            <a:pPr algn="just"/>
            <a:r>
              <a:rPr lang="ca-ES" dirty="0">
                <a:solidFill>
                  <a:schemeClr val="bg1"/>
                </a:solidFill>
              </a:rPr>
              <a:t>L’assignatura es desenvolupa en dos cursos. El primer curs ofereix un acostament elemental a la llengua llatina i una primera aproximació a la cultura i la civilització romanes. Al segon curs s’aprofundeix en els aspectes lingüístics tractats el primer any i s’introdueix l’estudi dels diversos gèneres literaris llatins i la constatació de la seva pervivència a Occident. </a:t>
            </a:r>
          </a:p>
          <a:p>
            <a:pPr algn="just"/>
            <a:endParaRPr lang="ca-ES" dirty="0">
              <a:solidFill>
                <a:schemeClr val="bg1"/>
              </a:solidFill>
            </a:endParaRPr>
          </a:p>
          <a:p>
            <a:pPr algn="just"/>
            <a:r>
              <a:rPr lang="ca-ES" dirty="0">
                <a:solidFill>
                  <a:schemeClr val="bg1"/>
                </a:solidFill>
              </a:rPr>
              <a:t>L’estudi del llatí està vinculat al de totes les altres matèries lingüístiques,</a:t>
            </a:r>
          </a:p>
          <a:p>
            <a:pPr algn="just"/>
            <a:r>
              <a:rPr lang="ca-ES" dirty="0">
                <a:solidFill>
                  <a:schemeClr val="bg1"/>
                </a:solidFill>
              </a:rPr>
              <a:t>especialment al de les llengües romàniques, per a les quals pot servir</a:t>
            </a:r>
          </a:p>
          <a:p>
            <a:pPr algn="just"/>
            <a:r>
              <a:rPr lang="ca-ES" dirty="0">
                <a:solidFill>
                  <a:schemeClr val="bg1"/>
                </a:solidFill>
              </a:rPr>
              <a:t>com a reforç en els aspectes lèxic i morfosintàctic. </a:t>
            </a:r>
          </a:p>
          <a:p>
            <a:pPr algn="just"/>
            <a:endParaRPr lang="ca-ES" dirty="0">
              <a:solidFill>
                <a:schemeClr val="bg1"/>
              </a:solidFill>
            </a:endParaRPr>
          </a:p>
          <a:p>
            <a:pPr algn="just"/>
            <a:r>
              <a:rPr lang="ca-ES" dirty="0">
                <a:solidFill>
                  <a:schemeClr val="bg1"/>
                </a:solidFill>
              </a:rPr>
              <a:t>En quant al sistema d’avaluació es faran diverses proves durant el </a:t>
            </a:r>
          </a:p>
          <a:p>
            <a:pPr algn="just"/>
            <a:r>
              <a:rPr lang="ca-ES" dirty="0">
                <a:solidFill>
                  <a:schemeClr val="bg1"/>
                </a:solidFill>
              </a:rPr>
              <a:t>trimestre, es valorarà el treball a classe i la seva participació.</a:t>
            </a:r>
          </a:p>
          <a:p>
            <a:br>
              <a:rPr lang="es-ES" dirty="0"/>
            </a:br>
            <a:endParaRPr lang="es-ES" dirty="0"/>
          </a:p>
        </p:txBody>
      </p:sp>
      <p:pic>
        <p:nvPicPr>
          <p:cNvPr id="2" name="Imagen 1">
            <a:extLst>
              <a:ext uri="{FF2B5EF4-FFF2-40B4-BE49-F238E27FC236}">
                <a16:creationId xmlns:a16="http://schemas.microsoft.com/office/drawing/2014/main" id="{36F2AD45-7DF5-1C44-AEEB-CAAD27FB82B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rot="424661">
            <a:off x="6341734" y="4764505"/>
            <a:ext cx="2205061" cy="1732548"/>
          </a:xfrm>
          <a:prstGeom prst="roundRect">
            <a:avLst>
              <a:gd name="adj" fmla="val 1963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7338623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3" name="CuadroTexto 2">
            <a:extLst>
              <a:ext uri="{FF2B5EF4-FFF2-40B4-BE49-F238E27FC236}">
                <a16:creationId xmlns:a16="http://schemas.microsoft.com/office/drawing/2014/main" id="{260D6AF3-FC19-7348-8F60-545D299E282B}"/>
              </a:ext>
            </a:extLst>
          </p:cNvPr>
          <p:cNvSpPr txBox="1"/>
          <p:nvPr/>
        </p:nvSpPr>
        <p:spPr>
          <a:xfrm>
            <a:off x="703848" y="529389"/>
            <a:ext cx="7736305" cy="5800571"/>
          </a:xfrm>
          <a:prstGeom prst="rect">
            <a:avLst/>
          </a:prstGeom>
          <a:noFill/>
        </p:spPr>
        <p:txBody>
          <a:bodyPr wrap="square" rtlCol="0">
            <a:spAutoFit/>
          </a:bodyPr>
          <a:lstStyle/>
          <a:p>
            <a:pPr algn="ctr"/>
            <a:r>
              <a:rPr lang="es-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GREC I-II</a:t>
            </a:r>
          </a:p>
          <a:p>
            <a:endParaRPr lang="es-ES" dirty="0"/>
          </a:p>
          <a:p>
            <a:pPr algn="just"/>
            <a:r>
              <a:rPr lang="ca-ES" dirty="0">
                <a:solidFill>
                  <a:schemeClr val="bg1"/>
                </a:solidFill>
              </a:rPr>
              <a:t>L’estudi del grec antic, juntament amb el llatí, constitueix un autèntic patrimoni material i espiritual de la civilització occidental. Conèixer els pilars de la nostra civilització ens permet entendre millor el món en què vivim.</a:t>
            </a:r>
          </a:p>
          <a:p>
            <a:pPr algn="just"/>
            <a:endParaRPr lang="ca-ES" dirty="0">
              <a:solidFill>
                <a:schemeClr val="bg1"/>
              </a:solidFill>
            </a:endParaRPr>
          </a:p>
          <a:p>
            <a:pPr algn="just"/>
            <a:r>
              <a:rPr lang="ca-ES" dirty="0">
                <a:solidFill>
                  <a:schemeClr val="bg1"/>
                </a:solidFill>
              </a:rPr>
              <a:t>El grec és també una eina molt poderosa per arribar a comprendre i dominar la llengua pròpia, tant perquè proporciona un coneixement més ric del significat de tantíssimes paraules que hem heretat dels grecs o que hem creat a partir del seu idioma, com perquè la seva riquesa sintàctica i semàntica dóna als alumnes models i recursos per poder expressar-se en la llengua pròpia d’una manera més correcta i més rica. </a:t>
            </a:r>
          </a:p>
          <a:p>
            <a:pPr algn="just"/>
            <a:endParaRPr lang="ca-ES" dirty="0">
              <a:solidFill>
                <a:schemeClr val="bg1"/>
              </a:solidFill>
            </a:endParaRPr>
          </a:p>
          <a:p>
            <a:pPr algn="just"/>
            <a:r>
              <a:rPr lang="ca-ES" dirty="0">
                <a:solidFill>
                  <a:schemeClr val="bg1"/>
                </a:solidFill>
              </a:rPr>
              <a:t>Al primer curs es fa una primera aproximació als continguts gramaticals i lèxics del grec i a la història i civilització hel·lèniques, mentre que al segon, a més de l’aprofundiment en la part lingüística, es dedica especial interès a la literatura grega antiga i la seva influència posterior. </a:t>
            </a:r>
          </a:p>
          <a:p>
            <a:pPr algn="just"/>
            <a:endParaRPr lang="ca-ES" dirty="0">
              <a:solidFill>
                <a:schemeClr val="bg1"/>
              </a:solidFill>
            </a:endParaRPr>
          </a:p>
          <a:p>
            <a:pPr algn="just"/>
            <a:r>
              <a:rPr lang="ca-ES" dirty="0">
                <a:solidFill>
                  <a:schemeClr val="bg1"/>
                </a:solidFill>
              </a:rPr>
              <a:t>Aquesta assignatura parteix de zero, no fa falta que l’alumne tingui coneixements previs.</a:t>
            </a:r>
          </a:p>
          <a:p>
            <a:pPr algn="just"/>
            <a:endParaRPr lang="ca-ES" dirty="0">
              <a:solidFill>
                <a:schemeClr val="bg1"/>
              </a:solidFill>
            </a:endParaRPr>
          </a:p>
          <a:p>
            <a:pPr algn="just"/>
            <a:r>
              <a:rPr lang="ca-ES" dirty="0">
                <a:solidFill>
                  <a:schemeClr val="bg1"/>
                </a:solidFill>
              </a:rPr>
              <a:t>Es llegiran grans autors literaris, ja sigui en la nostra llengua o en textos adaptats en grec, veuran la seva religió, parlaran com ells parlaven en aquell temps,</a:t>
            </a:r>
          </a:p>
          <a:p>
            <a:pPr algn="just"/>
            <a:r>
              <a:rPr lang="ca-ES" dirty="0">
                <a:solidFill>
                  <a:schemeClr val="bg1"/>
                </a:solidFill>
              </a:rPr>
              <a:t>farem una excursió per anar al teatre, veuran pel·lícules...</a:t>
            </a:r>
          </a:p>
          <a:p>
            <a:pPr algn="just"/>
            <a:r>
              <a:rPr lang="ca-ES" dirty="0">
                <a:solidFill>
                  <a:schemeClr val="bg1"/>
                </a:solidFill>
              </a:rPr>
              <a:t>En quant al sistema d’avaluació es faran diverses proves durant </a:t>
            </a:r>
          </a:p>
          <a:p>
            <a:pPr algn="just"/>
            <a:r>
              <a:rPr lang="ca-ES" dirty="0">
                <a:solidFill>
                  <a:schemeClr val="bg1"/>
                </a:solidFill>
              </a:rPr>
              <a:t>el trimestre, es valorarà el treball a classe i la seva participació.</a:t>
            </a:r>
          </a:p>
          <a:p>
            <a:br>
              <a:rPr lang="es-ES" dirty="0"/>
            </a:br>
            <a:endParaRPr lang="es-ES" dirty="0"/>
          </a:p>
        </p:txBody>
      </p:sp>
      <p:pic>
        <p:nvPicPr>
          <p:cNvPr id="4" name="Imagen 3">
            <a:extLst>
              <a:ext uri="{FF2B5EF4-FFF2-40B4-BE49-F238E27FC236}">
                <a16:creationId xmlns:a16="http://schemas.microsoft.com/office/drawing/2014/main" id="{BD265A34-FA60-1D4F-9F4A-D0671EA8A0C7}"/>
              </a:ext>
            </a:extLst>
          </p:cNvPr>
          <p:cNvPicPr>
            <a:picLocks noChangeAspect="1"/>
          </p:cNvPicPr>
          <p:nvPr/>
        </p:nvPicPr>
        <p:blipFill>
          <a:blip r:embed="rId4">
            <a:extLst>
              <a:ext uri="{BEBA8EAE-BF5A-486C-A8C5-ECC9F3942E4B}">
                <a14:imgProps xmlns:a14="http://schemas.microsoft.com/office/drawing/2010/main">
                  <a14:imgLayer r:embed="rId5">
                    <a14:imgEffect>
                      <a14:artisticGlowEdges/>
                    </a14:imgEffect>
                  </a14:imgLayer>
                </a14:imgProps>
              </a:ext>
            </a:extLst>
          </a:blip>
          <a:stretch>
            <a:fillRect/>
          </a:stretch>
        </p:blipFill>
        <p:spPr>
          <a:xfrm rot="921080">
            <a:off x="6074609" y="5005131"/>
            <a:ext cx="2513891" cy="14437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2993305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3" name="CuadroTexto 2">
            <a:extLst>
              <a:ext uri="{FF2B5EF4-FFF2-40B4-BE49-F238E27FC236}">
                <a16:creationId xmlns:a16="http://schemas.microsoft.com/office/drawing/2014/main" id="{260D6AF3-FC19-7348-8F60-545D299E282B}"/>
              </a:ext>
            </a:extLst>
          </p:cNvPr>
          <p:cNvSpPr txBox="1"/>
          <p:nvPr/>
        </p:nvSpPr>
        <p:spPr>
          <a:xfrm>
            <a:off x="703848" y="529389"/>
            <a:ext cx="7736305" cy="5047536"/>
          </a:xfrm>
          <a:prstGeom prst="rect">
            <a:avLst/>
          </a:prstGeom>
          <a:noFill/>
        </p:spPr>
        <p:txBody>
          <a:bodyPr wrap="square" rtlCol="0">
            <a:spAutoFit/>
          </a:bodyPr>
          <a:lstStyle/>
          <a:p>
            <a:pPr algn="ctr"/>
            <a:r>
              <a:rPr lang="es-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LITERATURA UNIVERSAL</a:t>
            </a:r>
          </a:p>
          <a:p>
            <a:endParaRPr lang="es-ES" dirty="0"/>
          </a:p>
          <a:p>
            <a:pPr algn="just"/>
            <a:r>
              <a:rPr lang="ca-ES" dirty="0">
                <a:solidFill>
                  <a:schemeClr val="bg1"/>
                </a:solidFill>
              </a:rPr>
              <a:t>Aquesta assignatura va adreçada a alumnes que els agrada llegir, independentment de l’opció de Bat que estiguin cursant.</a:t>
            </a:r>
          </a:p>
          <a:p>
            <a:pPr algn="just"/>
            <a:br>
              <a:rPr lang="ca-ES" dirty="0">
                <a:solidFill>
                  <a:schemeClr val="bg1"/>
                </a:solidFill>
              </a:rPr>
            </a:br>
            <a:r>
              <a:rPr lang="ca-ES" b="1" dirty="0">
                <a:solidFill>
                  <a:schemeClr val="bg1"/>
                </a:solidFill>
              </a:rPr>
              <a:t>Continguts:</a:t>
            </a:r>
            <a:r>
              <a:rPr lang="ca-ES" dirty="0">
                <a:solidFill>
                  <a:schemeClr val="bg1"/>
                </a:solidFill>
              </a:rPr>
              <a:t> Es treballa la literatura mundial, des dels seus inicis a Orient, passant pels Clàssics de l’edat Antiga, l’edat Mitjana, Moderna i Contemporània.</a:t>
            </a:r>
          </a:p>
          <a:p>
            <a:endParaRPr lang="ca-ES" dirty="0">
              <a:solidFill>
                <a:schemeClr val="bg1"/>
              </a:solidFill>
            </a:endParaRPr>
          </a:p>
          <a:p>
            <a:pPr algn="just"/>
            <a:r>
              <a:rPr lang="ca-ES" b="1" dirty="0">
                <a:solidFill>
                  <a:schemeClr val="bg1"/>
                </a:solidFill>
              </a:rPr>
              <a:t>Metodologia:</a:t>
            </a:r>
            <a:r>
              <a:rPr lang="ca-ES" dirty="0">
                <a:solidFill>
                  <a:schemeClr val="bg1"/>
                </a:solidFill>
              </a:rPr>
              <a:t> Es treballa de diferents maneres: la professora dóna apunts, els alumnes han de completar informació mitjançant Internet, es fan exposicions orals, s’utilitza el Word en totes les seves utilitats, es fan comentaris de text, i es llegeixen obres cabdals de la literatura. Els alumnes també comparteixen obres que els han agradat amb els companys, per “escampar” el gust per la lectura.</a:t>
            </a:r>
          </a:p>
          <a:p>
            <a:pPr algn="just"/>
            <a:endParaRPr lang="ca-ES" dirty="0">
              <a:solidFill>
                <a:schemeClr val="bg1"/>
              </a:solidFill>
            </a:endParaRPr>
          </a:p>
          <a:p>
            <a:pPr algn="just"/>
            <a:r>
              <a:rPr lang="ca-ES" b="1" dirty="0">
                <a:solidFill>
                  <a:schemeClr val="bg1"/>
                </a:solidFill>
              </a:rPr>
              <a:t>Avaluació:</a:t>
            </a:r>
            <a:r>
              <a:rPr lang="ca-ES" dirty="0">
                <a:solidFill>
                  <a:schemeClr val="bg1"/>
                </a:solidFill>
              </a:rPr>
              <a:t> Tota activitat realitzada es susceptible de ser valorada per a l’obtenció de la nota final.</a:t>
            </a:r>
          </a:p>
          <a:p>
            <a:endParaRPr lang="ca-ES" dirty="0">
              <a:solidFill>
                <a:schemeClr val="bg1"/>
              </a:solidFill>
            </a:endParaRPr>
          </a:p>
          <a:p>
            <a:br>
              <a:rPr lang="ca-ES" dirty="0">
                <a:solidFill>
                  <a:schemeClr val="bg1"/>
                </a:solidFill>
              </a:rPr>
            </a:br>
            <a:r>
              <a:rPr lang="ca-ES" sz="1600" i="1" dirty="0">
                <a:solidFill>
                  <a:schemeClr val="bg1"/>
                </a:solidFill>
              </a:rPr>
              <a:t>“Los </a:t>
            </a:r>
            <a:r>
              <a:rPr lang="ca-ES" sz="1600" i="1" dirty="0" err="1">
                <a:solidFill>
                  <a:schemeClr val="bg1"/>
                </a:solidFill>
              </a:rPr>
              <a:t>libros</a:t>
            </a:r>
            <a:r>
              <a:rPr lang="ca-ES" sz="1600" i="1" dirty="0">
                <a:solidFill>
                  <a:schemeClr val="bg1"/>
                </a:solidFill>
              </a:rPr>
              <a:t> son las </a:t>
            </a:r>
            <a:r>
              <a:rPr lang="ca-ES" sz="1600" i="1" dirty="0" err="1">
                <a:solidFill>
                  <a:schemeClr val="bg1"/>
                </a:solidFill>
              </a:rPr>
              <a:t>abejas</a:t>
            </a:r>
            <a:r>
              <a:rPr lang="ca-ES" sz="1600" i="1" dirty="0">
                <a:solidFill>
                  <a:schemeClr val="bg1"/>
                </a:solidFill>
              </a:rPr>
              <a:t> que </a:t>
            </a:r>
            <a:r>
              <a:rPr lang="ca-ES" sz="1600" i="1" dirty="0" err="1">
                <a:solidFill>
                  <a:schemeClr val="bg1"/>
                </a:solidFill>
              </a:rPr>
              <a:t>llevan</a:t>
            </a:r>
            <a:r>
              <a:rPr lang="ca-ES" sz="1600" i="1" dirty="0">
                <a:solidFill>
                  <a:schemeClr val="bg1"/>
                </a:solidFill>
              </a:rPr>
              <a:t> el </a:t>
            </a:r>
            <a:r>
              <a:rPr lang="ca-ES" sz="1600" i="1" dirty="0" err="1">
                <a:solidFill>
                  <a:schemeClr val="bg1"/>
                </a:solidFill>
              </a:rPr>
              <a:t>polen</a:t>
            </a:r>
            <a:r>
              <a:rPr lang="ca-ES" sz="1600" i="1" dirty="0">
                <a:solidFill>
                  <a:schemeClr val="bg1"/>
                </a:solidFill>
              </a:rPr>
              <a:t> de una </a:t>
            </a:r>
            <a:r>
              <a:rPr lang="ca-ES" sz="1600" i="1" dirty="0" err="1">
                <a:solidFill>
                  <a:schemeClr val="bg1"/>
                </a:solidFill>
              </a:rPr>
              <a:t>inteligencia</a:t>
            </a:r>
            <a:r>
              <a:rPr lang="ca-ES" sz="1600" i="1" dirty="0">
                <a:solidFill>
                  <a:schemeClr val="bg1"/>
                </a:solidFill>
              </a:rPr>
              <a:t> a </a:t>
            </a:r>
            <a:r>
              <a:rPr lang="ca-ES" sz="1600" i="1" dirty="0" err="1">
                <a:solidFill>
                  <a:schemeClr val="bg1"/>
                </a:solidFill>
              </a:rPr>
              <a:t>otra</a:t>
            </a:r>
            <a:r>
              <a:rPr lang="ca-ES" sz="1600" i="1" dirty="0">
                <a:solidFill>
                  <a:schemeClr val="bg1"/>
                </a:solidFill>
              </a:rPr>
              <a:t>.”</a:t>
            </a:r>
            <a:endParaRPr lang="ca-ES" sz="1600" dirty="0">
              <a:solidFill>
                <a:schemeClr val="bg1"/>
              </a:solidFill>
            </a:endParaRPr>
          </a:p>
          <a:p>
            <a:r>
              <a:rPr lang="ca-ES" sz="1600" dirty="0">
                <a:solidFill>
                  <a:schemeClr val="bg1"/>
                </a:solidFill>
              </a:rPr>
              <a:t>James Russell </a:t>
            </a:r>
            <a:r>
              <a:rPr lang="ca-ES" sz="1600" dirty="0" err="1">
                <a:solidFill>
                  <a:schemeClr val="bg1"/>
                </a:solidFill>
              </a:rPr>
              <a:t>Lowell</a:t>
            </a:r>
            <a:endParaRPr lang="ca-ES" sz="1600" dirty="0">
              <a:solidFill>
                <a:schemeClr val="bg1"/>
              </a:solidFill>
            </a:endParaRPr>
          </a:p>
          <a:p>
            <a:br>
              <a:rPr lang="ca-ES" dirty="0">
                <a:solidFill>
                  <a:schemeClr val="bg1"/>
                </a:solidFill>
              </a:rPr>
            </a:br>
            <a:endParaRPr lang="ca-ES" dirty="0">
              <a:solidFill>
                <a:schemeClr val="bg1"/>
              </a:solidFill>
            </a:endParaRPr>
          </a:p>
        </p:txBody>
      </p:sp>
      <p:pic>
        <p:nvPicPr>
          <p:cNvPr id="2" name="Imagen 1">
            <a:extLst>
              <a:ext uri="{FF2B5EF4-FFF2-40B4-BE49-F238E27FC236}">
                <a16:creationId xmlns:a16="http://schemas.microsoft.com/office/drawing/2014/main" id="{A8839342-3065-EF4C-A7B9-CE3E4415965E}"/>
              </a:ext>
            </a:extLst>
          </p:cNvPr>
          <p:cNvPicPr>
            <a:picLocks noChangeAspect="1"/>
          </p:cNvPicPr>
          <p:nvPr/>
        </p:nvPicPr>
        <p:blipFill>
          <a:blip r:embed="rId4"/>
          <a:stretch>
            <a:fillRect/>
          </a:stretch>
        </p:blipFill>
        <p:spPr>
          <a:xfrm rot="410478">
            <a:off x="6394820" y="4826592"/>
            <a:ext cx="2298492" cy="17283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1219158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5" name="Imagen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60" y="283596"/>
            <a:ext cx="8717281" cy="62534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3" name="CuadroTexto 2">
            <a:extLst>
              <a:ext uri="{FF2B5EF4-FFF2-40B4-BE49-F238E27FC236}">
                <a16:creationId xmlns:a16="http://schemas.microsoft.com/office/drawing/2014/main" id="{260D6AF3-FC19-7348-8F60-545D299E282B}"/>
              </a:ext>
            </a:extLst>
          </p:cNvPr>
          <p:cNvSpPr txBox="1"/>
          <p:nvPr/>
        </p:nvSpPr>
        <p:spPr>
          <a:xfrm>
            <a:off x="703848" y="529389"/>
            <a:ext cx="7736306" cy="3908762"/>
          </a:xfrm>
          <a:prstGeom prst="rect">
            <a:avLst/>
          </a:prstGeom>
          <a:noFill/>
        </p:spPr>
        <p:txBody>
          <a:bodyPr wrap="square" rtlCol="0">
            <a:spAutoFit/>
          </a:bodyPr>
          <a:lstStyle/>
          <a:p>
            <a:pPr algn="ctr"/>
            <a:r>
              <a:rPr lang="es-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MATEMÀTIQUES APLICADES CCSS I-II</a:t>
            </a:r>
          </a:p>
          <a:p>
            <a:endParaRPr lang="ca-ES" dirty="0">
              <a:solidFill>
                <a:schemeClr val="bg1"/>
              </a:solidFill>
            </a:endParaRPr>
          </a:p>
          <a:p>
            <a:pPr algn="just"/>
            <a:r>
              <a:rPr lang="ca-ES" dirty="0">
                <a:solidFill>
                  <a:schemeClr val="bg1"/>
                </a:solidFill>
              </a:rPr>
              <a:t>Es tracta d’una matèria pròpia del batxillerat de ciències socials. Aquesta matèria servirà a l'alumnat en els seus estudis superiors, en la investigació, en el món laboral i, en general, al llarg de la seva vida, ja que els hàbits que genera tenen un valor que no es limita exclusivament al món de la matemàtica. Reconèixer situacions reals i concretes on la matemàtica és un instrument necessari per organitzar i interpretar informació i per prendre decisions ben fonamentades és una pràctica ineludible. </a:t>
            </a:r>
          </a:p>
          <a:p>
            <a:pPr algn="just"/>
            <a:r>
              <a:rPr lang="ca-ES" dirty="0">
                <a:solidFill>
                  <a:schemeClr val="bg1"/>
                </a:solidFill>
              </a:rPr>
              <a:t>El programa d'aquesta matèria es divideix en diferents blocs: Aritmètica, Àlgebra, Anàlisi, Matemàtica financera, Estadística i Probabilitat, Programació Lineal...</a:t>
            </a:r>
          </a:p>
          <a:p>
            <a:pPr algn="just"/>
            <a:endParaRPr lang="ca-ES" dirty="0">
              <a:solidFill>
                <a:schemeClr val="bg1"/>
              </a:solidFill>
            </a:endParaRPr>
          </a:p>
          <a:p>
            <a:pPr algn="just"/>
            <a:r>
              <a:rPr lang="ca-ES" b="1" dirty="0">
                <a:solidFill>
                  <a:schemeClr val="bg1"/>
                </a:solidFill>
              </a:rPr>
              <a:t>Estructura</a:t>
            </a:r>
            <a:r>
              <a:rPr lang="ca-ES" dirty="0">
                <a:solidFill>
                  <a:schemeClr val="bg1"/>
                </a:solidFill>
              </a:rPr>
              <a:t>: S'imparteix durant els dos cursos a raó de 4 hores setmanals.</a:t>
            </a:r>
          </a:p>
          <a:p>
            <a:pPr algn="just"/>
            <a:endParaRPr lang="ca-ES" dirty="0">
              <a:solidFill>
                <a:schemeClr val="bg1"/>
              </a:solidFill>
            </a:endParaRPr>
          </a:p>
          <a:p>
            <a:pPr algn="just"/>
            <a:r>
              <a:rPr lang="ca-ES" b="1" dirty="0">
                <a:solidFill>
                  <a:schemeClr val="bg1"/>
                </a:solidFill>
              </a:rPr>
              <a:t>Orientacions</a:t>
            </a:r>
            <a:r>
              <a:rPr lang="ca-ES" dirty="0">
                <a:solidFill>
                  <a:schemeClr val="bg1"/>
                </a:solidFill>
              </a:rPr>
              <a:t>: Recomanada per a l'alumnat que vol seguir estudis universitaris de les branques de coneixement de ciències socials tals com Economia, Administració d'empreses, Educació primària, Periodisme, ...</a:t>
            </a:r>
          </a:p>
          <a:p>
            <a:endParaRPr lang="ca-ES" dirty="0">
              <a:solidFill>
                <a:schemeClr val="bg1"/>
              </a:solidFill>
            </a:endParaRPr>
          </a:p>
        </p:txBody>
      </p:sp>
      <p:pic>
        <p:nvPicPr>
          <p:cNvPr id="4" name="Imagen 3">
            <a:extLst>
              <a:ext uri="{FF2B5EF4-FFF2-40B4-BE49-F238E27FC236}">
                <a16:creationId xmlns:a16="http://schemas.microsoft.com/office/drawing/2014/main" id="{8E045D5B-08A8-264F-810B-0D068A0C94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6322" y="4537580"/>
            <a:ext cx="2303830" cy="19898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3005514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3" name="CuadroTexto 2">
            <a:extLst>
              <a:ext uri="{FF2B5EF4-FFF2-40B4-BE49-F238E27FC236}">
                <a16:creationId xmlns:a16="http://schemas.microsoft.com/office/drawing/2014/main" id="{260D6AF3-FC19-7348-8F60-545D299E282B}"/>
              </a:ext>
            </a:extLst>
          </p:cNvPr>
          <p:cNvSpPr txBox="1"/>
          <p:nvPr/>
        </p:nvSpPr>
        <p:spPr>
          <a:xfrm>
            <a:off x="703848" y="2213283"/>
            <a:ext cx="7736305" cy="2431435"/>
          </a:xfrm>
          <a:prstGeom prst="rect">
            <a:avLst/>
          </a:prstGeom>
          <a:noFill/>
        </p:spPr>
        <p:txBody>
          <a:bodyPr wrap="square" rtlCol="0">
            <a:spAutoFit/>
          </a:bodyPr>
          <a:lstStyle/>
          <a:p>
            <a:endParaRPr lang="es-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endParaRPr>
          </a:p>
          <a:p>
            <a:pPr algn="ctr"/>
            <a:r>
              <a:rPr lang="es-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ECONOMIA (1r </a:t>
            </a:r>
            <a:r>
              <a:rPr lang="es-ES" sz="2400" b="1" i="1" dirty="0" err="1">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batx</a:t>
            </a:r>
            <a:r>
              <a:rPr lang="es-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a:t>
            </a:r>
          </a:p>
          <a:p>
            <a:pPr algn="ctr"/>
            <a:r>
              <a:rPr lang="es-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I </a:t>
            </a:r>
          </a:p>
          <a:p>
            <a:pPr algn="ctr"/>
            <a:r>
              <a:rPr lang="es-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ECONOMIA DE L’EMPRESA I-II</a:t>
            </a:r>
          </a:p>
          <a:p>
            <a:endParaRPr lang="es-ES" dirty="0"/>
          </a:p>
          <a:p>
            <a:pPr algn="just"/>
            <a:r>
              <a:rPr lang="ca-ES" dirty="0">
                <a:solidFill>
                  <a:schemeClr val="bg1"/>
                </a:solidFill>
              </a:rPr>
              <a:t>.</a:t>
            </a:r>
          </a:p>
          <a:p>
            <a:br>
              <a:rPr lang="es-ES" dirty="0"/>
            </a:br>
            <a:endParaRPr lang="es-ES" dirty="0"/>
          </a:p>
        </p:txBody>
      </p:sp>
      <p:sp>
        <p:nvSpPr>
          <p:cNvPr id="2" name="Rectángulo 1">
            <a:extLst>
              <a:ext uri="{FF2B5EF4-FFF2-40B4-BE49-F238E27FC236}">
                <a16:creationId xmlns:a16="http://schemas.microsoft.com/office/drawing/2014/main" id="{E5759713-3440-7548-95AE-8525C2278F50}"/>
              </a:ext>
            </a:extLst>
          </p:cNvPr>
          <p:cNvSpPr/>
          <p:nvPr/>
        </p:nvSpPr>
        <p:spPr>
          <a:xfrm>
            <a:off x="4454820" y="3275112"/>
            <a:ext cx="234360" cy="307777"/>
          </a:xfrm>
          <a:prstGeom prst="rect">
            <a:avLst/>
          </a:prstGeom>
        </p:spPr>
        <p:txBody>
          <a:bodyPr wrap="none">
            <a:spAutoFit/>
          </a:bodyPr>
          <a:lstStyle/>
          <a:p>
            <a:r>
              <a:rPr lang="es-ES" dirty="0"/>
              <a:t> </a:t>
            </a:r>
          </a:p>
        </p:txBody>
      </p:sp>
    </p:spTree>
    <p:extLst>
      <p:ext uri="{BB962C8B-B14F-4D97-AF65-F5344CB8AC3E}">
        <p14:creationId xmlns:p14="http://schemas.microsoft.com/office/powerpoint/2010/main" val="129129295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27091" y="1377236"/>
            <a:ext cx="6858000" cy="1790700"/>
          </a:xfrm>
        </p:spPr>
        <p:txBody>
          <a:bodyPr>
            <a:normAutofit fontScale="90000"/>
          </a:bodyPr>
          <a:lstStyle/>
          <a:p>
            <a:br>
              <a:rPr lang="ca-ES" dirty="0">
                <a:solidFill>
                  <a:srgbClr val="7030A0"/>
                </a:solidFill>
                <a:latin typeface="DK Rosy Lee" panose="02000000000000000000" pitchFamily="50" charset="0"/>
              </a:rPr>
            </a:br>
            <a:br>
              <a:rPr lang="ca-ES" dirty="0">
                <a:solidFill>
                  <a:srgbClr val="7030A0"/>
                </a:solidFill>
                <a:latin typeface="DK Rosy Lee" panose="02000000000000000000" pitchFamily="50" charset="0"/>
              </a:rPr>
            </a:br>
            <a:br>
              <a:rPr lang="ca-ES" dirty="0">
                <a:solidFill>
                  <a:srgbClr val="7030A0"/>
                </a:solidFill>
                <a:latin typeface="DK Rosy Lee" panose="02000000000000000000" pitchFamily="50" charset="0"/>
              </a:rPr>
            </a:br>
            <a:r>
              <a:rPr lang="ca-ES" b="1" dirty="0">
                <a:solidFill>
                  <a:srgbClr val="7030A0"/>
                </a:solidFill>
                <a:latin typeface="DK Rosy Lee" panose="02000000000000000000" pitchFamily="50" charset="0"/>
              </a:rPr>
              <a:t>ECONOMIA</a:t>
            </a:r>
            <a:br>
              <a:rPr lang="ca-ES" b="1" dirty="0">
                <a:latin typeface="DK Rosy Lee" panose="02000000000000000000" pitchFamily="50" charset="0"/>
              </a:rPr>
            </a:br>
            <a:r>
              <a:rPr lang="ca-ES" sz="1800" b="1" dirty="0">
                <a:latin typeface="DK Rosy Lee" panose="02000000000000000000" pitchFamily="50" charset="0"/>
              </a:rPr>
              <a:t>I</a:t>
            </a:r>
            <a:br>
              <a:rPr lang="ca-ES" sz="1800" b="1" dirty="0">
                <a:latin typeface="DK Rosy Lee" panose="02000000000000000000" pitchFamily="50" charset="0"/>
              </a:rPr>
            </a:br>
            <a:r>
              <a:rPr lang="ca-ES" b="1" dirty="0">
                <a:solidFill>
                  <a:schemeClr val="accent6">
                    <a:lumMod val="75000"/>
                  </a:schemeClr>
                </a:solidFill>
                <a:latin typeface="DK Rosy Lee" panose="02000000000000000000" pitchFamily="50" charset="0"/>
              </a:rPr>
              <a:t>ECONOMIA DE L’EMPRESA</a:t>
            </a:r>
          </a:p>
        </p:txBody>
      </p:sp>
      <p:sp>
        <p:nvSpPr>
          <p:cNvPr id="3" name="Subtítulo 2"/>
          <p:cNvSpPr>
            <a:spLocks noGrp="1"/>
          </p:cNvSpPr>
          <p:nvPr>
            <p:ph type="subTitle" idx="1"/>
          </p:nvPr>
        </p:nvSpPr>
        <p:spPr>
          <a:xfrm>
            <a:off x="1790164" y="4399125"/>
            <a:ext cx="6858000" cy="1241822"/>
          </a:xfrm>
        </p:spPr>
        <p:txBody>
          <a:bodyPr>
            <a:normAutofit fontScale="85000" lnSpcReduction="20000"/>
          </a:bodyPr>
          <a:lstStyle/>
          <a:p>
            <a:endParaRPr lang="ca-ES" sz="1500" dirty="0">
              <a:solidFill>
                <a:srgbClr val="C00000"/>
              </a:solidFill>
            </a:endParaRPr>
          </a:p>
          <a:p>
            <a:endParaRPr lang="ca-ES" sz="1500" dirty="0">
              <a:solidFill>
                <a:srgbClr val="C00000"/>
              </a:solidFill>
            </a:endParaRPr>
          </a:p>
          <a:p>
            <a:pPr algn="r"/>
            <a:r>
              <a:rPr lang="ca-ES" sz="1500" dirty="0">
                <a:solidFill>
                  <a:schemeClr val="accent4">
                    <a:lumMod val="75000"/>
                  </a:schemeClr>
                </a:solidFill>
                <a:latin typeface="Arial Black" panose="020B0A04020102020204" pitchFamily="34" charset="0"/>
              </a:rPr>
              <a:t>INS JOAN GUINJOAN</a:t>
            </a:r>
          </a:p>
          <a:p>
            <a:pPr algn="r"/>
            <a:r>
              <a:rPr lang="ca-ES" sz="1500" dirty="0">
                <a:solidFill>
                  <a:schemeClr val="accent4">
                    <a:lumMod val="75000"/>
                  </a:schemeClr>
                </a:solidFill>
                <a:latin typeface="Arial Black" panose="020B0A04020102020204" pitchFamily="34" charset="0"/>
              </a:rPr>
              <a:t>Lali Ivern</a:t>
            </a:r>
          </a:p>
          <a:p>
            <a:pPr algn="r"/>
            <a:r>
              <a:rPr lang="ca-ES" sz="1500" dirty="0">
                <a:solidFill>
                  <a:schemeClr val="accent4">
                    <a:lumMod val="75000"/>
                  </a:schemeClr>
                </a:solidFill>
                <a:latin typeface="Arial Black" panose="020B0A04020102020204" pitchFamily="34" charset="0"/>
              </a:rPr>
              <a:t>Curs 2019 / 2020</a:t>
            </a:r>
          </a:p>
        </p:txBody>
      </p:sp>
      <p:pic>
        <p:nvPicPr>
          <p:cNvPr id="7" name="Imagen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9627" y="3434350"/>
            <a:ext cx="3429022" cy="1929551"/>
          </a:xfrm>
          <a:prstGeom prst="rect">
            <a:avLst/>
          </a:prstGeom>
        </p:spPr>
      </p:pic>
    </p:spTree>
    <p:extLst>
      <p:ext uri="{BB962C8B-B14F-4D97-AF65-F5344CB8AC3E}">
        <p14:creationId xmlns:p14="http://schemas.microsoft.com/office/powerpoint/2010/main" val="47527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0857" y="981434"/>
            <a:ext cx="3360983" cy="1836625"/>
          </a:xfrm>
          <a:prstGeom prst="rect">
            <a:avLst/>
          </a:prstGeom>
        </p:spPr>
      </p:pic>
      <p:sp>
        <p:nvSpPr>
          <p:cNvPr id="2" name="Título 1"/>
          <p:cNvSpPr>
            <a:spLocks noGrp="1"/>
          </p:cNvSpPr>
          <p:nvPr>
            <p:ph type="title"/>
          </p:nvPr>
        </p:nvSpPr>
        <p:spPr/>
        <p:txBody>
          <a:bodyPr>
            <a:normAutofit/>
          </a:bodyPr>
          <a:lstStyle/>
          <a:p>
            <a:r>
              <a:rPr lang="ca-ES" sz="4500" b="1" dirty="0">
                <a:solidFill>
                  <a:srgbClr val="7030A0"/>
                </a:solidFill>
                <a:latin typeface="DK Rosy Lee" panose="02000000000000000000" pitchFamily="50" charset="0"/>
              </a:rPr>
              <a:t>ECONOMIA</a:t>
            </a:r>
          </a:p>
        </p:txBody>
      </p:sp>
      <p:sp>
        <p:nvSpPr>
          <p:cNvPr id="3" name="Marcador de contenido 2"/>
          <p:cNvSpPr>
            <a:spLocks noGrp="1"/>
          </p:cNvSpPr>
          <p:nvPr>
            <p:ph idx="1"/>
          </p:nvPr>
        </p:nvSpPr>
        <p:spPr>
          <a:xfrm>
            <a:off x="628650" y="2054985"/>
            <a:ext cx="7886700" cy="3757411"/>
          </a:xfrm>
        </p:spPr>
        <p:txBody>
          <a:bodyPr>
            <a:normAutofit fontScale="85000" lnSpcReduction="10000"/>
          </a:bodyPr>
          <a:lstStyle/>
          <a:p>
            <a:r>
              <a:rPr lang="ca-ES" sz="2250" dirty="0"/>
              <a:t>És una matèria de </a:t>
            </a:r>
            <a:r>
              <a:rPr lang="ca-ES" sz="2250" b="1" dirty="0"/>
              <a:t>1r curs </a:t>
            </a:r>
            <a:r>
              <a:rPr lang="ca-ES" sz="2250" dirty="0"/>
              <a:t>de Batxillerat</a:t>
            </a:r>
          </a:p>
          <a:p>
            <a:endParaRPr lang="ca-ES" sz="2250" dirty="0"/>
          </a:p>
          <a:p>
            <a:pPr algn="just"/>
            <a:r>
              <a:rPr lang="ca-ES" sz="2250" dirty="0"/>
              <a:t>L’</a:t>
            </a:r>
            <a:r>
              <a:rPr lang="ca-ES" sz="2250" b="1" dirty="0"/>
              <a:t>objectiu</a:t>
            </a:r>
            <a:r>
              <a:rPr lang="ca-ES" sz="2250" dirty="0"/>
              <a:t> és obtenir una formació econòmica bàsica que permeti  </a:t>
            </a:r>
            <a:r>
              <a:rPr lang="ca-ES" sz="2250" u="sng" dirty="0"/>
              <a:t>entendre les notícies econòmiques </a:t>
            </a:r>
            <a:r>
              <a:rPr lang="ca-ES" sz="2250" dirty="0"/>
              <a:t>i fomentar </a:t>
            </a:r>
            <a:r>
              <a:rPr lang="ca-ES" sz="2250" u="sng" dirty="0"/>
              <a:t>l’esperit crític </a:t>
            </a:r>
            <a:r>
              <a:rPr lang="ca-ES" sz="2250" dirty="0"/>
              <a:t>i el debat </a:t>
            </a:r>
          </a:p>
          <a:p>
            <a:pPr marL="0" indent="0">
              <a:buNone/>
            </a:pPr>
            <a:endParaRPr lang="ca-ES" sz="2250" dirty="0"/>
          </a:p>
          <a:p>
            <a:r>
              <a:rPr lang="ca-ES" sz="2250" dirty="0"/>
              <a:t>Volem respondre a moltes preguntes, en 3 grans </a:t>
            </a:r>
            <a:r>
              <a:rPr lang="ca-ES" sz="2250" b="1" dirty="0"/>
              <a:t>blocs</a:t>
            </a:r>
            <a:r>
              <a:rPr lang="ca-ES" sz="2250" dirty="0"/>
              <a:t>: </a:t>
            </a:r>
          </a:p>
          <a:p>
            <a:pPr marL="0" indent="0">
              <a:buNone/>
            </a:pPr>
            <a:endParaRPr lang="ca-ES" dirty="0"/>
          </a:p>
          <a:p>
            <a:pPr marL="0" indent="0">
              <a:lnSpc>
                <a:spcPct val="110000"/>
              </a:lnSpc>
              <a:buNone/>
            </a:pPr>
            <a:r>
              <a:rPr lang="ca-ES" b="1" dirty="0">
                <a:solidFill>
                  <a:srgbClr val="C00000"/>
                </a:solidFill>
              </a:rPr>
              <a:t>MICROECONOMIA:</a:t>
            </a:r>
            <a:r>
              <a:rPr lang="ca-ES" dirty="0"/>
              <a:t> </a:t>
            </a:r>
            <a:r>
              <a:rPr lang="ca-ES" sz="1950" i="1" dirty="0"/>
              <a:t>Què és un mercat? Quins agents hi participen?</a:t>
            </a:r>
          </a:p>
          <a:p>
            <a:pPr marL="0" indent="0">
              <a:lnSpc>
                <a:spcPct val="110000"/>
              </a:lnSpc>
              <a:buNone/>
            </a:pPr>
            <a:r>
              <a:rPr lang="ca-ES" b="1" dirty="0">
                <a:solidFill>
                  <a:srgbClr val="FFC000"/>
                </a:solidFill>
              </a:rPr>
              <a:t>MACROECONOMIA: </a:t>
            </a:r>
            <a:r>
              <a:rPr lang="ca-ES" sz="1950" i="1" dirty="0"/>
              <a:t>Quins indicadors econòmics hi ha?</a:t>
            </a:r>
          </a:p>
          <a:p>
            <a:pPr marL="0" indent="0">
              <a:lnSpc>
                <a:spcPct val="110000"/>
              </a:lnSpc>
              <a:buNone/>
            </a:pPr>
            <a:r>
              <a:rPr lang="ca-ES" sz="1950" i="1" dirty="0"/>
              <a:t>			 Quin rol té el Sector Públic en l’economia? </a:t>
            </a:r>
          </a:p>
          <a:p>
            <a:pPr marL="0" indent="0">
              <a:lnSpc>
                <a:spcPct val="110000"/>
              </a:lnSpc>
              <a:buNone/>
            </a:pPr>
            <a:r>
              <a:rPr lang="ca-ES" b="1" dirty="0">
                <a:solidFill>
                  <a:srgbClr val="0070C0"/>
                </a:solidFill>
              </a:rPr>
              <a:t>LA CRISI ECONÒMICA:</a:t>
            </a:r>
            <a:r>
              <a:rPr lang="ca-ES" b="1" dirty="0"/>
              <a:t> </a:t>
            </a:r>
            <a:r>
              <a:rPr lang="ca-ES" sz="1950" i="1" dirty="0"/>
              <a:t>Per què es va iniciar? En quin moment estem ara?</a:t>
            </a:r>
          </a:p>
        </p:txBody>
      </p:sp>
    </p:spTree>
    <p:extLst>
      <p:ext uri="{BB962C8B-B14F-4D97-AF65-F5344CB8AC3E}">
        <p14:creationId xmlns:p14="http://schemas.microsoft.com/office/powerpoint/2010/main" val="2169901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0378" y="4492193"/>
            <a:ext cx="1794899" cy="1173587"/>
          </a:xfrm>
          <a:prstGeom prst="rect">
            <a:avLst/>
          </a:prstGeom>
        </p:spPr>
      </p:pic>
      <p:pic>
        <p:nvPicPr>
          <p:cNvPr id="7" name="Imagen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9164" y="3400135"/>
            <a:ext cx="1205461" cy="1285825"/>
          </a:xfrm>
          <a:prstGeom prst="rect">
            <a:avLst/>
          </a:prstGeom>
        </p:spPr>
      </p:pic>
      <p:sp>
        <p:nvSpPr>
          <p:cNvPr id="2" name="Título 1"/>
          <p:cNvSpPr>
            <a:spLocks noGrp="1"/>
          </p:cNvSpPr>
          <p:nvPr>
            <p:ph type="title"/>
          </p:nvPr>
        </p:nvSpPr>
        <p:spPr/>
        <p:txBody>
          <a:bodyPr>
            <a:normAutofit/>
          </a:bodyPr>
          <a:lstStyle/>
          <a:p>
            <a:r>
              <a:rPr lang="ca-ES" sz="4500" b="1" dirty="0">
                <a:solidFill>
                  <a:srgbClr val="7030A0"/>
                </a:solidFill>
                <a:latin typeface="DK Rosy Lee" panose="02000000000000000000" pitchFamily="50" charset="0"/>
              </a:rPr>
              <a:t>ECONOMIA</a:t>
            </a:r>
            <a:endParaRPr lang="ca-ES" sz="4500" dirty="0"/>
          </a:p>
        </p:txBody>
      </p:sp>
      <p:sp>
        <p:nvSpPr>
          <p:cNvPr id="3" name="Marcador de contenido 2"/>
          <p:cNvSpPr>
            <a:spLocks noGrp="1"/>
          </p:cNvSpPr>
          <p:nvPr>
            <p:ph idx="1"/>
          </p:nvPr>
        </p:nvSpPr>
        <p:spPr>
          <a:xfrm>
            <a:off x="454785" y="1881121"/>
            <a:ext cx="7886700" cy="3709115"/>
          </a:xfrm>
        </p:spPr>
        <p:txBody>
          <a:bodyPr/>
          <a:lstStyle/>
          <a:p>
            <a:r>
              <a:rPr lang="ca-ES" dirty="0"/>
              <a:t>Parlem, per exemple, de:</a:t>
            </a:r>
          </a:p>
          <a:p>
            <a:pPr marL="0" indent="0">
              <a:buNone/>
            </a:pPr>
            <a:r>
              <a:rPr lang="ca-ES" dirty="0">
                <a:solidFill>
                  <a:schemeClr val="accent4">
                    <a:lumMod val="75000"/>
                  </a:schemeClr>
                </a:solidFill>
                <a:latin typeface="Bahnschrift" panose="020B0502040204020203" pitchFamily="34" charset="0"/>
              </a:rPr>
              <a:t>   IMPOSTOS			</a:t>
            </a:r>
          </a:p>
          <a:p>
            <a:pPr marL="0" indent="0">
              <a:buNone/>
            </a:pPr>
            <a:r>
              <a:rPr lang="ca-ES" dirty="0">
                <a:solidFill>
                  <a:schemeClr val="accent4">
                    <a:lumMod val="75000"/>
                  </a:schemeClr>
                </a:solidFill>
                <a:latin typeface="Bahnschrift" panose="020B0502040204020203" pitchFamily="34" charset="0"/>
              </a:rPr>
              <a:t>				</a:t>
            </a:r>
          </a:p>
          <a:p>
            <a:pPr marL="0" indent="0">
              <a:buNone/>
            </a:pPr>
            <a:r>
              <a:rPr lang="ca-ES" b="1" dirty="0">
                <a:solidFill>
                  <a:schemeClr val="accent4">
                    <a:lumMod val="75000"/>
                  </a:schemeClr>
                </a:solidFill>
                <a:latin typeface="Bahnschrift" panose="020B0502040204020203" pitchFamily="34" charset="0"/>
              </a:rPr>
              <a:t>				</a:t>
            </a:r>
            <a:r>
              <a:rPr lang="ca-ES" b="1" dirty="0">
                <a:solidFill>
                  <a:schemeClr val="tx2">
                    <a:lumMod val="60000"/>
                    <a:lumOff val="40000"/>
                  </a:schemeClr>
                </a:solidFill>
                <a:latin typeface="Bahnschrift" panose="020B0502040204020203" pitchFamily="34" charset="0"/>
              </a:rPr>
              <a:t>ELS BANCS I ELS DINERS</a:t>
            </a:r>
          </a:p>
          <a:p>
            <a:pPr marL="0" indent="0">
              <a:buNone/>
            </a:pPr>
            <a:r>
              <a:rPr lang="ca-ES" dirty="0">
                <a:solidFill>
                  <a:schemeClr val="accent4">
                    <a:lumMod val="75000"/>
                  </a:schemeClr>
                </a:solidFill>
                <a:latin typeface="Bahnschrift" panose="020B0502040204020203" pitchFamily="34" charset="0"/>
              </a:rPr>
              <a:t>			</a:t>
            </a:r>
          </a:p>
          <a:p>
            <a:pPr marL="0" indent="0">
              <a:buNone/>
            </a:pPr>
            <a:r>
              <a:rPr lang="ca-ES" dirty="0">
                <a:solidFill>
                  <a:schemeClr val="accent4">
                    <a:lumMod val="75000"/>
                  </a:schemeClr>
                </a:solidFill>
                <a:latin typeface="Bahnschrift" panose="020B0502040204020203" pitchFamily="34" charset="0"/>
              </a:rPr>
              <a:t>																				L’ESTAVI</a:t>
            </a:r>
          </a:p>
          <a:p>
            <a:endParaRPr lang="ca-ES" dirty="0"/>
          </a:p>
          <a:p>
            <a:pPr marL="0" indent="0">
              <a:buNone/>
            </a:pPr>
            <a:endParaRPr lang="ca-ES" dirty="0"/>
          </a:p>
        </p:txBody>
      </p:sp>
      <p:sp>
        <p:nvSpPr>
          <p:cNvPr id="5" name="Nube 4"/>
          <p:cNvSpPr/>
          <p:nvPr/>
        </p:nvSpPr>
        <p:spPr>
          <a:xfrm rot="341279">
            <a:off x="7020110" y="1500221"/>
            <a:ext cx="1616607" cy="10761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300" dirty="0"/>
              <a:t>PIB</a:t>
            </a:r>
          </a:p>
        </p:txBody>
      </p:sp>
      <p:sp>
        <p:nvSpPr>
          <p:cNvPr id="6" name="Llamada rectangular redondeada 5"/>
          <p:cNvSpPr/>
          <p:nvPr/>
        </p:nvSpPr>
        <p:spPr>
          <a:xfrm rot="21251134">
            <a:off x="6816702" y="2901814"/>
            <a:ext cx="2233603" cy="488113"/>
          </a:xfrm>
          <a:prstGeom prst="wedgeRoundRectCallout">
            <a:avLst>
              <a:gd name="adj1" fmla="val 2747"/>
              <a:gd name="adj2" fmla="val 319411"/>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050" dirty="0">
                <a:solidFill>
                  <a:srgbClr val="002060"/>
                </a:solidFill>
              </a:rPr>
              <a:t>POLÍTICA MONETÀRIA</a:t>
            </a:r>
          </a:p>
        </p:txBody>
      </p:sp>
      <p:sp>
        <p:nvSpPr>
          <p:cNvPr id="4" name="Explosión 1 3"/>
          <p:cNvSpPr/>
          <p:nvPr/>
        </p:nvSpPr>
        <p:spPr>
          <a:xfrm>
            <a:off x="2566870" y="4134585"/>
            <a:ext cx="1902854" cy="1632398"/>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800" dirty="0"/>
              <a:t>LA INFLACIÓ</a:t>
            </a:r>
          </a:p>
        </p:txBody>
      </p:sp>
      <p:pic>
        <p:nvPicPr>
          <p:cNvPr id="10" name="Imagen 9"/>
          <p:cNvPicPr>
            <a:picLocks noChangeAspect="1"/>
          </p:cNvPicPr>
          <p:nvPr/>
        </p:nvPicPr>
        <p:blipFill>
          <a:blip r:embed="rId4"/>
          <a:stretch>
            <a:fillRect/>
          </a:stretch>
        </p:blipFill>
        <p:spPr>
          <a:xfrm>
            <a:off x="361818" y="2605704"/>
            <a:ext cx="1850231" cy="1385888"/>
          </a:xfrm>
          <a:prstGeom prst="rect">
            <a:avLst/>
          </a:prstGeom>
        </p:spPr>
      </p:pic>
      <p:sp>
        <p:nvSpPr>
          <p:cNvPr id="9" name="Redondear rectángulo de esquina diagonal 8"/>
          <p:cNvSpPr/>
          <p:nvPr/>
        </p:nvSpPr>
        <p:spPr>
          <a:xfrm rot="21009532">
            <a:off x="4877461" y="1476227"/>
            <a:ext cx="1294327" cy="633981"/>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800" dirty="0">
                <a:solidFill>
                  <a:srgbClr val="002060"/>
                </a:solidFill>
              </a:rPr>
              <a:t>LA BORSA</a:t>
            </a:r>
          </a:p>
        </p:txBody>
      </p:sp>
      <p:pic>
        <p:nvPicPr>
          <p:cNvPr id="11" name="Imagen 10"/>
          <p:cNvPicPr>
            <a:picLocks noChangeAspect="1"/>
          </p:cNvPicPr>
          <p:nvPr/>
        </p:nvPicPr>
        <p:blipFill>
          <a:blip r:embed="rId5"/>
          <a:stretch>
            <a:fillRect/>
          </a:stretch>
        </p:blipFill>
        <p:spPr>
          <a:xfrm>
            <a:off x="104497" y="4575073"/>
            <a:ext cx="2107406" cy="1221581"/>
          </a:xfrm>
          <a:prstGeom prst="rect">
            <a:avLst/>
          </a:prstGeom>
        </p:spPr>
      </p:pic>
    </p:spTree>
    <p:extLst>
      <p:ext uri="{BB962C8B-B14F-4D97-AF65-F5344CB8AC3E}">
        <p14:creationId xmlns:p14="http://schemas.microsoft.com/office/powerpoint/2010/main" val="4023917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sz="4500" b="1" dirty="0">
                <a:solidFill>
                  <a:srgbClr val="7030A0"/>
                </a:solidFill>
                <a:latin typeface="DK Rosy Lee" panose="02000000000000000000" pitchFamily="50" charset="0"/>
              </a:rPr>
              <a:t>ECONOMIA</a:t>
            </a:r>
            <a:endParaRPr lang="ca-ES" sz="4500" dirty="0"/>
          </a:p>
        </p:txBody>
      </p:sp>
      <p:sp>
        <p:nvSpPr>
          <p:cNvPr id="3" name="Marcador de contenido 2"/>
          <p:cNvSpPr>
            <a:spLocks noGrp="1"/>
          </p:cNvSpPr>
          <p:nvPr>
            <p:ph idx="1"/>
          </p:nvPr>
        </p:nvSpPr>
        <p:spPr>
          <a:xfrm>
            <a:off x="628650" y="2226469"/>
            <a:ext cx="7886700" cy="2917627"/>
          </a:xfrm>
        </p:spPr>
        <p:txBody>
          <a:bodyPr>
            <a:normAutofit lnSpcReduction="10000"/>
          </a:bodyPr>
          <a:lstStyle/>
          <a:p>
            <a:r>
              <a:rPr lang="ca-ES" dirty="0"/>
              <a:t>Com ho fem?</a:t>
            </a:r>
          </a:p>
          <a:p>
            <a:endParaRPr lang="ca-ES" dirty="0"/>
          </a:p>
          <a:p>
            <a:pPr>
              <a:buFont typeface="Wingdings" panose="05000000000000000000" pitchFamily="2" charset="2"/>
              <a:buChar char="ü"/>
            </a:pPr>
            <a:r>
              <a:rPr lang="ca-ES" dirty="0"/>
              <a:t> </a:t>
            </a:r>
            <a:r>
              <a:rPr lang="ca-ES" i="1" dirty="0"/>
              <a:t>Amb conferències d’experts</a:t>
            </a:r>
          </a:p>
          <a:p>
            <a:pPr>
              <a:buFont typeface="Wingdings" panose="05000000000000000000" pitchFamily="2" charset="2"/>
              <a:buChar char="ü"/>
            </a:pPr>
            <a:r>
              <a:rPr lang="ca-ES" i="1" dirty="0"/>
              <a:t> Amb tallers pràctics i simuladors</a:t>
            </a:r>
          </a:p>
          <a:p>
            <a:pPr>
              <a:buFont typeface="Wingdings" panose="05000000000000000000" pitchFamily="2" charset="2"/>
              <a:buChar char="ü"/>
            </a:pPr>
            <a:r>
              <a:rPr lang="ca-ES" i="1" dirty="0"/>
              <a:t> Participant a concursos</a:t>
            </a:r>
          </a:p>
          <a:p>
            <a:pPr>
              <a:buFont typeface="Wingdings" panose="05000000000000000000" pitchFamily="2" charset="2"/>
              <a:buChar char="ü"/>
            </a:pPr>
            <a:r>
              <a:rPr lang="ca-ES" i="1" dirty="0"/>
              <a:t> Fent sortides</a:t>
            </a:r>
          </a:p>
          <a:p>
            <a:pPr>
              <a:buFont typeface="Wingdings" panose="05000000000000000000" pitchFamily="2" charset="2"/>
              <a:buChar char="ü"/>
            </a:pPr>
            <a:r>
              <a:rPr lang="ca-ES" i="1" dirty="0"/>
              <a:t> Mirant reportatges i programes de TV</a:t>
            </a:r>
          </a:p>
          <a:p>
            <a:pPr>
              <a:buFont typeface="Wingdings" panose="05000000000000000000" pitchFamily="2" charset="2"/>
              <a:buChar char="ü"/>
            </a:pPr>
            <a:r>
              <a:rPr lang="ca-ES" i="1" dirty="0"/>
              <a:t> Amb les notícies d’actualitat</a:t>
            </a:r>
          </a:p>
        </p:txBody>
      </p:sp>
      <p:pic>
        <p:nvPicPr>
          <p:cNvPr id="4" name="Imagen 3"/>
          <p:cNvPicPr>
            <a:picLocks noChangeAspect="1"/>
          </p:cNvPicPr>
          <p:nvPr/>
        </p:nvPicPr>
        <p:blipFill>
          <a:blip r:embed="rId2"/>
          <a:stretch>
            <a:fillRect/>
          </a:stretch>
        </p:blipFill>
        <p:spPr>
          <a:xfrm>
            <a:off x="5407517" y="2673548"/>
            <a:ext cx="3429000" cy="2571750"/>
          </a:xfrm>
          <a:prstGeom prst="rect">
            <a:avLst/>
          </a:prstGeom>
        </p:spPr>
      </p:pic>
    </p:spTree>
    <p:extLst>
      <p:ext uri="{BB962C8B-B14F-4D97-AF65-F5344CB8AC3E}">
        <p14:creationId xmlns:p14="http://schemas.microsoft.com/office/powerpoint/2010/main" val="1703914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sz="4050" b="1" dirty="0">
                <a:solidFill>
                  <a:schemeClr val="accent6">
                    <a:lumMod val="75000"/>
                  </a:schemeClr>
                </a:solidFill>
                <a:latin typeface="DK Rosy Lee" panose="02000000000000000000" pitchFamily="50" charset="0"/>
              </a:rPr>
              <a:t>ECONOMIA DE L’EMPRESA</a:t>
            </a:r>
            <a:endParaRPr lang="ca-ES" sz="4050" dirty="0"/>
          </a:p>
        </p:txBody>
      </p:sp>
      <p:sp>
        <p:nvSpPr>
          <p:cNvPr id="3" name="Marcador de contenido 2"/>
          <p:cNvSpPr>
            <a:spLocks noGrp="1"/>
          </p:cNvSpPr>
          <p:nvPr>
            <p:ph idx="1"/>
          </p:nvPr>
        </p:nvSpPr>
        <p:spPr>
          <a:xfrm>
            <a:off x="628650" y="2125267"/>
            <a:ext cx="5987871" cy="2721215"/>
          </a:xfrm>
        </p:spPr>
        <p:txBody>
          <a:bodyPr>
            <a:normAutofit fontScale="92500" lnSpcReduction="10000"/>
          </a:bodyPr>
          <a:lstStyle/>
          <a:p>
            <a:r>
              <a:rPr lang="ca-ES" dirty="0"/>
              <a:t>És una matèria de </a:t>
            </a:r>
            <a:r>
              <a:rPr lang="ca-ES" b="1" dirty="0"/>
              <a:t>1r i 2n curs </a:t>
            </a:r>
            <a:r>
              <a:rPr lang="ca-ES" dirty="0"/>
              <a:t>de Batxillerat</a:t>
            </a:r>
          </a:p>
          <a:p>
            <a:r>
              <a:rPr lang="ca-ES" dirty="0"/>
              <a:t>És avaluable a les </a:t>
            </a:r>
            <a:r>
              <a:rPr lang="ca-ES" b="1" dirty="0"/>
              <a:t>PAU</a:t>
            </a:r>
          </a:p>
          <a:p>
            <a:r>
              <a:rPr lang="ca-ES" dirty="0"/>
              <a:t>L’objectiu és estudiar </a:t>
            </a:r>
            <a:r>
              <a:rPr lang="ca-ES" b="1" dirty="0"/>
              <a:t>què és una empresa </a:t>
            </a:r>
            <a:r>
              <a:rPr lang="ca-ES" dirty="0"/>
              <a:t>i </a:t>
            </a:r>
            <a:r>
              <a:rPr lang="ca-ES" b="1" dirty="0"/>
              <a:t>com s’organitza</a:t>
            </a:r>
          </a:p>
          <a:p>
            <a:r>
              <a:rPr lang="ca-ES" dirty="0"/>
              <a:t>Entrem als diferents </a:t>
            </a:r>
            <a:r>
              <a:rPr lang="ca-ES" b="1" dirty="0"/>
              <a:t>departaments</a:t>
            </a:r>
            <a:r>
              <a:rPr lang="ca-ES" dirty="0"/>
              <a:t> de les empreses:</a:t>
            </a:r>
          </a:p>
          <a:p>
            <a:endParaRPr lang="ca-ES" dirty="0"/>
          </a:p>
          <a:p>
            <a:pPr marL="0" indent="0">
              <a:buNone/>
            </a:pPr>
            <a:r>
              <a:rPr lang="ca-ES" i="1" dirty="0">
                <a:solidFill>
                  <a:srgbClr val="CC0000"/>
                </a:solidFill>
              </a:rPr>
              <a:t>Direcció, Recursos Humans, Aprovisionament, </a:t>
            </a:r>
          </a:p>
          <a:p>
            <a:pPr marL="0" indent="0">
              <a:buNone/>
            </a:pPr>
            <a:r>
              <a:rPr lang="ca-ES" i="1" dirty="0">
                <a:solidFill>
                  <a:srgbClr val="CC0000"/>
                </a:solidFill>
              </a:rPr>
              <a:t>Producció, Màrqueting i Comptabilitat i Finances</a:t>
            </a:r>
          </a:p>
          <a:p>
            <a:endParaRPr lang="ca-ES" dirty="0"/>
          </a:p>
          <a:p>
            <a:pPr marL="0" indent="0">
              <a:buNone/>
            </a:pPr>
            <a:endParaRPr lang="ca-ES" dirty="0"/>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5079" y="4297889"/>
            <a:ext cx="2957377" cy="1542765"/>
          </a:xfrm>
          <a:prstGeom prst="rect">
            <a:avLst/>
          </a:prstGeom>
        </p:spPr>
      </p:pic>
    </p:spTree>
    <p:extLst>
      <p:ext uri="{BB962C8B-B14F-4D97-AF65-F5344CB8AC3E}">
        <p14:creationId xmlns:p14="http://schemas.microsoft.com/office/powerpoint/2010/main" val="241499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sz="4050" b="1" dirty="0">
                <a:solidFill>
                  <a:schemeClr val="accent6">
                    <a:lumMod val="75000"/>
                  </a:schemeClr>
                </a:solidFill>
                <a:latin typeface="DK Rosy Lee" panose="02000000000000000000" pitchFamily="50" charset="0"/>
              </a:rPr>
              <a:t>ECONOMIA DE L’EMPRESA</a:t>
            </a:r>
            <a:endParaRPr lang="ca-ES" sz="4050" dirty="0"/>
          </a:p>
        </p:txBody>
      </p:sp>
      <p:sp>
        <p:nvSpPr>
          <p:cNvPr id="3" name="Marcador de contenido 2"/>
          <p:cNvSpPr>
            <a:spLocks noGrp="1"/>
          </p:cNvSpPr>
          <p:nvPr>
            <p:ph idx="1"/>
          </p:nvPr>
        </p:nvSpPr>
        <p:spPr>
          <a:xfrm>
            <a:off x="628650" y="2344759"/>
            <a:ext cx="3688992" cy="3145213"/>
          </a:xfrm>
        </p:spPr>
        <p:txBody>
          <a:bodyPr/>
          <a:lstStyle/>
          <a:p>
            <a:r>
              <a:rPr lang="ca-ES" dirty="0"/>
              <a:t>Com ho fem? </a:t>
            </a:r>
          </a:p>
          <a:p>
            <a:pPr marL="0" indent="0">
              <a:buNone/>
            </a:pPr>
            <a:endParaRPr lang="ca-ES" sz="1200" dirty="0"/>
          </a:p>
          <a:p>
            <a:pPr>
              <a:buFont typeface="Wingdings" panose="05000000000000000000" pitchFamily="2" charset="2"/>
              <a:buChar char="ü"/>
            </a:pPr>
            <a:r>
              <a:rPr lang="ca-ES" dirty="0"/>
              <a:t> </a:t>
            </a:r>
            <a:r>
              <a:rPr lang="ca-ES" i="1" dirty="0"/>
              <a:t>Amb conferències d’experts</a:t>
            </a:r>
          </a:p>
          <a:p>
            <a:pPr>
              <a:buFont typeface="Wingdings" panose="05000000000000000000" pitchFamily="2" charset="2"/>
              <a:buChar char="ü"/>
            </a:pPr>
            <a:r>
              <a:rPr lang="ca-ES" i="1" dirty="0"/>
              <a:t> Visitant empreses</a:t>
            </a:r>
          </a:p>
          <a:p>
            <a:pPr>
              <a:buFont typeface="Wingdings" panose="05000000000000000000" pitchFamily="2" charset="2"/>
              <a:buChar char="ü"/>
            </a:pPr>
            <a:r>
              <a:rPr lang="ca-ES" i="1" dirty="0"/>
              <a:t> Amb l’anàlisi d’empreses reals</a:t>
            </a:r>
          </a:p>
          <a:p>
            <a:pPr>
              <a:buFont typeface="Wingdings" panose="05000000000000000000" pitchFamily="2" charset="2"/>
              <a:buChar char="ü"/>
            </a:pPr>
            <a:r>
              <a:rPr lang="ca-ES" i="1" dirty="0"/>
              <a:t> Participant a concursos</a:t>
            </a:r>
          </a:p>
          <a:p>
            <a:pPr>
              <a:buFont typeface="Wingdings" panose="05000000000000000000" pitchFamily="2" charset="2"/>
              <a:buChar char="ü"/>
            </a:pPr>
            <a:r>
              <a:rPr lang="ca-ES" i="1" dirty="0"/>
              <a:t> Participant a les olimpíades d’economia</a:t>
            </a:r>
          </a:p>
          <a:p>
            <a:pPr marL="0" indent="0">
              <a:buNone/>
            </a:pPr>
            <a:endParaRPr lang="ca-ES" i="1" dirty="0"/>
          </a:p>
          <a:p>
            <a:pPr>
              <a:buFont typeface="Wingdings" panose="05000000000000000000" pitchFamily="2" charset="2"/>
              <a:buChar char="ü"/>
            </a:pPr>
            <a:endParaRPr lang="ca-ES" dirty="0"/>
          </a:p>
          <a:p>
            <a:pPr marL="0" indent="0">
              <a:buNone/>
            </a:pPr>
            <a:endParaRPr lang="ca-ES" dirty="0"/>
          </a:p>
          <a:p>
            <a:endParaRPr lang="ca-ES" dirty="0"/>
          </a:p>
          <a:p>
            <a:endParaRPr lang="ca-ES" dirty="0"/>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6467" y="2680609"/>
            <a:ext cx="4220470" cy="2272124"/>
          </a:xfrm>
          <a:prstGeom prst="rect">
            <a:avLst/>
          </a:prstGeom>
        </p:spPr>
      </p:pic>
      <p:pic>
        <p:nvPicPr>
          <p:cNvPr id="5" name="Imagen 4"/>
          <p:cNvPicPr>
            <a:picLocks noChangeAspect="1"/>
          </p:cNvPicPr>
          <p:nvPr/>
        </p:nvPicPr>
        <p:blipFill>
          <a:blip r:embed="rId3"/>
          <a:stretch>
            <a:fillRect/>
          </a:stretch>
        </p:blipFill>
        <p:spPr>
          <a:xfrm>
            <a:off x="2473146" y="5098474"/>
            <a:ext cx="1631211" cy="491762"/>
          </a:xfrm>
          <a:prstGeom prst="rect">
            <a:avLst/>
          </a:prstGeom>
        </p:spPr>
      </p:pic>
    </p:spTree>
    <p:extLst>
      <p:ext uri="{BB962C8B-B14F-4D97-AF65-F5344CB8AC3E}">
        <p14:creationId xmlns:p14="http://schemas.microsoft.com/office/powerpoint/2010/main" val="2729769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3" name="Imagen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3621" y="241984"/>
            <a:ext cx="3144974" cy="515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Imatge relacionad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64718" y="4111065"/>
            <a:ext cx="1929541" cy="19295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49741" y="3998618"/>
            <a:ext cx="7482182" cy="2154436"/>
          </a:xfrm>
          <a:prstGeom prst="rect">
            <a:avLst/>
          </a:prstGeom>
          <a:noFill/>
        </p:spPr>
        <p:txBody>
          <a:bodyPr wrap="square" rtlCol="0">
            <a:spAutoFit/>
          </a:bodyPr>
          <a:lstStyle/>
          <a:p>
            <a:r>
              <a:rPr lang="ca-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PSICOLOGIA I SOCIOLOGIA</a:t>
            </a:r>
          </a:p>
          <a:p>
            <a:pPr lvl="0"/>
            <a:endParaRPr lang="ca-ES" dirty="0">
              <a:solidFill>
                <a:schemeClr val="bg1"/>
              </a:solidFill>
              <a:latin typeface="Arial" panose="020B0604020202020204" pitchFamily="34" charset="0"/>
              <a:cs typeface="Arial" panose="020B0604020202020204" pitchFamily="34" charset="0"/>
            </a:endParaRPr>
          </a:p>
          <a:p>
            <a:pPr lvl="0"/>
            <a:r>
              <a:rPr lang="ca-ES" dirty="0">
                <a:solidFill>
                  <a:schemeClr val="bg1"/>
                </a:solidFill>
                <a:latin typeface="Arial" panose="020B0604020202020204" pitchFamily="34" charset="0"/>
                <a:cs typeface="Arial" panose="020B0604020202020204" pitchFamily="34" charset="0"/>
              </a:rPr>
              <a:t>Les matèries són </a:t>
            </a:r>
            <a:r>
              <a:rPr lang="ca-ES" dirty="0" err="1">
                <a:solidFill>
                  <a:schemeClr val="bg1"/>
                </a:solidFill>
                <a:latin typeface="Arial" panose="020B0604020202020204" pitchFamily="34" charset="0"/>
                <a:cs typeface="Arial" panose="020B0604020202020204" pitchFamily="34" charset="0"/>
              </a:rPr>
              <a:t>interdisciplinars</a:t>
            </a:r>
            <a:r>
              <a:rPr lang="ca-ES" dirty="0">
                <a:solidFill>
                  <a:schemeClr val="bg1"/>
                </a:solidFill>
                <a:latin typeface="Arial" panose="020B0604020202020204" pitchFamily="34" charset="0"/>
                <a:cs typeface="Arial" panose="020B0604020202020204" pitchFamily="34" charset="0"/>
              </a:rPr>
              <a:t>.</a:t>
            </a:r>
            <a:br>
              <a:rPr lang="ca-ES" dirty="0">
                <a:solidFill>
                  <a:schemeClr val="bg1"/>
                </a:solidFill>
                <a:latin typeface="Arial" panose="020B0604020202020204" pitchFamily="34" charset="0"/>
                <a:cs typeface="Arial" panose="020B0604020202020204" pitchFamily="34" charset="0"/>
              </a:rPr>
            </a:br>
            <a:r>
              <a:rPr lang="ca-ES" dirty="0">
                <a:solidFill>
                  <a:schemeClr val="bg1"/>
                </a:solidFill>
                <a:latin typeface="Arial" panose="020B0604020202020204" pitchFamily="34" charset="0"/>
                <a:cs typeface="Arial" panose="020B0604020202020204" pitchFamily="34" charset="0"/>
              </a:rPr>
              <a:t>Són dues matèries diferents impartides juntes en 4 hores setmanals.</a:t>
            </a:r>
          </a:p>
          <a:p>
            <a:pPr lvl="0" algn="just"/>
            <a:r>
              <a:rPr lang="ca-ES" dirty="0">
                <a:solidFill>
                  <a:schemeClr val="bg1"/>
                </a:solidFill>
                <a:latin typeface="Arial" panose="020B0604020202020204" pitchFamily="34" charset="0"/>
                <a:cs typeface="Arial" panose="020B0604020202020204" pitchFamily="34" charset="0"/>
              </a:rPr>
              <a:t>L'avaluació es realitzarà a partir d'activitats i treballs (Presentació dels </a:t>
            </a:r>
          </a:p>
          <a:p>
            <a:pPr lvl="0" algn="just"/>
            <a:r>
              <a:rPr lang="ca-ES" dirty="0">
                <a:solidFill>
                  <a:schemeClr val="bg1"/>
                </a:solidFill>
                <a:latin typeface="Arial" panose="020B0604020202020204" pitchFamily="34" charset="0"/>
                <a:cs typeface="Arial" panose="020B0604020202020204" pitchFamily="34" charset="0"/>
              </a:rPr>
              <a:t>apunts, activitats sobre el llibre de lectura i els audiovisuals, algun examen</a:t>
            </a:r>
          </a:p>
          <a:p>
            <a:pPr lvl="0" algn="just"/>
            <a:r>
              <a:rPr lang="ca-ES" dirty="0">
                <a:solidFill>
                  <a:schemeClr val="bg1"/>
                </a:solidFill>
                <a:latin typeface="Arial" panose="020B0604020202020204" pitchFamily="34" charset="0"/>
                <a:cs typeface="Arial" panose="020B0604020202020204" pitchFamily="34" charset="0"/>
              </a:rPr>
              <a:t>amb apunts i llibre, </a:t>
            </a:r>
            <a:r>
              <a:rPr lang="ca-ES" dirty="0" err="1">
                <a:solidFill>
                  <a:schemeClr val="bg1"/>
                </a:solidFill>
                <a:latin typeface="Arial" panose="020B0604020202020204" pitchFamily="34" charset="0"/>
                <a:cs typeface="Arial" panose="020B0604020202020204" pitchFamily="34" charset="0"/>
              </a:rPr>
              <a:t>etc</a:t>
            </a:r>
            <a:r>
              <a:rPr lang="ca-ES" dirty="0">
                <a:solidFill>
                  <a:schemeClr val="bg1"/>
                </a:solidFill>
                <a:latin typeface="Arial" panose="020B0604020202020204" pitchFamily="34" charset="0"/>
                <a:cs typeface="Arial" panose="020B0604020202020204" pitchFamily="34" charset="0"/>
              </a:rPr>
              <a:t>)</a:t>
            </a:r>
          </a:p>
          <a:p>
            <a:pPr lvl="0"/>
            <a:r>
              <a:rPr lang="ca-ES" dirty="0">
                <a:solidFill>
                  <a:schemeClr val="bg1"/>
                </a:solidFill>
                <a:latin typeface="Arial" panose="020B0604020202020204" pitchFamily="34" charset="0"/>
                <a:cs typeface="Arial" panose="020B0604020202020204" pitchFamily="34" charset="0"/>
              </a:rPr>
              <a:t>Llibre de lectura: </a:t>
            </a:r>
            <a:r>
              <a:rPr lang="ca-ES" i="1" dirty="0">
                <a:solidFill>
                  <a:schemeClr val="bg1"/>
                </a:solidFill>
                <a:latin typeface="Arial" panose="020B0604020202020204" pitchFamily="34" charset="0"/>
                <a:cs typeface="Arial" panose="020B0604020202020204" pitchFamily="34" charset="0"/>
              </a:rPr>
              <a:t>Un món feliç d'Aldous Huxley</a:t>
            </a:r>
          </a:p>
          <a:p>
            <a:pPr lvl="0"/>
            <a:r>
              <a:rPr lang="ca-ES" sz="1200" dirty="0">
                <a:solidFill>
                  <a:schemeClr val="bg1"/>
                </a:solidFill>
                <a:latin typeface="Arial" panose="020B0604020202020204" pitchFamily="34" charset="0"/>
                <a:cs typeface="Arial" panose="020B0604020202020204" pitchFamily="34" charset="0"/>
              </a:rPr>
              <a:t>Diversos materials audiovisuals i textuals a treballar.</a:t>
            </a:r>
          </a:p>
        </p:txBody>
      </p:sp>
      <p:sp>
        <p:nvSpPr>
          <p:cNvPr id="7" name="AutoShape 6" descr="El mundo de los idiomas : Hablemos del idioma francé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9" name="Imagen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351244">
            <a:off x="6775682" y="1035941"/>
            <a:ext cx="1946726" cy="17682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CuadroTexto 12"/>
          <p:cNvSpPr txBox="1"/>
          <p:nvPr/>
        </p:nvSpPr>
        <p:spPr>
          <a:xfrm>
            <a:off x="460374" y="1108768"/>
            <a:ext cx="8003141" cy="2400657"/>
          </a:xfrm>
          <a:prstGeom prst="rect">
            <a:avLst/>
          </a:prstGeom>
          <a:noFill/>
        </p:spPr>
        <p:txBody>
          <a:bodyPr wrap="square" rtlCol="0">
            <a:spAutoFit/>
          </a:bodyPr>
          <a:lstStyle/>
          <a:p>
            <a:pPr lvl="0"/>
            <a:r>
              <a:rPr lang="ca-ES" sz="2400" b="1" i="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FRANCÈS</a:t>
            </a:r>
            <a:endParaRPr lang="ca-ES" sz="2400" b="1" dirty="0">
              <a:ln w="0">
                <a:solidFill>
                  <a:schemeClr val="accent1">
                    <a:lumMod val="50000"/>
                  </a:schemeClr>
                </a:solidFill>
              </a:ln>
              <a:solidFill>
                <a:schemeClr val="accent4">
                  <a:lumMod val="60000"/>
                  <a:lumOff val="40000"/>
                </a:schemeClr>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endParaRPr>
          </a:p>
          <a:p>
            <a:pPr algn="just"/>
            <a:r>
              <a:rPr lang="ca-ES" dirty="0">
                <a:solidFill>
                  <a:schemeClr val="bg1"/>
                </a:solidFill>
              </a:rPr>
              <a:t>Els alumnes que ja  heu estat cursant francès  podeu seguir ampliant els vostres</a:t>
            </a:r>
          </a:p>
          <a:p>
            <a:pPr algn="just"/>
            <a:r>
              <a:rPr lang="ca-ES" dirty="0">
                <a:solidFill>
                  <a:schemeClr val="bg1"/>
                </a:solidFill>
              </a:rPr>
              <a:t>coneixements en aquesta llengua d'una manera més lúdica i individualitzada </a:t>
            </a:r>
          </a:p>
          <a:p>
            <a:pPr algn="just"/>
            <a:r>
              <a:rPr lang="ca-ES" dirty="0">
                <a:solidFill>
                  <a:schemeClr val="bg1"/>
                </a:solidFill>
              </a:rPr>
              <a:t>ja que normalment son grups reduïts. Ens centrarem molt més en l'aspecte </a:t>
            </a:r>
          </a:p>
          <a:p>
            <a:pPr algn="just"/>
            <a:r>
              <a:rPr lang="ca-ES" dirty="0">
                <a:solidFill>
                  <a:schemeClr val="bg1"/>
                </a:solidFill>
              </a:rPr>
              <a:t>productiu de la llengua, tant escrit com oral, deixant una mica de banda la part </a:t>
            </a:r>
          </a:p>
          <a:p>
            <a:pPr algn="just"/>
            <a:r>
              <a:rPr lang="ca-ES" dirty="0">
                <a:solidFill>
                  <a:schemeClr val="bg1"/>
                </a:solidFill>
              </a:rPr>
              <a:t>gramatical. Per tant les activitats a treballar seran de lèxic, textos, </a:t>
            </a:r>
            <a:r>
              <a:rPr lang="ca-ES" dirty="0" err="1">
                <a:solidFill>
                  <a:schemeClr val="bg1"/>
                </a:solidFill>
              </a:rPr>
              <a:t>audios</a:t>
            </a:r>
            <a:r>
              <a:rPr lang="ca-ES" dirty="0">
                <a:solidFill>
                  <a:schemeClr val="bg1"/>
                </a:solidFill>
              </a:rPr>
              <a:t>, </a:t>
            </a:r>
          </a:p>
          <a:p>
            <a:pPr algn="just"/>
            <a:r>
              <a:rPr lang="ca-ES" dirty="0">
                <a:solidFill>
                  <a:schemeClr val="bg1"/>
                </a:solidFill>
              </a:rPr>
              <a:t>cançons, vídeos i també aprendrem a redactar i expressar-nos oralment. </a:t>
            </a:r>
          </a:p>
          <a:p>
            <a:r>
              <a:rPr lang="ca-ES" dirty="0">
                <a:solidFill>
                  <a:schemeClr val="bg1"/>
                </a:solidFill>
              </a:rPr>
              <a:t>Pel que fa a l'avaluació serà sempre una avaluació constant del que anem treballant dia a dia dins de l'aula.</a:t>
            </a:r>
          </a:p>
          <a:p>
            <a:pPr algn="r"/>
            <a:r>
              <a:rPr lang="ca-ES" dirty="0">
                <a:solidFill>
                  <a:schemeClr val="bg1"/>
                </a:solidFill>
              </a:rPr>
              <a:t>Us animo a continuar ampliant les vostres destreses en aquesta llengua!</a:t>
            </a:r>
          </a:p>
        </p:txBody>
      </p:sp>
    </p:spTree>
    <p:extLst>
      <p:ext uri="{BB962C8B-B14F-4D97-AF65-F5344CB8AC3E}">
        <p14:creationId xmlns:p14="http://schemas.microsoft.com/office/powerpoint/2010/main" val="101789838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2" name="Imagen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38510" y="200825"/>
            <a:ext cx="5866981" cy="57596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303736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2" name="Imagen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21" y="528996"/>
            <a:ext cx="9172443" cy="5688702"/>
          </a:xfrm>
          <a:prstGeom prst="rect">
            <a:avLst/>
          </a:prstGeom>
        </p:spPr>
      </p:pic>
    </p:spTree>
    <p:extLst>
      <p:ext uri="{BB962C8B-B14F-4D97-AF65-F5344CB8AC3E}">
        <p14:creationId xmlns:p14="http://schemas.microsoft.com/office/powerpoint/2010/main" val="3898077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2" name="Imagen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809" y="819057"/>
            <a:ext cx="9050382" cy="5219886"/>
          </a:xfrm>
          <a:prstGeom prst="rect">
            <a:avLst/>
          </a:prstGeom>
        </p:spPr>
      </p:pic>
    </p:spTree>
    <p:extLst>
      <p:ext uri="{BB962C8B-B14F-4D97-AF65-F5344CB8AC3E}">
        <p14:creationId xmlns:p14="http://schemas.microsoft.com/office/powerpoint/2010/main" val="297370398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75000">
              <a:schemeClr val="accent1">
                <a:lumMod val="60000"/>
                <a:lumOff val="40000"/>
              </a:schemeClr>
            </a:gs>
            <a:gs pos="26000">
              <a:schemeClr val="accent1">
                <a:lumMod val="75000"/>
              </a:schemeClr>
            </a:gs>
            <a:gs pos="57000">
              <a:schemeClr val="accent5"/>
            </a:gs>
            <a:gs pos="100000">
              <a:schemeClr val="accent5">
                <a:lumMod val="40000"/>
                <a:lumOff val="60000"/>
              </a:schemeClr>
            </a:gs>
          </a:gsLst>
          <a:lin ang="5400000" scaled="1"/>
        </a:gradFill>
        <a:effectLst/>
      </p:bgPr>
    </p:bg>
    <p:spTree>
      <p:nvGrpSpPr>
        <p:cNvPr id="1" name="Shape 164"/>
        <p:cNvGrpSpPr/>
        <p:nvPr/>
      </p:nvGrpSpPr>
      <p:grpSpPr>
        <a:xfrm>
          <a:off x="0" y="0"/>
          <a:ext cx="0" cy="0"/>
          <a:chOff x="0" y="0"/>
          <a:chExt cx="0" cy="0"/>
        </a:xfrm>
      </p:grpSpPr>
      <p:pic>
        <p:nvPicPr>
          <p:cNvPr id="5" name="Imagen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836" y="267425"/>
            <a:ext cx="6975564" cy="44239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CuadroTexto 8"/>
          <p:cNvSpPr txBox="1"/>
          <p:nvPr/>
        </p:nvSpPr>
        <p:spPr>
          <a:xfrm>
            <a:off x="174172" y="4921994"/>
            <a:ext cx="3952660" cy="1569660"/>
          </a:xfrm>
          <a:prstGeom prst="rect">
            <a:avLst/>
          </a:prstGeom>
          <a:noFill/>
        </p:spPr>
        <p:txBody>
          <a:bodyPr wrap="square" rtlCol="0">
            <a:spAutoFit/>
          </a:bodyPr>
          <a:lstStyle/>
          <a:p>
            <a:r>
              <a:rPr lang="ca-ES" sz="1800" b="1" dirty="0">
                <a:ln w="12700" cmpd="sng">
                  <a:solidFill>
                    <a:schemeClr val="accent5">
                      <a:lumMod val="60000"/>
                      <a:lumOff val="40000"/>
                    </a:schemeClr>
                  </a:solidFill>
                  <a:prstDash val="solid"/>
                </a:ln>
                <a:solidFill>
                  <a:srgbClr val="FFFF00"/>
                </a:solidFill>
              </a:rPr>
              <a:t>Ponderacions 2020</a:t>
            </a:r>
            <a:r>
              <a:rPr lang="ca-ES" b="1" dirty="0">
                <a:ln w="12700" cmpd="sng">
                  <a:solidFill>
                    <a:schemeClr val="accent5">
                      <a:lumMod val="60000"/>
                      <a:lumOff val="40000"/>
                    </a:schemeClr>
                  </a:solidFill>
                  <a:prstDash val="solid"/>
                </a:ln>
                <a:solidFill>
                  <a:srgbClr val="FFFF00"/>
                </a:solidFill>
              </a:rPr>
              <a:t>:</a:t>
            </a:r>
          </a:p>
          <a:p>
            <a:r>
              <a:rPr lang="ca-ES" dirty="0">
                <a:hlinkClick r:id="rId5"/>
              </a:rPr>
              <a:t>Ponderacions 2020.pdf</a:t>
            </a:r>
            <a:endParaRPr lang="ca-ES" dirty="0"/>
          </a:p>
          <a:p>
            <a:endParaRPr lang="ca-ES" sz="1800" b="1" dirty="0">
              <a:ln w="12700" cmpd="sng">
                <a:solidFill>
                  <a:schemeClr val="accent5">
                    <a:lumMod val="60000"/>
                    <a:lumOff val="40000"/>
                  </a:schemeClr>
                </a:solidFill>
                <a:prstDash val="solid"/>
              </a:ln>
              <a:solidFill>
                <a:srgbClr val="FFFF00"/>
              </a:solidFill>
            </a:endParaRPr>
          </a:p>
          <a:p>
            <a:r>
              <a:rPr lang="ca-ES" sz="1800" b="1" dirty="0">
                <a:ln w="12700" cmpd="sng">
                  <a:solidFill>
                    <a:schemeClr val="accent5">
                      <a:lumMod val="60000"/>
                      <a:lumOff val="40000"/>
                    </a:schemeClr>
                  </a:solidFill>
                  <a:prstDash val="solid"/>
                </a:ln>
                <a:solidFill>
                  <a:srgbClr val="FFFF00"/>
                </a:solidFill>
              </a:rPr>
              <a:t>Ponderacions 2021:</a:t>
            </a:r>
          </a:p>
          <a:p>
            <a:r>
              <a:rPr lang="ca-ES" dirty="0">
                <a:hlinkClick r:id="rId6"/>
              </a:rPr>
              <a:t>Ponderacions 2021.pdf</a:t>
            </a:r>
            <a:endParaRPr lang="ca-ES" dirty="0"/>
          </a:p>
          <a:p>
            <a:endParaRPr lang="ca-ES" dirty="0"/>
          </a:p>
        </p:txBody>
      </p:sp>
      <p:graphicFrame>
        <p:nvGraphicFramePr>
          <p:cNvPr id="10" name="Diagrama 9"/>
          <p:cNvGraphicFramePr/>
          <p:nvPr>
            <p:extLst>
              <p:ext uri="{D42A27DB-BD31-4B8C-83A1-F6EECF244321}">
                <p14:modId xmlns:p14="http://schemas.microsoft.com/office/powerpoint/2010/main" val="2971060370"/>
              </p:ext>
            </p:extLst>
          </p:nvPr>
        </p:nvGraphicFramePr>
        <p:xfrm>
          <a:off x="3711456" y="1939529"/>
          <a:ext cx="6165668" cy="4552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Imagen 1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94257" y="-724989"/>
            <a:ext cx="1548767" cy="992414"/>
          </a:xfrm>
          <a:prstGeom prst="rect">
            <a:avLst/>
          </a:prstGeom>
        </p:spPr>
      </p:pic>
    </p:spTree>
    <p:extLst>
      <p:ext uri="{BB962C8B-B14F-4D97-AF65-F5344CB8AC3E}">
        <p14:creationId xmlns:p14="http://schemas.microsoft.com/office/powerpoint/2010/main" val="399073493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2" name="Imagen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6465" y="543197"/>
            <a:ext cx="8651070" cy="5771607"/>
          </a:xfrm>
          <a:prstGeom prst="rect">
            <a:avLst/>
          </a:prstGeom>
        </p:spPr>
      </p:pic>
    </p:spTree>
    <p:extLst>
      <p:ext uri="{BB962C8B-B14F-4D97-AF65-F5344CB8AC3E}">
        <p14:creationId xmlns:p14="http://schemas.microsoft.com/office/powerpoint/2010/main" val="339237614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2" name="Imagen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8757" y="271715"/>
            <a:ext cx="8566485" cy="6314569"/>
          </a:xfrm>
          <a:prstGeom prst="rect">
            <a:avLst/>
          </a:prstGeom>
        </p:spPr>
      </p:pic>
      <p:pic>
        <p:nvPicPr>
          <p:cNvPr id="6" name="Gráfico 5" descr="Mano con dedo índice apuntando a la derecha">
            <a:extLst>
              <a:ext uri="{FF2B5EF4-FFF2-40B4-BE49-F238E27FC236}">
                <a16:creationId xmlns:a16="http://schemas.microsoft.com/office/drawing/2014/main" id="{BD36ADCF-BDA1-F24A-B27C-6349EB6B6D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327184">
            <a:off x="6870032" y="1143002"/>
            <a:ext cx="914400" cy="914400"/>
          </a:xfrm>
          <a:prstGeom prst="rect">
            <a:avLst/>
          </a:prstGeom>
        </p:spPr>
      </p:pic>
      <p:sp>
        <p:nvSpPr>
          <p:cNvPr id="10" name="Pentágono 9">
            <a:extLst>
              <a:ext uri="{FF2B5EF4-FFF2-40B4-BE49-F238E27FC236}">
                <a16:creationId xmlns:a16="http://schemas.microsoft.com/office/drawing/2014/main" id="{474ADF9A-1164-9248-95A2-9BFAC6BDCE98}"/>
              </a:ext>
            </a:extLst>
          </p:cNvPr>
          <p:cNvSpPr/>
          <p:nvPr/>
        </p:nvSpPr>
        <p:spPr>
          <a:xfrm>
            <a:off x="288756" y="5642811"/>
            <a:ext cx="8566485" cy="823043"/>
          </a:xfrm>
          <a:prstGeom prst="homePlate">
            <a:avLst>
              <a:gd name="adj" fmla="val 0"/>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911B0AD1-4BA9-694C-B386-D387F25E0D18}"/>
              </a:ext>
            </a:extLst>
          </p:cNvPr>
          <p:cNvSpPr txBox="1"/>
          <p:nvPr/>
        </p:nvSpPr>
        <p:spPr>
          <a:xfrm>
            <a:off x="1708482" y="5662844"/>
            <a:ext cx="5727032" cy="830997"/>
          </a:xfrm>
          <a:prstGeom prst="rect">
            <a:avLst/>
          </a:prstGeom>
          <a:noFill/>
        </p:spPr>
        <p:txBody>
          <a:bodyPr wrap="square" rtlCol="0">
            <a:spAutoFit/>
          </a:bodyPr>
          <a:lstStyle/>
          <a:p>
            <a:pPr algn="just"/>
            <a:r>
              <a:rPr lang="es-ES" sz="1600" dirty="0" err="1">
                <a:solidFill>
                  <a:schemeClr val="bg1"/>
                </a:solidFill>
                <a:effectLst>
                  <a:outerShdw blurRad="50800" dist="38100" dir="5400000" algn="t" rotWithShape="0">
                    <a:prstClr val="black">
                      <a:alpha val="40000"/>
                    </a:prstClr>
                  </a:outerShdw>
                </a:effectLst>
              </a:rPr>
              <a:t>Degut</a:t>
            </a:r>
            <a:r>
              <a:rPr lang="es-ES" sz="1600" dirty="0">
                <a:solidFill>
                  <a:schemeClr val="bg1"/>
                </a:solidFill>
                <a:effectLst>
                  <a:outerShdw blurRad="50800" dist="38100" dir="5400000" algn="t" rotWithShape="0">
                    <a:prstClr val="black">
                      <a:alpha val="40000"/>
                    </a:prstClr>
                  </a:outerShdw>
                </a:effectLst>
              </a:rPr>
              <a:t> a les </a:t>
            </a:r>
            <a:r>
              <a:rPr lang="es-ES" sz="1600" dirty="0" err="1">
                <a:solidFill>
                  <a:schemeClr val="bg1"/>
                </a:solidFill>
                <a:effectLst>
                  <a:outerShdw blurRad="50800" dist="38100" dir="5400000" algn="t" rotWithShape="0">
                    <a:prstClr val="black">
                      <a:alpha val="40000"/>
                    </a:prstClr>
                  </a:outerShdw>
                </a:effectLst>
              </a:rPr>
              <a:t>circumstàncies</a:t>
            </a:r>
            <a:r>
              <a:rPr lang="es-ES" sz="1600" dirty="0">
                <a:solidFill>
                  <a:schemeClr val="bg1"/>
                </a:solidFill>
                <a:effectLst>
                  <a:outerShdw blurRad="50800" dist="38100" dir="5400000" algn="t" rotWithShape="0">
                    <a:prstClr val="black">
                      <a:alpha val="40000"/>
                    </a:prstClr>
                  </a:outerShdw>
                </a:effectLst>
              </a:rPr>
              <a:t> </a:t>
            </a:r>
            <a:r>
              <a:rPr lang="es-ES" sz="1600" dirty="0" err="1">
                <a:solidFill>
                  <a:schemeClr val="bg1"/>
                </a:solidFill>
                <a:effectLst>
                  <a:outerShdw blurRad="50800" dist="38100" dir="5400000" algn="t" rotWithShape="0">
                    <a:prstClr val="black">
                      <a:alpha val="40000"/>
                    </a:prstClr>
                  </a:outerShdw>
                </a:effectLst>
              </a:rPr>
              <a:t>provocades</a:t>
            </a:r>
            <a:r>
              <a:rPr lang="es-ES" sz="1600" dirty="0">
                <a:solidFill>
                  <a:schemeClr val="bg1"/>
                </a:solidFill>
                <a:effectLst>
                  <a:outerShdw blurRad="50800" dist="38100" dir="5400000" algn="t" rotWithShape="0">
                    <a:prstClr val="black">
                      <a:alpha val="40000"/>
                    </a:prstClr>
                  </a:outerShdw>
                </a:effectLst>
              </a:rPr>
              <a:t> </a:t>
            </a:r>
            <a:r>
              <a:rPr lang="es-ES" sz="1600" dirty="0" err="1">
                <a:solidFill>
                  <a:schemeClr val="bg1"/>
                </a:solidFill>
                <a:effectLst>
                  <a:outerShdw blurRad="50800" dist="38100" dir="5400000" algn="t" rotWithShape="0">
                    <a:prstClr val="black">
                      <a:alpha val="40000"/>
                    </a:prstClr>
                  </a:outerShdw>
                </a:effectLst>
              </a:rPr>
              <a:t>pel</a:t>
            </a:r>
            <a:r>
              <a:rPr lang="es-ES" sz="1600" dirty="0">
                <a:solidFill>
                  <a:schemeClr val="bg1"/>
                </a:solidFill>
                <a:effectLst>
                  <a:outerShdw blurRad="50800" dist="38100" dir="5400000" algn="t" rotWithShape="0">
                    <a:prstClr val="black">
                      <a:alpha val="40000"/>
                    </a:prstClr>
                  </a:outerShdw>
                </a:effectLst>
              </a:rPr>
              <a:t>  Covid19, en </a:t>
            </a:r>
            <a:r>
              <a:rPr lang="es-ES" sz="1600" dirty="0" err="1">
                <a:solidFill>
                  <a:schemeClr val="bg1"/>
                </a:solidFill>
                <a:effectLst>
                  <a:outerShdw blurRad="50800" dist="38100" dir="5400000" algn="t" rotWithShape="0">
                    <a:prstClr val="black">
                      <a:alpha val="40000"/>
                    </a:prstClr>
                  </a:outerShdw>
                </a:effectLst>
              </a:rPr>
              <a:t>breu</a:t>
            </a:r>
            <a:r>
              <a:rPr lang="es-ES" sz="1600" dirty="0">
                <a:solidFill>
                  <a:schemeClr val="bg1"/>
                </a:solidFill>
                <a:effectLst>
                  <a:outerShdw blurRad="50800" dist="38100" dir="5400000" algn="t" rotWithShape="0">
                    <a:prstClr val="black">
                      <a:alpha val="40000"/>
                    </a:prstClr>
                  </a:outerShdw>
                </a:effectLst>
              </a:rPr>
              <a:t> se </a:t>
            </a:r>
            <a:r>
              <a:rPr lang="es-ES" sz="1600" dirty="0" err="1">
                <a:solidFill>
                  <a:schemeClr val="bg1"/>
                </a:solidFill>
                <a:effectLst>
                  <a:outerShdw blurRad="50800" dist="38100" dir="5400000" algn="t" rotWithShape="0">
                    <a:prstClr val="black">
                      <a:alpha val="40000"/>
                    </a:prstClr>
                  </a:outerShdw>
                </a:effectLst>
              </a:rPr>
              <a:t>us</a:t>
            </a:r>
            <a:r>
              <a:rPr lang="es-ES" sz="1600" dirty="0">
                <a:solidFill>
                  <a:schemeClr val="bg1"/>
                </a:solidFill>
                <a:effectLst>
                  <a:outerShdw blurRad="50800" dist="38100" dir="5400000" algn="t" rotWithShape="0">
                    <a:prstClr val="black">
                      <a:alpha val="40000"/>
                    </a:prstClr>
                  </a:outerShdw>
                </a:effectLst>
              </a:rPr>
              <a:t> </a:t>
            </a:r>
            <a:r>
              <a:rPr lang="es-ES" sz="1600" dirty="0" err="1">
                <a:solidFill>
                  <a:schemeClr val="bg1"/>
                </a:solidFill>
                <a:effectLst>
                  <a:outerShdw blurRad="50800" dist="38100" dir="5400000" algn="t" rotWithShape="0">
                    <a:prstClr val="black">
                      <a:alpha val="40000"/>
                    </a:prstClr>
                  </a:outerShdw>
                </a:effectLst>
              </a:rPr>
              <a:t>informarà</a:t>
            </a:r>
            <a:r>
              <a:rPr lang="es-ES" sz="1600" dirty="0">
                <a:solidFill>
                  <a:schemeClr val="bg1"/>
                </a:solidFill>
                <a:effectLst>
                  <a:outerShdw blurRad="50800" dist="38100" dir="5400000" algn="t" rotWithShape="0">
                    <a:prstClr val="black">
                      <a:alpha val="40000"/>
                    </a:prstClr>
                  </a:outerShdw>
                </a:effectLst>
              </a:rPr>
              <a:t> de </a:t>
            </a:r>
            <a:r>
              <a:rPr lang="es-ES" sz="1600" dirty="0" err="1">
                <a:solidFill>
                  <a:schemeClr val="bg1"/>
                </a:solidFill>
                <a:effectLst>
                  <a:outerShdw blurRad="50800" dist="38100" dir="5400000" algn="t" rotWithShape="0">
                    <a:prstClr val="black">
                      <a:alpha val="40000"/>
                    </a:prstClr>
                  </a:outerShdw>
                </a:effectLst>
              </a:rPr>
              <a:t>com</a:t>
            </a:r>
            <a:r>
              <a:rPr lang="es-ES" sz="1600" dirty="0">
                <a:solidFill>
                  <a:schemeClr val="bg1"/>
                </a:solidFill>
                <a:effectLst>
                  <a:outerShdw blurRad="50800" dist="38100" dir="5400000" algn="t" rotWithShape="0">
                    <a:prstClr val="black">
                      <a:alpha val="40000"/>
                    </a:prstClr>
                  </a:outerShdw>
                </a:effectLst>
              </a:rPr>
              <a:t> </a:t>
            </a:r>
            <a:r>
              <a:rPr lang="es-ES" sz="1600" dirty="0" err="1">
                <a:solidFill>
                  <a:schemeClr val="bg1"/>
                </a:solidFill>
                <a:effectLst>
                  <a:outerShdw blurRad="50800" dist="38100" dir="5400000" algn="t" rotWithShape="0">
                    <a:prstClr val="black">
                      <a:alpha val="40000"/>
                    </a:prstClr>
                  </a:outerShdw>
                </a:effectLst>
              </a:rPr>
              <a:t>procedirem</a:t>
            </a:r>
            <a:r>
              <a:rPr lang="es-ES" sz="1600" dirty="0">
                <a:solidFill>
                  <a:schemeClr val="bg1"/>
                </a:solidFill>
                <a:effectLst>
                  <a:outerShdw blurRad="50800" dist="38100" dir="5400000" algn="t" rotWithShape="0">
                    <a:prstClr val="black">
                      <a:alpha val="40000"/>
                    </a:prstClr>
                  </a:outerShdw>
                </a:effectLst>
              </a:rPr>
              <a:t> a </a:t>
            </a:r>
            <a:r>
              <a:rPr lang="es-ES" sz="1600" dirty="0" err="1">
                <a:solidFill>
                  <a:schemeClr val="bg1"/>
                </a:solidFill>
                <a:effectLst>
                  <a:outerShdw blurRad="50800" dist="38100" dir="5400000" algn="t" rotWithShape="0">
                    <a:prstClr val="black">
                      <a:alpha val="40000"/>
                    </a:prstClr>
                  </a:outerShdw>
                </a:effectLst>
              </a:rPr>
              <a:t>fer</a:t>
            </a:r>
            <a:r>
              <a:rPr lang="es-ES" sz="1600" dirty="0">
                <a:solidFill>
                  <a:schemeClr val="bg1"/>
                </a:solidFill>
                <a:effectLst>
                  <a:outerShdw blurRad="50800" dist="38100" dir="5400000" algn="t" rotWithShape="0">
                    <a:prstClr val="black">
                      <a:alpha val="40000"/>
                    </a:prstClr>
                  </a:outerShdw>
                </a:effectLst>
              </a:rPr>
              <a:t> les </a:t>
            </a:r>
            <a:r>
              <a:rPr lang="es-ES" sz="1600" dirty="0" err="1">
                <a:solidFill>
                  <a:schemeClr val="bg1"/>
                </a:solidFill>
                <a:effectLst>
                  <a:outerShdw blurRad="50800" dist="38100" dir="5400000" algn="t" rotWithShape="0">
                    <a:prstClr val="black">
                      <a:alpha val="40000"/>
                    </a:prstClr>
                  </a:outerShdw>
                </a:effectLst>
              </a:rPr>
              <a:t>preinscripcions</a:t>
            </a:r>
            <a:r>
              <a:rPr lang="es-ES" sz="1600" dirty="0">
                <a:solidFill>
                  <a:schemeClr val="bg1"/>
                </a:solidFill>
                <a:effectLst>
                  <a:outerShdw blurRad="50800" dist="38100" dir="5400000" algn="t" rotWithShape="0">
                    <a:prstClr val="black">
                      <a:alpha val="40000"/>
                    </a:prstClr>
                  </a:outerShdw>
                </a:effectLst>
              </a:rPr>
              <a:t> i </a:t>
            </a:r>
            <a:r>
              <a:rPr lang="es-ES" sz="1600" dirty="0" err="1">
                <a:solidFill>
                  <a:schemeClr val="bg1"/>
                </a:solidFill>
                <a:effectLst>
                  <a:outerShdw blurRad="50800" dist="38100" dir="5400000" algn="t" rotWithShape="0">
                    <a:prstClr val="black">
                      <a:alpha val="40000"/>
                    </a:prstClr>
                  </a:outerShdw>
                </a:effectLst>
              </a:rPr>
              <a:t>matrícules</a:t>
            </a:r>
            <a:r>
              <a:rPr lang="es-ES" sz="1600" dirty="0">
                <a:solidFill>
                  <a:schemeClr val="bg1"/>
                </a:solidFill>
                <a:effectLst>
                  <a:outerShdw blurRad="50800" dist="38100" dir="5400000" algn="t" rotWithShape="0">
                    <a:prstClr val="black">
                      <a:alpha val="40000"/>
                    </a:prstClr>
                  </a:outerShdw>
                </a:effectLst>
              </a:rPr>
              <a:t>.</a:t>
            </a:r>
          </a:p>
        </p:txBody>
      </p:sp>
    </p:spTree>
    <p:extLst>
      <p:ext uri="{BB962C8B-B14F-4D97-AF65-F5344CB8AC3E}">
        <p14:creationId xmlns:p14="http://schemas.microsoft.com/office/powerpoint/2010/main" val="3101479012"/>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3" name="Imagen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17" y="977537"/>
            <a:ext cx="9161417" cy="4902926"/>
          </a:xfrm>
          <a:prstGeom prst="rect">
            <a:avLst/>
          </a:prstGeom>
        </p:spPr>
      </p:pic>
      <p:sp>
        <p:nvSpPr>
          <p:cNvPr id="4" name="CuadroTexto 3"/>
          <p:cNvSpPr txBox="1"/>
          <p:nvPr/>
        </p:nvSpPr>
        <p:spPr>
          <a:xfrm>
            <a:off x="3683723" y="3344092"/>
            <a:ext cx="1715591" cy="307777"/>
          </a:xfrm>
          <a:prstGeom prst="rect">
            <a:avLst/>
          </a:prstGeom>
          <a:noFill/>
        </p:spPr>
        <p:txBody>
          <a:bodyPr wrap="square" rtlCol="0">
            <a:spAutoFit/>
          </a:bodyPr>
          <a:lstStyle/>
          <a:p>
            <a:r>
              <a:rPr lang="ca-ES">
                <a:hlinkClick r:id="rId5"/>
              </a:rPr>
              <a:t>omairele@xtec.cat</a:t>
            </a:r>
            <a:endParaRPr lang="ca-ES" dirty="0"/>
          </a:p>
        </p:txBody>
      </p:sp>
      <p:sp>
        <p:nvSpPr>
          <p:cNvPr id="5" name="CuadroTexto 4"/>
          <p:cNvSpPr txBox="1"/>
          <p:nvPr/>
        </p:nvSpPr>
        <p:spPr>
          <a:xfrm>
            <a:off x="5233857" y="4872446"/>
            <a:ext cx="1689463" cy="307777"/>
          </a:xfrm>
          <a:prstGeom prst="rect">
            <a:avLst/>
          </a:prstGeom>
          <a:noFill/>
        </p:spPr>
        <p:txBody>
          <a:bodyPr wrap="square" rtlCol="0">
            <a:spAutoFit/>
          </a:bodyPr>
          <a:lstStyle/>
          <a:p>
            <a:r>
              <a:rPr lang="ca-ES" dirty="0">
                <a:hlinkClick r:id="rId6"/>
              </a:rPr>
              <a:t>Ins Joan Guinjoan</a:t>
            </a:r>
            <a:endParaRPr lang="ca-ES" dirty="0"/>
          </a:p>
        </p:txBody>
      </p:sp>
      <p:sp>
        <p:nvSpPr>
          <p:cNvPr id="6" name="Rectángulo 5"/>
          <p:cNvSpPr/>
          <p:nvPr/>
        </p:nvSpPr>
        <p:spPr>
          <a:xfrm>
            <a:off x="7295035" y="4848039"/>
            <a:ext cx="1477250" cy="523220"/>
          </a:xfrm>
          <a:prstGeom prst="rect">
            <a:avLst/>
          </a:prstGeom>
          <a:noFill/>
        </p:spPr>
        <p:txBody>
          <a:bodyPr wrap="square" rtlCol="0">
            <a:spAutoFit/>
          </a:bodyPr>
          <a:lstStyle/>
          <a:p>
            <a:r>
              <a:rPr lang="ca-ES" dirty="0">
                <a:hlinkClick r:id="rId7"/>
              </a:rPr>
              <a:t>Què estudiar a Catalunya?</a:t>
            </a:r>
            <a:endParaRPr lang="ca-ES" dirty="0"/>
          </a:p>
        </p:txBody>
      </p:sp>
      <p:pic>
        <p:nvPicPr>
          <p:cNvPr id="7" name="Imagen 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58445" y="3872451"/>
            <a:ext cx="1741714" cy="836023"/>
          </a:xfrm>
          <a:prstGeom prst="rect">
            <a:avLst/>
          </a:prstGeom>
        </p:spPr>
      </p:pic>
    </p:spTree>
    <p:extLst>
      <p:ext uri="{BB962C8B-B14F-4D97-AF65-F5344CB8AC3E}">
        <p14:creationId xmlns:p14="http://schemas.microsoft.com/office/powerpoint/2010/main" val="371202476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2" name="Imagen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4" y="778391"/>
            <a:ext cx="9190809" cy="5301219"/>
          </a:xfrm>
          <a:prstGeom prst="rect">
            <a:avLst/>
          </a:prstGeom>
        </p:spPr>
      </p:pic>
    </p:spTree>
    <p:extLst>
      <p:ext uri="{BB962C8B-B14F-4D97-AF65-F5344CB8AC3E}">
        <p14:creationId xmlns:p14="http://schemas.microsoft.com/office/powerpoint/2010/main" val="116408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3" name="Imagen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8355" y="475407"/>
            <a:ext cx="6087291" cy="59071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3622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3" name="Imagen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0371" y="477000"/>
            <a:ext cx="6163258" cy="590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156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pic>
        <p:nvPicPr>
          <p:cNvPr id="2" name="Imagen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64481" y="1189361"/>
            <a:ext cx="3169919" cy="622022"/>
          </a:xfrm>
          <a:prstGeom prst="rect">
            <a:avLst/>
          </a:prstGeom>
          <a:solidFill>
            <a:srgbClr val="FFFFFF">
              <a:shade val="85000"/>
            </a:srgbClr>
          </a:solidFill>
          <a:ln w="57150" cap="sq">
            <a:solidFill>
              <a:schemeClr val="accent1"/>
            </a:solidFill>
            <a:miter lim="800000"/>
          </a:ln>
          <a:effectLst>
            <a:glow rad="635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9225" y="712691"/>
            <a:ext cx="4684650" cy="3573750"/>
          </a:xfrm>
          <a:prstGeom prst="rect">
            <a:avLst/>
          </a:prstGeom>
        </p:spPr>
      </p:pic>
      <p:pic>
        <p:nvPicPr>
          <p:cNvPr id="5" name="Imagen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84607" y="2421461"/>
            <a:ext cx="4641668" cy="3961923"/>
          </a:xfrm>
          <a:prstGeom prst="rect">
            <a:avLst/>
          </a:prstGeom>
        </p:spPr>
      </p:pic>
    </p:spTree>
    <p:extLst>
      <p:ext uri="{BB962C8B-B14F-4D97-AF65-F5344CB8AC3E}">
        <p14:creationId xmlns:p14="http://schemas.microsoft.com/office/powerpoint/2010/main" val="232076293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9" name="CuadroTexto 8">
            <a:extLst>
              <a:ext uri="{FF2B5EF4-FFF2-40B4-BE49-F238E27FC236}">
                <a16:creationId xmlns:a16="http://schemas.microsoft.com/office/drawing/2014/main" id="{0A2CE23A-F43E-CF49-B62A-A8A4072260D8}"/>
              </a:ext>
            </a:extLst>
          </p:cNvPr>
          <p:cNvSpPr txBox="1"/>
          <p:nvPr/>
        </p:nvSpPr>
        <p:spPr>
          <a:xfrm>
            <a:off x="470218" y="536028"/>
            <a:ext cx="7966841" cy="5355312"/>
          </a:xfrm>
          <a:prstGeom prst="rect">
            <a:avLst/>
          </a:prstGeom>
          <a:noFill/>
        </p:spPr>
        <p:txBody>
          <a:bodyPr wrap="square" rtlCol="0">
            <a:spAutoFit/>
          </a:bodyPr>
          <a:lstStyle/>
          <a:p>
            <a:pPr lvl="0" algn="ctr"/>
            <a:r>
              <a:rPr lang="ca-ES" sz="2400" b="1" i="1" dirty="0">
                <a:ln w="0">
                  <a:solidFill>
                    <a:schemeClr val="accent1">
                      <a:lumMod val="50000"/>
                    </a:schemeClr>
                  </a:solidFill>
                </a:ln>
                <a:solidFill>
                  <a:srgbClr val="FFFF00"/>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CIÈNCIES DE LA TERRA I DEL MEDI AMBIENT I-II</a:t>
            </a:r>
            <a:endParaRPr lang="ca-ES" sz="2400" b="1" dirty="0">
              <a:ln w="0">
                <a:solidFill>
                  <a:schemeClr val="accent1">
                    <a:lumMod val="50000"/>
                  </a:schemeClr>
                </a:solidFill>
              </a:ln>
              <a:solidFill>
                <a:srgbClr val="FFFF00"/>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endParaRPr>
          </a:p>
          <a:p>
            <a:pPr algn="just"/>
            <a:br>
              <a:rPr lang="es-ES" sz="2400" dirty="0"/>
            </a:br>
            <a:r>
              <a:rPr lang="ca-ES" dirty="0">
                <a:solidFill>
                  <a:schemeClr val="bg1"/>
                </a:solidFill>
              </a:rPr>
              <a:t>L’assignatura permet obtenir els coneixements necessaris per afrontar els problemes ambientals actuals així com una nova visió de les relacions de l’home amb el seu medi natural.</a:t>
            </a:r>
            <a:br>
              <a:rPr lang="ca-ES" sz="2400" dirty="0">
                <a:solidFill>
                  <a:schemeClr val="bg1"/>
                </a:solidFill>
              </a:rPr>
            </a:br>
            <a:r>
              <a:rPr lang="ca-ES" dirty="0">
                <a:solidFill>
                  <a:schemeClr val="bg1"/>
                </a:solidFill>
              </a:rPr>
              <a:t>És una ciència visual i propera a l’alumne, permetent apropar els conceptes estudiats. </a:t>
            </a:r>
          </a:p>
          <a:p>
            <a:pPr algn="just"/>
            <a:endParaRPr lang="ca-ES" dirty="0">
              <a:solidFill>
                <a:schemeClr val="bg1"/>
              </a:solidFill>
            </a:endParaRPr>
          </a:p>
          <a:p>
            <a:pPr algn="just"/>
            <a:r>
              <a:rPr lang="ca-ES" dirty="0">
                <a:solidFill>
                  <a:schemeClr val="bg1"/>
                </a:solidFill>
              </a:rPr>
              <a:t>Els continguts a impartir s’agrupen en diferents blocs:</a:t>
            </a:r>
            <a:r>
              <a:rPr lang="ca-ES" sz="2400" dirty="0">
                <a:solidFill>
                  <a:schemeClr val="bg1"/>
                </a:solidFill>
              </a:rPr>
              <a:t> </a:t>
            </a:r>
          </a:p>
          <a:p>
            <a:pPr algn="just"/>
            <a:endParaRPr lang="ca-ES" sz="2400" dirty="0">
              <a:solidFill>
                <a:schemeClr val="bg1"/>
              </a:solidFill>
            </a:endParaRPr>
          </a:p>
          <a:p>
            <a:pPr algn="just"/>
            <a:r>
              <a:rPr lang="ca-ES" sz="1800" b="1" dirty="0">
                <a:solidFill>
                  <a:schemeClr val="bg1"/>
                </a:solidFill>
              </a:rPr>
              <a:t>1r Batxillerat: </a:t>
            </a:r>
          </a:p>
          <a:p>
            <a:pPr algn="just"/>
            <a:endParaRPr lang="ca-ES" sz="2400" dirty="0">
              <a:solidFill>
                <a:schemeClr val="bg1"/>
              </a:solidFill>
            </a:endParaRPr>
          </a:p>
          <a:p>
            <a:pPr algn="just"/>
            <a:r>
              <a:rPr lang="ca-ES" dirty="0">
                <a:solidFill>
                  <a:schemeClr val="bg1"/>
                </a:solidFill>
              </a:rPr>
              <a:t>El sistema Terra i el medi ambient</a:t>
            </a:r>
          </a:p>
          <a:p>
            <a:pPr algn="just" fontAlgn="base"/>
            <a:r>
              <a:rPr lang="ca-ES" dirty="0">
                <a:solidFill>
                  <a:schemeClr val="bg1"/>
                </a:solidFill>
              </a:rPr>
              <a:t>La geosfera: roques i minerals, estructura de la Terra, magmatisme, serralades, processos geològics externs.</a:t>
            </a:r>
          </a:p>
          <a:p>
            <a:pPr algn="just" fontAlgn="base"/>
            <a:r>
              <a:rPr lang="ca-ES" dirty="0">
                <a:solidFill>
                  <a:schemeClr val="bg1"/>
                </a:solidFill>
              </a:rPr>
              <a:t>El temps en geologia. </a:t>
            </a:r>
          </a:p>
          <a:p>
            <a:pPr algn="just" fontAlgn="base"/>
            <a:r>
              <a:rPr lang="ca-ES" dirty="0">
                <a:solidFill>
                  <a:schemeClr val="bg1"/>
                </a:solidFill>
              </a:rPr>
              <a:t>Els mètodes d’estudi de la Terra i la seva aplicació. </a:t>
            </a:r>
          </a:p>
          <a:p>
            <a:pPr algn="just" fontAlgn="base"/>
            <a:r>
              <a:rPr lang="ca-ES" dirty="0">
                <a:solidFill>
                  <a:schemeClr val="bg1"/>
                </a:solidFill>
              </a:rPr>
              <a:t>Estratigrafia.</a:t>
            </a:r>
          </a:p>
          <a:p>
            <a:pPr algn="just" fontAlgn="base"/>
            <a:r>
              <a:rPr lang="ca-ES" dirty="0">
                <a:solidFill>
                  <a:schemeClr val="bg1"/>
                </a:solidFill>
              </a:rPr>
              <a:t>El mapa geològic. </a:t>
            </a:r>
          </a:p>
          <a:p>
            <a:pPr algn="just" fontAlgn="base"/>
            <a:r>
              <a:rPr lang="ca-ES" dirty="0">
                <a:solidFill>
                  <a:schemeClr val="bg1"/>
                </a:solidFill>
              </a:rPr>
              <a:t>Els fòssils.</a:t>
            </a:r>
            <a:endParaRPr lang="ca-ES" sz="2400" b="1" dirty="0">
              <a:ln w="0">
                <a:solidFill>
                  <a:schemeClr val="accent1">
                    <a:lumMod val="50000"/>
                  </a:schemeClr>
                </a:solidFill>
              </a:ln>
              <a:solidFill>
                <a:schemeClr val="bg1"/>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endParaRPr>
          </a:p>
          <a:p>
            <a:pPr algn="just"/>
            <a:endParaRPr lang="ca-ES" sz="1200" dirty="0">
              <a:solidFill>
                <a:schemeClr val="bg1"/>
              </a:solidFill>
            </a:endParaRPr>
          </a:p>
        </p:txBody>
      </p:sp>
      <p:pic>
        <p:nvPicPr>
          <p:cNvPr id="11" name="Imagen 10">
            <a:extLst>
              <a:ext uri="{FF2B5EF4-FFF2-40B4-BE49-F238E27FC236}">
                <a16:creationId xmlns:a16="http://schemas.microsoft.com/office/drawing/2014/main" id="{2D429518-57D3-944C-8B32-A4AAECF52989}"/>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l="4480" r="7590"/>
          <a:stretch/>
        </p:blipFill>
        <p:spPr>
          <a:xfrm>
            <a:off x="6392403" y="4691318"/>
            <a:ext cx="1718836" cy="16306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2620236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64"/>
        <p:cNvGrpSpPr/>
        <p:nvPr/>
      </p:nvGrpSpPr>
      <p:grpSpPr>
        <a:xfrm>
          <a:off x="0" y="0"/>
          <a:ext cx="0" cy="0"/>
          <a:chOff x="0" y="0"/>
          <a:chExt cx="0" cy="0"/>
        </a:xfrm>
      </p:grpSpPr>
      <p:sp>
        <p:nvSpPr>
          <p:cNvPr id="9" name="CuadroTexto 8">
            <a:extLst>
              <a:ext uri="{FF2B5EF4-FFF2-40B4-BE49-F238E27FC236}">
                <a16:creationId xmlns:a16="http://schemas.microsoft.com/office/drawing/2014/main" id="{0A2CE23A-F43E-CF49-B62A-A8A4072260D8}"/>
              </a:ext>
            </a:extLst>
          </p:cNvPr>
          <p:cNvSpPr txBox="1"/>
          <p:nvPr/>
        </p:nvSpPr>
        <p:spPr>
          <a:xfrm>
            <a:off x="470218" y="441436"/>
            <a:ext cx="7966841" cy="6001643"/>
          </a:xfrm>
          <a:prstGeom prst="rect">
            <a:avLst/>
          </a:prstGeom>
          <a:noFill/>
        </p:spPr>
        <p:txBody>
          <a:bodyPr wrap="square" rtlCol="0">
            <a:spAutoFit/>
          </a:bodyPr>
          <a:lstStyle/>
          <a:p>
            <a:pPr lvl="0" algn="ctr"/>
            <a:r>
              <a:rPr lang="ca-ES" sz="2400" b="1" i="1" dirty="0">
                <a:ln w="0">
                  <a:solidFill>
                    <a:schemeClr val="accent1">
                      <a:lumMod val="50000"/>
                    </a:schemeClr>
                  </a:solidFill>
                </a:ln>
                <a:solidFill>
                  <a:srgbClr val="FFFF00"/>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rPr>
              <a:t>CIÈNCIES DE LA TERRA I DEL MEDI AMBIENT I-II</a:t>
            </a:r>
            <a:endParaRPr lang="ca-ES" sz="2400" b="1" dirty="0">
              <a:ln w="0">
                <a:solidFill>
                  <a:schemeClr val="accent1">
                    <a:lumMod val="50000"/>
                  </a:schemeClr>
                </a:solidFill>
              </a:ln>
              <a:solidFill>
                <a:srgbClr val="FFFF00"/>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endParaRPr>
          </a:p>
          <a:p>
            <a:pPr algn="just"/>
            <a:br>
              <a:rPr lang="ca-ES" sz="2400" dirty="0">
                <a:solidFill>
                  <a:schemeClr val="bg1"/>
                </a:solidFill>
              </a:rPr>
            </a:br>
            <a:r>
              <a:rPr lang="ca-ES" sz="1800" b="1" dirty="0">
                <a:solidFill>
                  <a:schemeClr val="bg1"/>
                </a:solidFill>
              </a:rPr>
              <a:t>2n Batxillerat:</a:t>
            </a:r>
          </a:p>
          <a:p>
            <a:pPr algn="just" fontAlgn="base"/>
            <a:br>
              <a:rPr lang="ca-ES" sz="2400" dirty="0">
                <a:solidFill>
                  <a:schemeClr val="bg1"/>
                </a:solidFill>
              </a:rPr>
            </a:br>
            <a:r>
              <a:rPr lang="ca-ES" dirty="0">
                <a:solidFill>
                  <a:schemeClr val="bg1"/>
                </a:solidFill>
              </a:rPr>
              <a:t>Les capes fluides de la Terra:</a:t>
            </a:r>
          </a:p>
          <a:p>
            <a:pPr algn="just" fontAlgn="base"/>
            <a:r>
              <a:rPr lang="ca-ES" dirty="0">
                <a:solidFill>
                  <a:schemeClr val="bg1"/>
                </a:solidFill>
              </a:rPr>
              <a:t>Atmosfera: composició, estructura. Dinàmica i riscos atmosfèrics. Impactes a l’atmosfera: agents contaminants, contaminació atmosfèrica a escala global i local.</a:t>
            </a:r>
          </a:p>
          <a:p>
            <a:pPr algn="just" fontAlgn="base"/>
            <a:r>
              <a:rPr lang="ca-ES" dirty="0">
                <a:solidFill>
                  <a:schemeClr val="bg1"/>
                </a:solidFill>
              </a:rPr>
              <a:t>Hidrosfera: Cicle de l’aigua. Recursos hídrics ( usos i gestió de l’aigua).Contaminació de l’aigua. La qualitat de l’aigua.</a:t>
            </a:r>
          </a:p>
          <a:p>
            <a:pPr algn="just" fontAlgn="base"/>
            <a:r>
              <a:rPr lang="ca-ES" dirty="0">
                <a:solidFill>
                  <a:schemeClr val="bg1"/>
                </a:solidFill>
              </a:rPr>
              <a:t>Riscos causats per sismicitat i vulcanisme. Riscos causats per fenòmens geològics externs.</a:t>
            </a:r>
          </a:p>
          <a:p>
            <a:pPr algn="just" fontAlgn="base"/>
            <a:r>
              <a:rPr lang="ca-ES" dirty="0">
                <a:solidFill>
                  <a:schemeClr val="bg1"/>
                </a:solidFill>
              </a:rPr>
              <a:t>El sòl: processos, recursos i riscos.</a:t>
            </a:r>
          </a:p>
          <a:p>
            <a:pPr algn="just" fontAlgn="base"/>
            <a:r>
              <a:rPr lang="ca-ES" dirty="0">
                <a:solidFill>
                  <a:schemeClr val="bg1"/>
                </a:solidFill>
              </a:rPr>
              <a:t>Recursos de la geosfera: roques i minerals industrials</a:t>
            </a:r>
          </a:p>
          <a:p>
            <a:pPr algn="just" fontAlgn="base"/>
            <a:r>
              <a:rPr lang="ca-ES" dirty="0">
                <a:solidFill>
                  <a:schemeClr val="bg1"/>
                </a:solidFill>
              </a:rPr>
              <a:t>Gestió ambiental i desenvolupament sostenible</a:t>
            </a:r>
          </a:p>
          <a:p>
            <a:pPr algn="just"/>
            <a:br>
              <a:rPr lang="ca-ES" sz="2400" dirty="0">
                <a:solidFill>
                  <a:schemeClr val="bg1"/>
                </a:solidFill>
              </a:rPr>
            </a:br>
            <a:r>
              <a:rPr lang="ca-ES" dirty="0">
                <a:solidFill>
                  <a:schemeClr val="bg1"/>
                </a:solidFill>
              </a:rPr>
              <a:t>Aquesta assignatura subministra una base sòlida per a moltes carreres </a:t>
            </a:r>
          </a:p>
          <a:p>
            <a:pPr algn="just"/>
            <a:r>
              <a:rPr lang="ca-ES" dirty="0">
                <a:solidFill>
                  <a:schemeClr val="bg1"/>
                </a:solidFill>
              </a:rPr>
              <a:t>professionals  </a:t>
            </a:r>
            <a:r>
              <a:rPr lang="ca-ES" dirty="0">
                <a:solidFill>
                  <a:srgbClr val="FFFF00"/>
                </a:solidFill>
              </a:rPr>
              <a:t>ponderant per 0’2 </a:t>
            </a:r>
            <a:r>
              <a:rPr lang="ca-ES" dirty="0">
                <a:solidFill>
                  <a:schemeClr val="bg1"/>
                </a:solidFill>
              </a:rPr>
              <a:t>en les EVAU en certs graus universitaris.</a:t>
            </a:r>
            <a:endParaRPr lang="ca-ES" sz="2400" dirty="0">
              <a:solidFill>
                <a:schemeClr val="bg1"/>
              </a:solidFill>
            </a:endParaRPr>
          </a:p>
          <a:p>
            <a:pPr algn="just"/>
            <a:br>
              <a:rPr lang="ca-ES" sz="2400" dirty="0">
                <a:solidFill>
                  <a:schemeClr val="bg1"/>
                </a:solidFill>
              </a:rPr>
            </a:br>
            <a:r>
              <a:rPr lang="ca-ES" dirty="0">
                <a:solidFill>
                  <a:schemeClr val="bg1"/>
                </a:solidFill>
              </a:rPr>
              <a:t>Els alumnes que cursen actualment l’assignatura valoren positivament l’aplicació dels coneixements estudiats a classe en la seva vida quotidiana així com l’aspecte pràctic de la mateixa a partir de l’observació de fenòmens o la realització de pràctiques. Aprenen a valorar molt més el medi ambient i per tant aprenen a respectar-lo adequadament.</a:t>
            </a:r>
            <a:endParaRPr lang="ca-ES" sz="2400" b="1" dirty="0">
              <a:ln w="0">
                <a:solidFill>
                  <a:schemeClr val="accent1">
                    <a:lumMod val="50000"/>
                  </a:schemeClr>
                </a:solidFill>
              </a:ln>
              <a:solidFill>
                <a:schemeClr val="bg1"/>
              </a:solidFill>
              <a:effectLst>
                <a:outerShdw blurRad="38100" dist="25400" dir="5400000" algn="ctr" rotWithShape="0">
                  <a:srgbClr val="6E747A">
                    <a:alpha val="43000"/>
                  </a:srgbClr>
                </a:outerShdw>
              </a:effectLst>
              <a:latin typeface="Arial Black" panose="020B0A04020102020204" pitchFamily="34" charset="0"/>
              <a:cs typeface="Arial" panose="020B0604020202020204" pitchFamily="34" charset="0"/>
            </a:endParaRPr>
          </a:p>
          <a:p>
            <a:pPr algn="just"/>
            <a:endParaRPr lang="ca-ES" sz="1200" dirty="0">
              <a:solidFill>
                <a:schemeClr val="bg1"/>
              </a:solidFill>
            </a:endParaRPr>
          </a:p>
        </p:txBody>
      </p:sp>
      <p:pic>
        <p:nvPicPr>
          <p:cNvPr id="4" name="Imagen 3">
            <a:extLst>
              <a:ext uri="{FF2B5EF4-FFF2-40B4-BE49-F238E27FC236}">
                <a16:creationId xmlns:a16="http://schemas.microsoft.com/office/drawing/2014/main" id="{362D7992-00AA-5347-811E-BE780545D87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l="4480" r="7590"/>
          <a:stretch/>
        </p:blipFill>
        <p:spPr>
          <a:xfrm>
            <a:off x="6718223" y="3670739"/>
            <a:ext cx="1718836" cy="16306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6196897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539</TotalTime>
  <Words>3122</Words>
  <Application>Microsoft Macintosh PowerPoint</Application>
  <PresentationFormat>Presentación en pantalla (4:3)</PresentationFormat>
  <Paragraphs>282</Paragraphs>
  <Slides>34</Slides>
  <Notes>28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34</vt:i4>
      </vt:variant>
    </vt:vector>
  </HeadingPairs>
  <TitlesOfParts>
    <vt:vector size="44" baseType="lpstr">
      <vt:lpstr>Arial</vt:lpstr>
      <vt:lpstr>Arial Black</vt:lpstr>
      <vt:lpstr>Bahnschrift</vt:lpstr>
      <vt:lpstr>Calibri</vt:lpstr>
      <vt:lpstr>Calibri Light</vt:lpstr>
      <vt:lpstr>DK Rosy Lee</vt:lpstr>
      <vt:lpstr>Trebuchet MS</vt:lpstr>
      <vt:lpstr>Verdana Pro Cond</vt:lpstr>
      <vt:lpstr>Wingdings</vt:lpstr>
      <vt:lpstr>Tema de Office</vt:lpstr>
      <vt:lpstr>APUNTA’T A BATXILLERAT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ECONOMIA I ECONOMIA DE L’EMPRESA</vt:lpstr>
      <vt:lpstr>ECONOMIA</vt:lpstr>
      <vt:lpstr>ECONOMIA</vt:lpstr>
      <vt:lpstr>ECONOMIA</vt:lpstr>
      <vt:lpstr>ECONOMIA DE L’EMPRESA</vt:lpstr>
      <vt:lpstr>ECONOMIA DE L’EMPRESA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Què puc fer en acabar l'ESO? (amb títol o sense)</dc:title>
  <dc:creator>Profe</dc:creator>
  <cp:lastModifiedBy>Microsoft Office User</cp:lastModifiedBy>
  <cp:revision>62</cp:revision>
  <dcterms:created xsi:type="dcterms:W3CDTF">2019-03-07T08:24:27Z</dcterms:created>
  <dcterms:modified xsi:type="dcterms:W3CDTF">2020-05-12T09:22:31Z</dcterms:modified>
</cp:coreProperties>
</file>