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Aharoni" panose="02010803020104030203" pitchFamily="2" charset="-79"/>
      <p:bold r:id="rId15"/>
    </p:embeddedFont>
    <p:embeddedFont>
      <p:font typeface="Overlock" panose="020B060402020202020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iiizMEy6YqOB58usmH3/CdNeSh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6726063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787" y="4243845"/>
            <a:ext cx="2307831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3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4555655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533401" y="5936189"/>
            <a:ext cx="4021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7010399" y="2750337"/>
            <a:ext cx="1370293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2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116" name="Google Shape;116;p22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2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2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531639" y="609598"/>
            <a:ext cx="6896534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533401" y="5256098"/>
            <a:ext cx="6894772" cy="54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7856438" y="4711310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3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128" name="Google Shape;128;p23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3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531638" y="4710340"/>
            <a:ext cx="6889151" cy="110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7856438" y="4711616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4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139" name="Google Shape;139;p24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4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989438" y="3660763"/>
            <a:ext cx="5987731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2"/>
          </p:nvPr>
        </p:nvSpPr>
        <p:spPr>
          <a:xfrm>
            <a:off x="531638" y="4710340"/>
            <a:ext cx="6903919" cy="110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56438" y="4709926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s-E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s-E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5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153" name="Google Shape;153;p25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5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531639" y="5300150"/>
            <a:ext cx="6896534" cy="51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7856438" y="4709926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4" name="Google Shape;164;p26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6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2"/>
          </p:nvPr>
        </p:nvSpPr>
        <p:spPr>
          <a:xfrm>
            <a:off x="539777" y="3015290"/>
            <a:ext cx="219456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3"/>
          </p:nvPr>
        </p:nvSpPr>
        <p:spPr>
          <a:xfrm>
            <a:off x="2878413" y="2336873"/>
            <a:ext cx="2194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4"/>
          </p:nvPr>
        </p:nvSpPr>
        <p:spPr>
          <a:xfrm>
            <a:off x="2879710" y="3007906"/>
            <a:ext cx="219456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5"/>
          </p:nvPr>
        </p:nvSpPr>
        <p:spPr>
          <a:xfrm>
            <a:off x="5226136" y="2336873"/>
            <a:ext cx="2194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6"/>
          </p:nvPr>
        </p:nvSpPr>
        <p:spPr>
          <a:xfrm>
            <a:off x="5233520" y="3007905"/>
            <a:ext cx="219456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0" name="Google Shape;180;p27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7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27"/>
          <p:cNvSpPr>
            <a:spLocks noGrp="1"/>
          </p:cNvSpPr>
          <p:nvPr>
            <p:ph type="pic" idx="2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3"/>
          </p:nvPr>
        </p:nvSpPr>
        <p:spPr>
          <a:xfrm>
            <a:off x="532391" y="4873765"/>
            <a:ext cx="219225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4"/>
          </p:nvPr>
        </p:nvSpPr>
        <p:spPr>
          <a:xfrm>
            <a:off x="2870497" y="4297503"/>
            <a:ext cx="221507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27"/>
          <p:cNvSpPr>
            <a:spLocks noGrp="1"/>
          </p:cNvSpPr>
          <p:nvPr>
            <p:ph type="pic" idx="5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6"/>
          </p:nvPr>
        </p:nvSpPr>
        <p:spPr>
          <a:xfrm>
            <a:off x="2869483" y="4873764"/>
            <a:ext cx="2218004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7"/>
          </p:nvPr>
        </p:nvSpPr>
        <p:spPr>
          <a:xfrm>
            <a:off x="5231028" y="4297503"/>
            <a:ext cx="219433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27"/>
          <p:cNvSpPr>
            <a:spLocks noGrp="1"/>
          </p:cNvSpPr>
          <p:nvPr>
            <p:ph type="pic" idx="8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9"/>
          </p:nvPr>
        </p:nvSpPr>
        <p:spPr>
          <a:xfrm>
            <a:off x="5230934" y="4873762"/>
            <a:ext cx="2197239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8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99" name="Google Shape;199;p28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8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 rot="5400000">
            <a:off x="2177436" y="692836"/>
            <a:ext cx="3599316" cy="688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9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210" name="Google Shape;210;p29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 rot="5400000">
            <a:off x="5768631" y="2305764"/>
            <a:ext cx="4461936" cy="106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 rot="5400000">
            <a:off x="1135126" y="-15287"/>
            <a:ext cx="5326589" cy="657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dt" idx="10"/>
          </p:nvPr>
        </p:nvSpPr>
        <p:spPr>
          <a:xfrm>
            <a:off x="5029144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45189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ldNum" idx="12"/>
          </p:nvPr>
        </p:nvSpPr>
        <p:spPr>
          <a:xfrm>
            <a:off x="7431152" y="5432500"/>
            <a:ext cx="1149636" cy="1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Google Shape;28;p14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4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1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 descr="HD-ShadowShort.png"/>
          <p:cNvPicPr preferRelativeResize="0"/>
          <p:nvPr/>
        </p:nvPicPr>
        <p:blipFill rotWithShape="1">
          <a:blip r:embed="rId2">
            <a:alphaModFix/>
          </a:blip>
          <a:srcRect r="9870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5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6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45" name="Google Shape;45;p16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16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1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5365810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7856438" y="2869896"/>
            <a:ext cx="1149836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56" name="Google Shape;56;p17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7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335789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2"/>
          </p:nvPr>
        </p:nvSpPr>
        <p:spPr>
          <a:xfrm>
            <a:off x="4061128" y="2336873"/>
            <a:ext cx="33596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8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68" name="Google Shape;68;p18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8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531638" y="3030009"/>
            <a:ext cx="336704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4282646" y="2336873"/>
            <a:ext cx="3145527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4061129" y="3030009"/>
            <a:ext cx="3367044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9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82" name="Google Shape;82;p19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9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0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92" name="Google Shape;92;p20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0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514385" y="2336874"/>
            <a:ext cx="3913788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533401" y="2336873"/>
            <a:ext cx="2796240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1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04" name="Google Shape;104;p21" descr="HD-ShadowLong.png"/>
            <p:cNvPicPr preferRelativeResize="0"/>
            <p:nvPr/>
          </p:nvPicPr>
          <p:blipFill rotWithShape="1">
            <a:blip r:embed="rId2">
              <a:alphaModFix/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1" descr="HD-ShadowShort.png"/>
            <p:cNvPicPr preferRelativeResize="0"/>
            <p:nvPr/>
          </p:nvPicPr>
          <p:blipFill rotWithShape="1">
            <a:blip r:embed="rId3">
              <a:alphaModFix/>
            </a:blip>
            <a:srcRect r="9870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2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>
            <a:spLocks noGrp="1"/>
          </p:cNvSpPr>
          <p:nvPr>
            <p:ph type="pic" idx="2"/>
          </p:nvPr>
        </p:nvSpPr>
        <p:spPr>
          <a:xfrm>
            <a:off x="3510956" y="2336874"/>
            <a:ext cx="3917217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531638" y="2336874"/>
            <a:ext cx="2798487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 descr="C:\Users\James\Desktop\msft\Berlin\build Assets\hashOverlaySD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>
            <a:spLocks noGrp="1"/>
          </p:cNvSpPr>
          <p:nvPr>
            <p:ph type="ctrTitle"/>
          </p:nvPr>
        </p:nvSpPr>
        <p:spPr>
          <a:xfrm>
            <a:off x="1043608" y="404664"/>
            <a:ext cx="7056784" cy="2592288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8C84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0"/>
              <a:buFont typeface="Overlock"/>
              <a:buNone/>
            </a:pPr>
            <a:r>
              <a:rPr lang="es-ES" sz="8000" dirty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COVID 19</a:t>
            </a:r>
            <a:endParaRPr dirty="0"/>
          </a:p>
        </p:txBody>
      </p:sp>
      <p:sp>
        <p:nvSpPr>
          <p:cNvPr id="222" name="Google Shape;222;p1"/>
          <p:cNvSpPr txBox="1"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  <a:prstGeom prst="rect">
            <a:avLst/>
          </a:prstGeom>
          <a:gradFill>
            <a:gsLst>
              <a:gs pos="0">
                <a:srgbClr val="C7BC7C"/>
              </a:gs>
              <a:gs pos="50000">
                <a:srgbClr val="C4B766"/>
              </a:gs>
              <a:gs pos="100000">
                <a:srgbClr val="B2A555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s-ES" b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COM PASSAR LA QUARENTENA SENSE DESESPERAR-NOS</a:t>
            </a:r>
            <a:endParaRPr/>
          </a:p>
        </p:txBody>
      </p:sp>
      <p:pic>
        <p:nvPicPr>
          <p:cNvPr id="5" name="4 Imagen" descr="Logo_EJ_fons_bla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74" y="396814"/>
            <a:ext cx="1703200" cy="176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logo_transparent_6c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964" y="5770783"/>
            <a:ext cx="2161036" cy="975362"/>
          </a:xfrm>
          <a:prstGeom prst="rect">
            <a:avLst/>
          </a:prstGeom>
        </p:spPr>
      </p:pic>
      <p:pic>
        <p:nvPicPr>
          <p:cNvPr id="7" name="6 Imagen" descr="logo_CENTREHM_1500_RGB Sense Fons v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95" y="6202393"/>
            <a:ext cx="2344645" cy="517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"/>
          <p:cNvSpPr/>
          <p:nvPr/>
        </p:nvSpPr>
        <p:spPr>
          <a:xfrm>
            <a:off x="0" y="0"/>
            <a:ext cx="9141618" cy="6858000"/>
          </a:xfrm>
          <a:prstGeom prst="rect">
            <a:avLst/>
          </a:prstGeom>
          <a:gradFill>
            <a:gsLst>
              <a:gs pos="0">
                <a:srgbClr val="F78121"/>
              </a:gs>
              <a:gs pos="50000">
                <a:srgbClr val="D54006"/>
              </a:gs>
              <a:gs pos="100000">
                <a:srgbClr val="8C0000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9" name="Google Shape;409;p10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0"/>
          <p:cNvSpPr/>
          <p:nvPr/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1" name="Google Shape;41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06045"/>
            <a:ext cx="3723894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0"/>
          <p:cNvSpPr/>
          <p:nvPr/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 txBox="1"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s-ES" sz="3800"/>
              <a:t>QUÈ NO FER</a:t>
            </a:r>
            <a:endParaRPr/>
          </a:p>
        </p:txBody>
      </p:sp>
      <p:grpSp>
        <p:nvGrpSpPr>
          <p:cNvPr id="414" name="Google Shape;414;p10"/>
          <p:cNvGrpSpPr/>
          <p:nvPr/>
        </p:nvGrpSpPr>
        <p:grpSpPr>
          <a:xfrm>
            <a:off x="3989470" y="409164"/>
            <a:ext cx="4695825" cy="5573843"/>
            <a:chOff x="0" y="2315"/>
            <a:chExt cx="4695825" cy="5573843"/>
          </a:xfrm>
        </p:grpSpPr>
        <p:sp>
          <p:nvSpPr>
            <p:cNvPr id="415" name="Google Shape;415;p10"/>
            <p:cNvSpPr/>
            <p:nvPr/>
          </p:nvSpPr>
          <p:spPr>
            <a:xfrm>
              <a:off x="0" y="2315"/>
              <a:ext cx="4695825" cy="117344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354965" y="266339"/>
              <a:ext cx="645392" cy="64539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1355324" y="2315"/>
              <a:ext cx="3340500" cy="117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0"/>
            <p:cNvSpPr txBox="1"/>
            <p:nvPr/>
          </p:nvSpPr>
          <p:spPr>
            <a:xfrm>
              <a:off x="1355324" y="2315"/>
              <a:ext cx="3340500" cy="117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DORMIR TOT EL DIA O PASSAR-LO AL SOFÀ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0" y="1469116"/>
              <a:ext cx="4695825" cy="117344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354965" y="1733140"/>
              <a:ext cx="645392" cy="64539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1355324" y="1469116"/>
              <a:ext cx="3340500" cy="117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0"/>
            <p:cNvSpPr txBox="1"/>
            <p:nvPr/>
          </p:nvSpPr>
          <p:spPr>
            <a:xfrm>
              <a:off x="1355324" y="1469116"/>
              <a:ext cx="3340500" cy="117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DEIXAR-NOS EMPORTAR PELS PENSAMENTS NEGATIUS (ENS POT AJUDAR A NO FER-HO EL MINDFULNESS I LA RELAXACIÓ)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0" y="2935917"/>
              <a:ext cx="4695825" cy="117344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354965" y="3199941"/>
              <a:ext cx="645392" cy="64539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1355324" y="2935917"/>
              <a:ext cx="3340500" cy="117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0"/>
            <p:cNvSpPr txBox="1"/>
            <p:nvPr/>
          </p:nvSpPr>
          <p:spPr>
            <a:xfrm>
              <a:off x="1355324" y="2935917"/>
              <a:ext cx="3340500" cy="117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SOBREINFORMAR-NOS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0" y="4402718"/>
              <a:ext cx="4695825" cy="117344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54965" y="4666742"/>
              <a:ext cx="645392" cy="64539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1355324" y="4402718"/>
              <a:ext cx="3340500" cy="117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0"/>
            <p:cNvSpPr txBox="1"/>
            <p:nvPr/>
          </p:nvSpPr>
          <p:spPr>
            <a:xfrm>
              <a:off x="1355324" y="4402718"/>
              <a:ext cx="3340500" cy="117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175" tIns="124175" rIns="124175" bIns="124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CENTRAR-NOS ÚNICAMENT EN ‘QUAN S’ACABARÀ’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5" name="24 Imagen" descr="Logo_EJ_fons_blan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25 Imagen" descr="logo_transparent_6c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9893" y="6107213"/>
            <a:ext cx="1434107" cy="647270"/>
          </a:xfrm>
          <a:prstGeom prst="rect">
            <a:avLst/>
          </a:prstGeom>
        </p:spPr>
      </p:pic>
      <p:pic>
        <p:nvPicPr>
          <p:cNvPr id="27" name="26 Imagen" descr="logo_CENTREHM_1500_RGB Sense Fons v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613" y="6302976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78121"/>
              </a:gs>
              <a:gs pos="50000">
                <a:srgbClr val="D54006"/>
              </a:gs>
              <a:gs pos="100000">
                <a:srgbClr val="8C0000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-180528" y="4797152"/>
            <a:ext cx="2984467" cy="2148441"/>
          </a:xfrm>
          <a:prstGeom prst="irregularSeal1">
            <a:avLst/>
          </a:prstGeom>
          <a:solidFill>
            <a:srgbClr val="0070C0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Comparteix-los si ho necessites</a:t>
            </a:r>
            <a:endParaRPr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38" name="Google Shape;438;p11"/>
          <p:cNvGrpSpPr/>
          <p:nvPr/>
        </p:nvGrpSpPr>
        <p:grpSpPr>
          <a:xfrm>
            <a:off x="1037214" y="144420"/>
            <a:ext cx="7160751" cy="6685791"/>
            <a:chOff x="1037213" y="27788"/>
            <a:chExt cx="7160751" cy="6685791"/>
          </a:xfrm>
        </p:grpSpPr>
        <p:sp>
          <p:nvSpPr>
            <p:cNvPr id="439" name="Google Shape;439;p11"/>
            <p:cNvSpPr/>
            <p:nvPr/>
          </p:nvSpPr>
          <p:spPr>
            <a:xfrm>
              <a:off x="3614526" y="2684793"/>
              <a:ext cx="2007285" cy="1371780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 txBox="1"/>
            <p:nvPr/>
          </p:nvSpPr>
          <p:spPr>
            <a:xfrm>
              <a:off x="3908486" y="2885686"/>
              <a:ext cx="1419365" cy="969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AFRONTAMENT POSITIU</a:t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 rot="-5400000">
              <a:off x="4316424" y="1845746"/>
              <a:ext cx="603487" cy="57359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 txBox="1"/>
            <p:nvPr/>
          </p:nvSpPr>
          <p:spPr>
            <a:xfrm rot="-5400000">
              <a:off x="4402464" y="2046506"/>
              <a:ext cx="431408" cy="34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3662618" y="27788"/>
              <a:ext cx="1911101" cy="15183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 txBox="1"/>
            <p:nvPr/>
          </p:nvSpPr>
          <p:spPr>
            <a:xfrm>
              <a:off x="3942492" y="250145"/>
              <a:ext cx="1351353" cy="107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Deixa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espai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per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l'avorriment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Has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d'aprendre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 TOLERAR-LO</a:t>
              </a:r>
              <a:endParaRPr dirty="0"/>
            </a:p>
          </p:txBody>
        </p:sp>
        <p:sp>
          <p:nvSpPr>
            <p:cNvPr id="445" name="Google Shape;445;p11"/>
            <p:cNvSpPr/>
            <p:nvPr/>
          </p:nvSpPr>
          <p:spPr>
            <a:xfrm rot="-2700000">
              <a:off x="5256748" y="2199517"/>
              <a:ext cx="491575" cy="57359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 txBox="1"/>
            <p:nvPr/>
          </p:nvSpPr>
          <p:spPr>
            <a:xfrm rot="-2700000">
              <a:off x="5278345" y="2366376"/>
              <a:ext cx="344103" cy="34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5444345" y="784542"/>
              <a:ext cx="2001579" cy="15183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 txBox="1"/>
            <p:nvPr/>
          </p:nvSpPr>
          <p:spPr>
            <a:xfrm>
              <a:off x="5737469" y="1006899"/>
              <a:ext cx="1415331" cy="107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GRÀCIES al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teu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sacrifici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estàs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fen</a:t>
              </a:r>
              <a:r>
                <a:rPr lang="es-ES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un BÉ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pels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altres</a:t>
              </a:r>
              <a:endParaRPr sz="1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5750291" y="3083884"/>
              <a:ext cx="309521" cy="57359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6FAFC6"/>
                </a:gs>
                <a:gs pos="50000">
                  <a:srgbClr val="54A8C4"/>
                </a:gs>
                <a:gs pos="100000">
                  <a:srgbClr val="4596B2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 txBox="1"/>
            <p:nvPr/>
          </p:nvSpPr>
          <p:spPr>
            <a:xfrm>
              <a:off x="5750291" y="3198604"/>
              <a:ext cx="216665" cy="34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6205814" y="2611509"/>
              <a:ext cx="1992150" cy="151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 txBox="1"/>
            <p:nvPr/>
          </p:nvSpPr>
          <p:spPr>
            <a:xfrm>
              <a:off x="6497558" y="2833866"/>
              <a:ext cx="1408662" cy="107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Pensa que és una situació TEMPORAL</a:t>
              </a:r>
              <a:endPara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rot="2444296">
              <a:off x="5366949" y="4007095"/>
              <a:ext cx="646202" cy="57359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 txBox="1"/>
            <p:nvPr/>
          </p:nvSpPr>
          <p:spPr>
            <a:xfrm rot="2444296">
              <a:off x="5387796" y="4065665"/>
              <a:ext cx="474123" cy="34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5876383" y="4495172"/>
              <a:ext cx="1857579" cy="151834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 txBox="1"/>
            <p:nvPr/>
          </p:nvSpPr>
          <p:spPr>
            <a:xfrm>
              <a:off x="6148419" y="4717529"/>
              <a:ext cx="1313507" cy="107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Segueix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les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recomanacions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i mesures de PROTECCIÓ</a:t>
              </a:r>
              <a:endParaRPr dirty="0"/>
            </a:p>
          </p:txBody>
        </p:sp>
        <p:sp>
          <p:nvSpPr>
            <p:cNvPr id="457" name="Google Shape;457;p11"/>
            <p:cNvSpPr/>
            <p:nvPr/>
          </p:nvSpPr>
          <p:spPr>
            <a:xfrm rot="5400000">
              <a:off x="4316424" y="4322022"/>
              <a:ext cx="603487" cy="57359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 txBox="1"/>
            <p:nvPr/>
          </p:nvSpPr>
          <p:spPr>
            <a:xfrm rot="5400000">
              <a:off x="4402464" y="4350703"/>
              <a:ext cx="431408" cy="34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3858993" y="5195230"/>
              <a:ext cx="1518349" cy="1518349"/>
            </a:xfrm>
            <a:prstGeom prst="ellipse">
              <a:avLst/>
            </a:prstGeom>
            <a:solidFill>
              <a:srgbClr val="B123F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 txBox="1"/>
            <p:nvPr/>
          </p:nvSpPr>
          <p:spPr>
            <a:xfrm>
              <a:off x="4081350" y="5417587"/>
              <a:ext cx="1073635" cy="107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Utilitza el sentit de L’HUMOR</a:t>
              </a:r>
              <a:endPara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 rot="8100000">
              <a:off x="3429529" y="4001242"/>
              <a:ext cx="542560" cy="57359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 txBox="1"/>
            <p:nvPr/>
          </p:nvSpPr>
          <p:spPr>
            <a:xfrm rot="-2700000">
              <a:off x="3568460" y="4058415"/>
              <a:ext cx="379792" cy="34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2032027" y="4438475"/>
              <a:ext cx="1518349" cy="15183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 txBox="1"/>
            <p:nvPr/>
          </p:nvSpPr>
          <p:spPr>
            <a:xfrm>
              <a:off x="2254384" y="4660832"/>
              <a:ext cx="1073635" cy="107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Reconeix i accepta els teus SENTIMENTS</a:t>
              </a: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0722834">
              <a:off x="3156260" y="3054704"/>
              <a:ext cx="324276" cy="57359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 txBox="1"/>
            <p:nvPr/>
          </p:nvSpPr>
          <p:spPr>
            <a:xfrm rot="77166">
              <a:off x="3253531" y="3170516"/>
              <a:ext cx="226993" cy="34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037213" y="2553190"/>
              <a:ext cx="1966581" cy="1518349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 txBox="1"/>
            <p:nvPr/>
          </p:nvSpPr>
          <p:spPr>
            <a:xfrm>
              <a:off x="1325212" y="2775547"/>
              <a:ext cx="1390583" cy="107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Actitud optimista i OBJECTIVA</a:t>
              </a: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 rot="-8100000">
              <a:off x="3480351" y="2195195"/>
              <a:ext cx="498255" cy="57359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6FAFC6"/>
                </a:gs>
                <a:gs pos="50000">
                  <a:srgbClr val="54A8C4"/>
                </a:gs>
                <a:gs pos="100000">
                  <a:srgbClr val="4596B2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 txBox="1"/>
            <p:nvPr/>
          </p:nvSpPr>
          <p:spPr>
            <a:xfrm rot="2700000">
              <a:off x="3607937" y="2362763"/>
              <a:ext cx="348779" cy="34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829304" y="784542"/>
              <a:ext cx="1923794" cy="15183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 txBox="1"/>
            <p:nvPr/>
          </p:nvSpPr>
          <p:spPr>
            <a:xfrm>
              <a:off x="2111037" y="1006899"/>
              <a:ext cx="1360328" cy="1073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s-ES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DÓNA’T SUPORT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amb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els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amics</a:t>
              </a:r>
              <a:r>
                <a:rPr lang="es-ES" sz="1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i la </a:t>
              </a:r>
              <a:r>
                <a:rPr lang="es-ES" sz="1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família</a:t>
              </a:r>
              <a:endParaRPr dirty="0"/>
            </a:p>
          </p:txBody>
        </p:sp>
      </p:grpSp>
      <p:pic>
        <p:nvPicPr>
          <p:cNvPr id="39" name="38 Imagen" descr="Logo_EJ_fons_bla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764" y="0"/>
            <a:ext cx="1225236" cy="1268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40 Imagen" descr="logo_transparent_6c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93" y="6055454"/>
            <a:ext cx="1434107" cy="647270"/>
          </a:xfrm>
          <a:prstGeom prst="rect">
            <a:avLst/>
          </a:prstGeom>
        </p:spPr>
      </p:pic>
      <p:pic>
        <p:nvPicPr>
          <p:cNvPr id="42" name="41 Imagen" descr="logo_CENTREHM_1500_RGB Sense Fons v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481" y="6277097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edia-edg.barcelona.cat/wp-content/uploads/2018/07/13111739/Imatge_twitter_Konsultam-1024x5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93" y="449252"/>
            <a:ext cx="7252651" cy="40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615131" y="4330460"/>
            <a:ext cx="330391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rebuchet MS" pitchFamily="34" charset="0"/>
              </a:rPr>
              <a:t>POTS CONTACTAR AMB NOSALTRES VIA TELEFÒNICA O E-MAIL!</a:t>
            </a:r>
          </a:p>
          <a:p>
            <a:r>
              <a:rPr lang="es-ES" dirty="0">
                <a:latin typeface="Trebuchet MS" pitchFamily="34" charset="0"/>
              </a:rPr>
              <a:t>Tel. 672.64.25.73 / 662.02.35.84</a:t>
            </a:r>
          </a:p>
          <a:p>
            <a:r>
              <a:rPr lang="es-ES" dirty="0">
                <a:latin typeface="Trebuchet MS" pitchFamily="34" charset="0"/>
              </a:rPr>
              <a:t>@: konsultam@chmcorts.com</a:t>
            </a:r>
            <a:r>
              <a:rPr lang="es-ES" dirty="0"/>
              <a:t>	   </a:t>
            </a:r>
          </a:p>
        </p:txBody>
      </p:sp>
      <p:pic>
        <p:nvPicPr>
          <p:cNvPr id="11" name="10 Imagen" descr="Logo_EJ_fons_bla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4486"/>
            <a:ext cx="1017917" cy="1053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13 Imagen" descr="logo_CENTREHM_1500_RGB Sense Fons 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672" y="6191800"/>
            <a:ext cx="2432650" cy="536804"/>
          </a:xfrm>
          <a:prstGeom prst="rect">
            <a:avLst/>
          </a:prstGeom>
        </p:spPr>
      </p:pic>
      <p:pic>
        <p:nvPicPr>
          <p:cNvPr id="15" name="14 Imagen" descr="logo_transparent_6c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431" y="5848684"/>
            <a:ext cx="1949570" cy="879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QUÈ PODEM SENTIR?</a:t>
            </a:r>
            <a:endParaRPr/>
          </a:p>
        </p:txBody>
      </p:sp>
      <p:grpSp>
        <p:nvGrpSpPr>
          <p:cNvPr id="228" name="Google Shape;228;p2"/>
          <p:cNvGrpSpPr/>
          <p:nvPr/>
        </p:nvGrpSpPr>
        <p:grpSpPr>
          <a:xfrm>
            <a:off x="513156" y="2909058"/>
            <a:ext cx="8118221" cy="2454346"/>
            <a:chOff x="2379" y="572258"/>
            <a:chExt cx="8118221" cy="2454346"/>
          </a:xfrm>
        </p:grpSpPr>
        <p:sp>
          <p:nvSpPr>
            <p:cNvPr id="229" name="Google Shape;229;p2"/>
            <p:cNvSpPr/>
            <p:nvPr/>
          </p:nvSpPr>
          <p:spPr>
            <a:xfrm>
              <a:off x="2379" y="572258"/>
              <a:ext cx="1887958" cy="1132775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 txBox="1"/>
            <p:nvPr/>
          </p:nvSpPr>
          <p:spPr>
            <a:xfrm>
              <a:off x="2379" y="572258"/>
              <a:ext cx="1887958" cy="1132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PREOCUPACIÓ</a:t>
              </a:r>
              <a:endPara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079134" y="572258"/>
              <a:ext cx="1887958" cy="113277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 txBox="1"/>
            <p:nvPr/>
          </p:nvSpPr>
          <p:spPr>
            <a:xfrm>
              <a:off x="2079134" y="572258"/>
              <a:ext cx="1887958" cy="1132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s-ES" sz="2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À</a:t>
              </a:r>
              <a:r>
                <a:rPr lang="es-ES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BIA</a:t>
              </a:r>
              <a:endPara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55888" y="572258"/>
              <a:ext cx="1887958" cy="1132775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 txBox="1"/>
            <p:nvPr/>
          </p:nvSpPr>
          <p:spPr>
            <a:xfrm>
              <a:off x="4155888" y="572258"/>
              <a:ext cx="1887958" cy="1132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POR</a:t>
              </a:r>
              <a:endPara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232642" y="572258"/>
              <a:ext cx="1887958" cy="1132775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 txBox="1"/>
            <p:nvPr/>
          </p:nvSpPr>
          <p:spPr>
            <a:xfrm>
              <a:off x="6232642" y="572258"/>
              <a:ext cx="1887958" cy="1132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INCERTESA</a:t>
              </a:r>
              <a:endPara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040756" y="1893829"/>
              <a:ext cx="1887958" cy="1132775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 txBox="1"/>
            <p:nvPr/>
          </p:nvSpPr>
          <p:spPr>
            <a:xfrm>
              <a:off x="1040756" y="1893829"/>
              <a:ext cx="1887958" cy="1132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CULPA</a:t>
              </a:r>
              <a:endPara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117511" y="1893829"/>
              <a:ext cx="1887958" cy="1132775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 txBox="1"/>
            <p:nvPr/>
          </p:nvSpPr>
          <p:spPr>
            <a:xfrm>
              <a:off x="3117511" y="1893829"/>
              <a:ext cx="1887958" cy="1132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SOLEDAT</a:t>
              </a:r>
              <a:endPara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194265" y="1893829"/>
              <a:ext cx="1887958" cy="113277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 txBox="1"/>
            <p:nvPr/>
          </p:nvSpPr>
          <p:spPr>
            <a:xfrm>
              <a:off x="5194265" y="1893829"/>
              <a:ext cx="1887958" cy="1132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TRISTESA</a:t>
              </a:r>
              <a:endPara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8" name="17 Imagen" descr="Logo_EJ_fons_bla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18 Imagen" descr="logo_transparent_6c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93" y="6098586"/>
            <a:ext cx="1434107" cy="647270"/>
          </a:xfrm>
          <a:prstGeom prst="rect">
            <a:avLst/>
          </a:prstGeom>
        </p:spPr>
      </p:pic>
      <p:pic>
        <p:nvPicPr>
          <p:cNvPr id="21" name="20 Imagen" descr="logo_CENTREHM_1500_RGB Sense Fons v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86" y="6311603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/>
          <p:nvPr/>
        </p:nvSpPr>
        <p:spPr>
          <a:xfrm>
            <a:off x="0" y="0"/>
            <a:ext cx="9141618" cy="6858000"/>
          </a:xfrm>
          <a:prstGeom prst="rect">
            <a:avLst/>
          </a:prstGeom>
          <a:gradFill>
            <a:gsLst>
              <a:gs pos="0">
                <a:srgbClr val="F78121"/>
              </a:gs>
              <a:gs pos="50000">
                <a:srgbClr val="D54006"/>
              </a:gs>
              <a:gs pos="100000">
                <a:srgbClr val="8C0000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"/>
          <p:cNvSpPr/>
          <p:nvPr/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0" name="Google Shape;2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06045"/>
            <a:ext cx="3723894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"/>
          <p:cNvSpPr/>
          <p:nvPr/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s-ES" sz="3800"/>
              <a:t>QUÈ FER?</a:t>
            </a:r>
            <a:endParaRPr/>
          </a:p>
        </p:txBody>
      </p:sp>
      <p:grpSp>
        <p:nvGrpSpPr>
          <p:cNvPr id="253" name="Google Shape;253;p3"/>
          <p:cNvGrpSpPr/>
          <p:nvPr/>
        </p:nvGrpSpPr>
        <p:grpSpPr>
          <a:xfrm>
            <a:off x="3963591" y="981368"/>
            <a:ext cx="4695825" cy="5236231"/>
            <a:chOff x="0" y="639"/>
            <a:chExt cx="4695825" cy="5236231"/>
          </a:xfrm>
        </p:grpSpPr>
        <p:cxnSp>
          <p:nvCxnSpPr>
            <p:cNvPr id="254" name="Google Shape;254;p3"/>
            <p:cNvCxnSpPr/>
            <p:nvPr/>
          </p:nvCxnSpPr>
          <p:spPr>
            <a:xfrm>
              <a:off x="0" y="639"/>
              <a:ext cx="4695825" cy="0"/>
            </a:xfrm>
            <a:prstGeom prst="straightConnector1">
              <a:avLst/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255" name="Google Shape;255;p3"/>
            <p:cNvSpPr/>
            <p:nvPr/>
          </p:nvSpPr>
          <p:spPr>
            <a:xfrm>
              <a:off x="0" y="639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 txBox="1"/>
            <p:nvPr/>
          </p:nvSpPr>
          <p:spPr>
            <a:xfrm>
              <a:off x="0" y="639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Trebuchet MS"/>
                <a:buNone/>
              </a:pPr>
              <a:r>
                <a:rPr lang="es-ES" sz="1400" b="1" i="0" u="none" strike="noStrike" cap="none" dirty="0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RECORDAR PERQUÈ HO FEM: </a:t>
              </a:r>
              <a:r>
                <a:rPr lang="es-ES" sz="1400" b="1" i="0" u="none" strike="noStrike" cap="none" dirty="0">
                  <a:solidFill>
                    <a:srgbClr val="FF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MANTENINT-NOS A CASA: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ajudem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als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nostres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avis,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amics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amb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alguna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malaltia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estem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fent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una </a:t>
              </a:r>
              <a:r>
                <a:rPr lang="es-ES" b="1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tasca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social encara que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sembli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que no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fem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res</a:t>
              </a:r>
              <a:endParaRPr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57" name="Google Shape;257;p3"/>
            <p:cNvCxnSpPr/>
            <p:nvPr/>
          </p:nvCxnSpPr>
          <p:spPr>
            <a:xfrm>
              <a:off x="0" y="1047885"/>
              <a:ext cx="4695825" cy="0"/>
            </a:xfrm>
            <a:prstGeom prst="straightConnector1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258" name="Google Shape;258;p3"/>
            <p:cNvSpPr/>
            <p:nvPr/>
          </p:nvSpPr>
          <p:spPr>
            <a:xfrm>
              <a:off x="0" y="1047885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 txBox="1"/>
            <p:nvPr/>
          </p:nvSpPr>
          <p:spPr>
            <a:xfrm>
              <a:off x="0" y="1047885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400"/>
                <a:buFont typeface="Trebuchet MS"/>
                <a:buNone/>
              </a:pPr>
              <a:r>
                <a:rPr lang="es-ES" sz="1400" b="1" i="0" u="none" strike="noStrike" cap="none">
                  <a:solidFill>
                    <a:srgbClr val="3A383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ESTABLIR RUTINA DIÀRIA: </a:t>
              </a:r>
              <a:r>
                <a:rPr lang="es-ES" sz="1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llevar-se, hàbits d’higiene, horaris de menjars i de son, horaris per exercici físic, oci i tasques escolars,etc</a:t>
              </a:r>
              <a:endPara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60" name="Google Shape;260;p3"/>
            <p:cNvCxnSpPr/>
            <p:nvPr/>
          </p:nvCxnSpPr>
          <p:spPr>
            <a:xfrm>
              <a:off x="0" y="1908229"/>
              <a:ext cx="4695825" cy="0"/>
            </a:xfrm>
            <a:prstGeom prst="straightConnector1">
              <a:avLst/>
            </a:prstGeom>
            <a:gradFill>
              <a:gsLst>
                <a:gs pos="0">
                  <a:srgbClr val="6FAFC6"/>
                </a:gs>
                <a:gs pos="50000">
                  <a:srgbClr val="54A8C4"/>
                </a:gs>
                <a:gs pos="100000">
                  <a:srgbClr val="4596B2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261" name="Google Shape;261;p3"/>
            <p:cNvSpPr/>
            <p:nvPr/>
          </p:nvSpPr>
          <p:spPr>
            <a:xfrm>
              <a:off x="0" y="2095131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 txBox="1"/>
            <p:nvPr/>
          </p:nvSpPr>
          <p:spPr>
            <a:xfrm>
              <a:off x="0" y="2095131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Trebuchet MS"/>
                <a:buNone/>
              </a:pPr>
              <a:r>
                <a:rPr lang="es-ES" sz="1400" b="1" i="0" u="none" strike="noStrike" cap="none" dirty="0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MANTENIR CONTACTE SOCIAL: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amics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família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via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Skype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o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d’altres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multiconferències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jocs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online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cooperatius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amb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coneguts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etc</a:t>
              </a:r>
              <a:endParaRPr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63" name="Google Shape;263;p3"/>
            <p:cNvCxnSpPr/>
            <p:nvPr/>
          </p:nvCxnSpPr>
          <p:spPr>
            <a:xfrm>
              <a:off x="0" y="3142378"/>
              <a:ext cx="4695825" cy="0"/>
            </a:xfrm>
            <a:prstGeom prst="straightConnector1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264" name="Google Shape;264;p3"/>
            <p:cNvSpPr/>
            <p:nvPr/>
          </p:nvSpPr>
          <p:spPr>
            <a:xfrm>
              <a:off x="0" y="3142378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 txBox="1"/>
            <p:nvPr/>
          </p:nvSpPr>
          <p:spPr>
            <a:xfrm>
              <a:off x="0" y="3142378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Trebuchet MS"/>
                <a:buNone/>
              </a:pPr>
              <a:r>
                <a:rPr lang="es-ES" sz="1400" b="1" i="0" u="none" strike="noStrike" cap="non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 PUC SER ÚTIL? </a:t>
              </a:r>
              <a:r>
                <a:rPr lang="es-ES" sz="1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 no estic contagiat ni en quarentena, informar-me de voluntariats o d’altres maneres d’ajudar sempre amb les mesures de seguretat pertinents</a:t>
              </a:r>
              <a:endPara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66" name="Google Shape;266;p3"/>
            <p:cNvCxnSpPr/>
            <p:nvPr/>
          </p:nvCxnSpPr>
          <p:spPr>
            <a:xfrm>
              <a:off x="0" y="4189624"/>
              <a:ext cx="4695825" cy="0"/>
            </a:xfrm>
            <a:prstGeom prst="straightConnector1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267" name="Google Shape;267;p3"/>
            <p:cNvSpPr/>
            <p:nvPr/>
          </p:nvSpPr>
          <p:spPr>
            <a:xfrm>
              <a:off x="0" y="4189624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 txBox="1"/>
            <p:nvPr/>
          </p:nvSpPr>
          <p:spPr>
            <a:xfrm>
              <a:off x="0" y="4189624"/>
              <a:ext cx="4695825" cy="104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Trebuchet MS"/>
                <a:buNone/>
              </a:pPr>
              <a:r>
                <a:rPr lang="es-ES" sz="1400" b="1" i="0" u="none" strike="noStrike" cap="none" dirty="0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MANTENIR-ME INFORMAT, NO SOBREINFORMAT: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amb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un o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molt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dos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cops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al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dia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n’hi</a:t>
              </a:r>
              <a:r>
                <a:rPr lang="es-ES" sz="1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ha </a:t>
              </a:r>
              <a:r>
                <a:rPr lang="es-ES" sz="1400" b="1" i="0" u="none" strike="noStrike" cap="none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prou</a:t>
              </a:r>
              <a:endParaRPr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4" name="23 Imagen" descr="Logo_EJ_fons_blan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25 Imagen" descr="logo_transparent_6c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893" y="6064081"/>
            <a:ext cx="1434107" cy="647270"/>
          </a:xfrm>
          <a:prstGeom prst="rect">
            <a:avLst/>
          </a:prstGeom>
        </p:spPr>
      </p:pic>
      <p:pic>
        <p:nvPicPr>
          <p:cNvPr id="27" name="26 Imagen" descr="logo_CENTREHM_1500_RGB Sense Fons v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7613" y="6268471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"/>
          <p:cNvSpPr/>
          <p:nvPr/>
        </p:nvSpPr>
        <p:spPr>
          <a:xfrm>
            <a:off x="0" y="0"/>
            <a:ext cx="9141618" cy="6858000"/>
          </a:xfrm>
          <a:prstGeom prst="rect">
            <a:avLst/>
          </a:prstGeom>
          <a:gradFill>
            <a:gsLst>
              <a:gs pos="0">
                <a:srgbClr val="F78121"/>
              </a:gs>
              <a:gs pos="50000">
                <a:srgbClr val="D54006"/>
              </a:gs>
              <a:gs pos="100000">
                <a:srgbClr val="8C0000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4" name="Google Shape;274;p4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"/>
          <p:cNvSpPr/>
          <p:nvPr/>
        </p:nvSpPr>
        <p:spPr>
          <a:xfrm>
            <a:off x="3479292" y="-1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6" name="Google Shape;27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06045"/>
            <a:ext cx="3723894" cy="14404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/>
          <p:nvPr/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 txBox="1"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s-ES" sz="3800" dirty="0"/>
              <a:t>ESTABLIR RUTINA DIÀRIA</a:t>
            </a:r>
            <a:endParaRPr dirty="0"/>
          </a:p>
        </p:txBody>
      </p:sp>
      <p:grpSp>
        <p:nvGrpSpPr>
          <p:cNvPr id="279" name="Google Shape;279;p4"/>
          <p:cNvGrpSpPr/>
          <p:nvPr/>
        </p:nvGrpSpPr>
        <p:grpSpPr>
          <a:xfrm>
            <a:off x="4078131" y="938792"/>
            <a:ext cx="4466743" cy="3943138"/>
            <a:chOff x="0" y="160932"/>
            <a:chExt cx="4466743" cy="3943138"/>
          </a:xfrm>
        </p:grpSpPr>
        <p:sp>
          <p:nvSpPr>
            <p:cNvPr id="280" name="Google Shape;280;p4"/>
            <p:cNvSpPr/>
            <p:nvPr/>
          </p:nvSpPr>
          <p:spPr>
            <a:xfrm>
              <a:off x="261802" y="160932"/>
              <a:ext cx="3943138" cy="39431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323" y="6640"/>
                  </a:moveTo>
                  <a:lnTo>
                    <a:pt x="78323" y="6640"/>
                  </a:lnTo>
                  <a:cubicBezTo>
                    <a:pt x="102675" y="15002"/>
                    <a:pt x="118276" y="38790"/>
                    <a:pt x="116242" y="64457"/>
                  </a:cubicBezTo>
                  <a:cubicBezTo>
                    <a:pt x="114208" y="90124"/>
                    <a:pt x="95055" y="111157"/>
                    <a:pt x="69690" y="115580"/>
                  </a:cubicBezTo>
                  <a:cubicBezTo>
                    <a:pt x="44326" y="120002"/>
                    <a:pt x="19185" y="106691"/>
                    <a:pt x="8585" y="83227"/>
                  </a:cubicBezTo>
                  <a:cubicBezTo>
                    <a:pt x="-2015" y="59763"/>
                    <a:pt x="4615" y="32099"/>
                    <a:pt x="24700" y="15989"/>
                  </a:cubicBezTo>
                  <a:lnTo>
                    <a:pt x="22729" y="13016"/>
                  </a:lnTo>
                  <a:lnTo>
                    <a:pt x="30661" y="15752"/>
                  </a:lnTo>
                  <a:lnTo>
                    <a:pt x="30364" y="24532"/>
                  </a:lnTo>
                  <a:lnTo>
                    <a:pt x="28394" y="21560"/>
                  </a:lnTo>
                  <a:lnTo>
                    <a:pt x="28394" y="21560"/>
                  </a:lnTo>
                  <a:cubicBezTo>
                    <a:pt x="10895" y="35948"/>
                    <a:pt x="5322" y="60340"/>
                    <a:pt x="14836" y="80900"/>
                  </a:cubicBezTo>
                  <a:cubicBezTo>
                    <a:pt x="24351" y="101460"/>
                    <a:pt x="46551" y="112999"/>
                    <a:pt x="68845" y="108973"/>
                  </a:cubicBezTo>
                  <a:cubicBezTo>
                    <a:pt x="91139" y="104946"/>
                    <a:pt x="107900" y="86370"/>
                    <a:pt x="109621" y="63781"/>
                  </a:cubicBezTo>
                  <a:cubicBezTo>
                    <a:pt x="111342" y="41191"/>
                    <a:pt x="97589" y="20290"/>
                    <a:pt x="76162" y="12932"/>
                  </a:cubicBezTo>
                  <a:close/>
                </a:path>
              </a:pathLst>
            </a:custGeom>
            <a:gradFill>
              <a:gsLst>
                <a:gs pos="0">
                  <a:srgbClr val="ECEADA"/>
                </a:gs>
                <a:gs pos="50000">
                  <a:srgbClr val="E9E4D1"/>
                </a:gs>
                <a:gs pos="100000">
                  <a:srgbClr val="D0CBB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342448" y="194473"/>
              <a:ext cx="1781847" cy="86643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 txBox="1"/>
            <p:nvPr/>
          </p:nvSpPr>
          <p:spPr>
            <a:xfrm>
              <a:off x="1384744" y="236769"/>
              <a:ext cx="1697255" cy="781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s-ES" sz="16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MARCAR-SE UN HORARI D’ACTIVITATS</a:t>
              </a:r>
              <a:endPara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261641" y="1309326"/>
              <a:ext cx="1184297" cy="5921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 txBox="1"/>
            <p:nvPr/>
          </p:nvSpPr>
          <p:spPr>
            <a:xfrm>
              <a:off x="3290547" y="1338232"/>
              <a:ext cx="1126485" cy="53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SON I VIGILIA</a:t>
              </a:r>
              <a:endParaRPr sz="1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282446" y="2319854"/>
              <a:ext cx="1184297" cy="5921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FAFC6"/>
                </a:gs>
                <a:gs pos="50000">
                  <a:srgbClr val="54A8C4"/>
                </a:gs>
                <a:gs pos="100000">
                  <a:srgbClr val="4596B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 txBox="1"/>
            <p:nvPr/>
          </p:nvSpPr>
          <p:spPr>
            <a:xfrm>
              <a:off x="3311352" y="2348760"/>
              <a:ext cx="1126485" cy="53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EXERCICI FÍSIC</a:t>
              </a:r>
              <a:endParaRPr sz="1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798123" y="3443233"/>
              <a:ext cx="1184297" cy="5921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 txBox="1"/>
            <p:nvPr/>
          </p:nvSpPr>
          <p:spPr>
            <a:xfrm>
              <a:off x="2827029" y="3472139"/>
              <a:ext cx="1126485" cy="53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ÀPATS</a:t>
              </a:r>
              <a:endParaRPr sz="1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597672" y="3443235"/>
              <a:ext cx="1184297" cy="5921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 txBox="1"/>
            <p:nvPr/>
          </p:nvSpPr>
          <p:spPr>
            <a:xfrm>
              <a:off x="626578" y="3472141"/>
              <a:ext cx="1126485" cy="53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OBLIGACIONS ESCOLARS</a:t>
              </a:r>
              <a:endParaRPr sz="1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0" y="2319855"/>
              <a:ext cx="1184297" cy="5921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906" y="2348761"/>
              <a:ext cx="1126485" cy="53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OCI</a:t>
              </a:r>
              <a:endParaRPr sz="1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0" y="1285405"/>
              <a:ext cx="1184297" cy="5921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 txBox="1"/>
            <p:nvPr/>
          </p:nvSpPr>
          <p:spPr>
            <a:xfrm>
              <a:off x="28906" y="1314311"/>
              <a:ext cx="1126485" cy="53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CONTACTE SOCIAL</a:t>
              </a:r>
              <a:endParaRPr sz="1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95" name="Google Shape;295;p4"/>
          <p:cNvSpPr txBox="1"/>
          <p:nvPr/>
        </p:nvSpPr>
        <p:spPr>
          <a:xfrm>
            <a:off x="3894442" y="5264520"/>
            <a:ext cx="5097048" cy="646331"/>
          </a:xfrm>
          <a:prstGeom prst="rect">
            <a:avLst/>
          </a:prstGeom>
          <a:solidFill>
            <a:srgbClr val="AEABAB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DIFERENCIA</a:t>
            </a:r>
            <a:r>
              <a:rPr lang="es-E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ENTRE ELS HORARIS I RUTINES DE LA SETMANA I DEL CAP DE SETMANA</a:t>
            </a:r>
            <a:endParaRPr dirty="0"/>
          </a:p>
        </p:txBody>
      </p:sp>
      <p:pic>
        <p:nvPicPr>
          <p:cNvPr id="25" name="24 Imagen" descr="Logo_EJ_fons_blan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25 Imagen" descr="logo_CENTREHM_1500_RGB Sense Fons v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988" y="6268469"/>
            <a:ext cx="1967920" cy="434254"/>
          </a:xfrm>
          <a:prstGeom prst="rect">
            <a:avLst/>
          </a:prstGeom>
        </p:spPr>
      </p:pic>
      <p:pic>
        <p:nvPicPr>
          <p:cNvPr id="28" name="27 Imagen" descr="logo_transparent_6c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893" y="6055455"/>
            <a:ext cx="1434107" cy="647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/>
          <p:nvPr/>
        </p:nvSpPr>
        <p:spPr>
          <a:xfrm>
            <a:off x="0" y="0"/>
            <a:ext cx="9141618" cy="6858000"/>
          </a:xfrm>
          <a:prstGeom prst="rect">
            <a:avLst/>
          </a:prstGeom>
          <a:gradFill>
            <a:gsLst>
              <a:gs pos="0">
                <a:srgbClr val="F78121"/>
              </a:gs>
              <a:gs pos="50000">
                <a:srgbClr val="D54006"/>
              </a:gs>
              <a:gs pos="100000">
                <a:srgbClr val="8C0000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1" name="Google Shape;301;p5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"/>
          <p:cNvSpPr/>
          <p:nvPr/>
        </p:nvSpPr>
        <p:spPr>
          <a:xfrm>
            <a:off x="3479292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3" name="Google Shape;3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06045"/>
            <a:ext cx="3723894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"/>
          <p:cNvSpPr/>
          <p:nvPr/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"/>
          <p:cNvSpPr txBox="1"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s-ES" sz="3800"/>
              <a:t>SON I VIGILIA</a:t>
            </a:r>
            <a:endParaRPr/>
          </a:p>
        </p:txBody>
      </p:sp>
      <p:grpSp>
        <p:nvGrpSpPr>
          <p:cNvPr id="306" name="Google Shape;306;p5"/>
          <p:cNvGrpSpPr/>
          <p:nvPr/>
        </p:nvGrpSpPr>
        <p:grpSpPr>
          <a:xfrm>
            <a:off x="3946338" y="373025"/>
            <a:ext cx="4695825" cy="5577113"/>
            <a:chOff x="0" y="680"/>
            <a:chExt cx="4695825" cy="5577113"/>
          </a:xfrm>
        </p:grpSpPr>
        <p:sp>
          <p:nvSpPr>
            <p:cNvPr id="307" name="Google Shape;307;p5"/>
            <p:cNvSpPr/>
            <p:nvPr/>
          </p:nvSpPr>
          <p:spPr>
            <a:xfrm>
              <a:off x="0" y="680"/>
              <a:ext cx="4695825" cy="159346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82021" y="359209"/>
              <a:ext cx="876403" cy="87640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840447" y="680"/>
              <a:ext cx="2855377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 txBox="1"/>
            <p:nvPr/>
          </p:nvSpPr>
          <p:spPr>
            <a:xfrm>
              <a:off x="1840447" y="680"/>
              <a:ext cx="2855377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625" tIns="168625" rIns="168625" bIns="168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rebuchet MS"/>
                <a:buNone/>
              </a:pPr>
              <a:r>
                <a:rPr lang="es-ES" sz="2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MARCAR-SE UN HORARI PER ANAR A DORMIR I LLEVAR-SE</a:t>
              </a:r>
              <a:endParaRPr sz="2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0" y="1992507"/>
              <a:ext cx="4695825" cy="159346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82021" y="2351035"/>
              <a:ext cx="876403" cy="87640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840447" y="1992507"/>
              <a:ext cx="2855377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 txBox="1"/>
            <p:nvPr/>
          </p:nvSpPr>
          <p:spPr>
            <a:xfrm>
              <a:off x="1840447" y="1992507"/>
              <a:ext cx="2855377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625" tIns="168625" rIns="168625" bIns="168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rebuchet MS"/>
                <a:buNone/>
              </a:pPr>
              <a:r>
                <a:rPr lang="es-ES" sz="2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 DORMIR MÉS DE LES HORES HABITUALS DE SON</a:t>
              </a:r>
              <a:endParaRPr sz="2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0" y="3984333"/>
              <a:ext cx="4695825" cy="159346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82021" y="4342861"/>
              <a:ext cx="876403" cy="87640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840447" y="3984333"/>
              <a:ext cx="2855377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 txBox="1"/>
            <p:nvPr/>
          </p:nvSpPr>
          <p:spPr>
            <a:xfrm>
              <a:off x="1840447" y="3984333"/>
              <a:ext cx="2855377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625" tIns="168625" rIns="168625" bIns="168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rebuchet MS"/>
                <a:buNone/>
              </a:pPr>
              <a:r>
                <a:rPr lang="es-ES" sz="2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INTENTAR NO DORMIR DURANT EL DIA</a:t>
              </a:r>
              <a:endParaRPr sz="2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1" name="20 Imagen" descr="Logo_EJ_fons_blan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21 Imagen" descr="logo_transparent_6c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9893" y="6081333"/>
            <a:ext cx="1434107" cy="647270"/>
          </a:xfrm>
          <a:prstGeom prst="rect">
            <a:avLst/>
          </a:prstGeom>
        </p:spPr>
      </p:pic>
      <p:pic>
        <p:nvPicPr>
          <p:cNvPr id="23" name="22 Imagen" descr="logo_CENTREHM_1500_RGB Sense Fons v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4481" y="6277097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"/>
          <p:cNvSpPr txBox="1"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s-ES"/>
              <a:t>EXERCICI FÍSIC</a:t>
            </a:r>
            <a:endParaRPr/>
          </a:p>
        </p:txBody>
      </p:sp>
      <p:grpSp>
        <p:nvGrpSpPr>
          <p:cNvPr id="324" name="Google Shape;324;p6"/>
          <p:cNvGrpSpPr/>
          <p:nvPr/>
        </p:nvGrpSpPr>
        <p:grpSpPr>
          <a:xfrm>
            <a:off x="755576" y="2284470"/>
            <a:ext cx="7373590" cy="2995521"/>
            <a:chOff x="0" y="223622"/>
            <a:chExt cx="7373590" cy="2995521"/>
          </a:xfrm>
        </p:grpSpPr>
        <p:sp>
          <p:nvSpPr>
            <p:cNvPr id="325" name="Google Shape;325;p6"/>
            <p:cNvSpPr/>
            <p:nvPr/>
          </p:nvSpPr>
          <p:spPr>
            <a:xfrm>
              <a:off x="0" y="223622"/>
              <a:ext cx="2304247" cy="1382548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 txBox="1"/>
            <p:nvPr/>
          </p:nvSpPr>
          <p:spPr>
            <a:xfrm>
              <a:off x="0" y="223622"/>
              <a:ext cx="2304247" cy="1382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s-ES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ENS AJUDARÀ A CREMAR ENERGIA</a:t>
              </a:r>
              <a:endParaRPr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534671" y="223622"/>
              <a:ext cx="2304247" cy="1382548"/>
            </a:xfrm>
            <a:prstGeom prst="rect">
              <a:avLst/>
            </a:prstGeom>
            <a:solidFill>
              <a:srgbClr val="7591F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 txBox="1"/>
            <p:nvPr/>
          </p:nvSpPr>
          <p:spPr>
            <a:xfrm>
              <a:off x="2534671" y="223622"/>
              <a:ext cx="2304247" cy="1382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s-ES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GENERAREM ENDORFINES</a:t>
              </a:r>
              <a:endParaRPr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069343" y="223622"/>
              <a:ext cx="2304247" cy="1382548"/>
            </a:xfrm>
            <a:prstGeom prst="rect">
              <a:avLst/>
            </a:prstGeom>
            <a:solidFill>
              <a:srgbClr val="6FF8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 txBox="1"/>
            <p:nvPr/>
          </p:nvSpPr>
          <p:spPr>
            <a:xfrm>
              <a:off x="5069343" y="223622"/>
              <a:ext cx="2304247" cy="1382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s-ES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PODEM FER-HO SOLS O ACOMPANYATS</a:t>
              </a:r>
              <a:endParaRPr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0" y="1836595"/>
              <a:ext cx="2304247" cy="1382548"/>
            </a:xfrm>
            <a:prstGeom prst="rect">
              <a:avLst/>
            </a:prstGeom>
            <a:solidFill>
              <a:srgbClr val="68F96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 txBox="1"/>
            <p:nvPr/>
          </p:nvSpPr>
          <p:spPr>
            <a:xfrm>
              <a:off x="0" y="1836595"/>
              <a:ext cx="2304247" cy="1382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s-ES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MÍNIM TRES COPS PER SETMANA</a:t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534671" y="1836595"/>
              <a:ext cx="2304247" cy="1382548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rgbClr val="367F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 txBox="1"/>
            <p:nvPr/>
          </p:nvSpPr>
          <p:spPr>
            <a:xfrm>
              <a:off x="2534671" y="1836595"/>
              <a:ext cx="2304247" cy="1382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s-ES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COMBINAR TIPUS D’EXERCICI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s-ES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força vs estiraments</a:t>
              </a:r>
              <a:endParaRPr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5069343" y="1836595"/>
              <a:ext cx="2304247" cy="1382548"/>
            </a:xfrm>
            <a:prstGeom prst="rect">
              <a:avLst/>
            </a:prstGeom>
            <a:solidFill>
              <a:srgbClr val="F87C5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 txBox="1"/>
            <p:nvPr/>
          </p:nvSpPr>
          <p:spPr>
            <a:xfrm>
              <a:off x="5069343" y="1836595"/>
              <a:ext cx="2304247" cy="1382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s-ES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RUTINA DE RELAXACIÓ DIÀRIA</a:t>
              </a:r>
              <a:endParaRPr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37" name="Google Shape;337;p6"/>
          <p:cNvGrpSpPr/>
          <p:nvPr/>
        </p:nvGrpSpPr>
        <p:grpSpPr>
          <a:xfrm>
            <a:off x="3074219" y="5538384"/>
            <a:ext cx="2736304" cy="1132775"/>
            <a:chOff x="3117511" y="1893829"/>
            <a:chExt cx="1887958" cy="1132775"/>
          </a:xfrm>
        </p:grpSpPr>
        <p:sp>
          <p:nvSpPr>
            <p:cNvPr id="338" name="Google Shape;338;p6"/>
            <p:cNvSpPr/>
            <p:nvPr/>
          </p:nvSpPr>
          <p:spPr>
            <a:xfrm>
              <a:off x="3117511" y="1893829"/>
              <a:ext cx="1887958" cy="1132775"/>
            </a:xfrm>
            <a:prstGeom prst="rect">
              <a:avLst/>
            </a:prstGeom>
            <a:solidFill>
              <a:srgbClr val="F9F16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 txBox="1"/>
            <p:nvPr/>
          </p:nvSpPr>
          <p:spPr>
            <a:xfrm>
              <a:off x="3117511" y="1893829"/>
              <a:ext cx="1887958" cy="1132775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AF6C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PODEM AJUDAR-NOS DE YOUTUBE, INSTAGRAM, APPS</a:t>
              </a:r>
              <a:endParaRPr/>
            </a:p>
          </p:txBody>
        </p:sp>
      </p:grpSp>
      <p:pic>
        <p:nvPicPr>
          <p:cNvPr id="19" name="18 Imagen" descr="Logo_EJ_fons_bla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19 Imagen" descr="logo_transparent_6c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93" y="6038201"/>
            <a:ext cx="1434107" cy="647270"/>
          </a:xfrm>
          <a:prstGeom prst="rect">
            <a:avLst/>
          </a:prstGeom>
        </p:spPr>
      </p:pic>
      <p:pic>
        <p:nvPicPr>
          <p:cNvPr id="21" name="20 Imagen" descr="logo_CENTREHM_1500_RGB Sense Fons v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080" y="5405828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"/>
          <p:cNvSpPr/>
          <p:nvPr/>
        </p:nvSpPr>
        <p:spPr>
          <a:xfrm>
            <a:off x="0" y="0"/>
            <a:ext cx="9141618" cy="6858000"/>
          </a:xfrm>
          <a:prstGeom prst="rect">
            <a:avLst/>
          </a:prstGeom>
          <a:gradFill>
            <a:gsLst>
              <a:gs pos="0">
                <a:srgbClr val="F78121"/>
              </a:gs>
              <a:gs pos="50000">
                <a:srgbClr val="D54006"/>
              </a:gs>
              <a:gs pos="100000">
                <a:srgbClr val="8C0000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5" name="Google Shape;345;p7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7"/>
          <p:cNvSpPr/>
          <p:nvPr/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7" name="Google Shape;3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06045"/>
            <a:ext cx="3723894" cy="14404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7"/>
          <p:cNvSpPr/>
          <p:nvPr/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7"/>
          <p:cNvSpPr txBox="1"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s-ES" sz="3800"/>
              <a:t>ÀPATS</a:t>
            </a:r>
            <a:endParaRPr/>
          </a:p>
        </p:txBody>
      </p:sp>
      <p:grpSp>
        <p:nvGrpSpPr>
          <p:cNvPr id="350" name="Google Shape;350;p7"/>
          <p:cNvGrpSpPr/>
          <p:nvPr/>
        </p:nvGrpSpPr>
        <p:grpSpPr>
          <a:xfrm>
            <a:off x="4082120" y="1248661"/>
            <a:ext cx="4458765" cy="4443751"/>
            <a:chOff x="3989" y="470801"/>
            <a:chExt cx="4458765" cy="4443751"/>
          </a:xfrm>
        </p:grpSpPr>
        <p:sp>
          <p:nvSpPr>
            <p:cNvPr id="351" name="Google Shape;351;p7"/>
            <p:cNvSpPr/>
            <p:nvPr/>
          </p:nvSpPr>
          <p:spPr>
            <a:xfrm>
              <a:off x="565877" y="490902"/>
              <a:ext cx="922503" cy="92250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989" y="1716426"/>
              <a:ext cx="2050007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 txBox="1"/>
            <p:nvPr/>
          </p:nvSpPr>
          <p:spPr>
            <a:xfrm>
              <a:off x="3989" y="1716426"/>
              <a:ext cx="2050007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RESPECTAR HORARIS</a:t>
              </a:r>
              <a:endPara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2976499" y="470801"/>
              <a:ext cx="922503" cy="92250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2412747" y="1716426"/>
              <a:ext cx="2050007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 txBox="1"/>
            <p:nvPr/>
          </p:nvSpPr>
          <p:spPr>
            <a:xfrm>
              <a:off x="2412747" y="1716426"/>
              <a:ext cx="2050007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MENJAR AMB ELS ALTRES MEMBRES DE CASA</a:t>
              </a:r>
              <a:endPara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67741" y="2948927"/>
              <a:ext cx="922503" cy="92250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989" y="4194552"/>
              <a:ext cx="2050007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 txBox="1"/>
            <p:nvPr/>
          </p:nvSpPr>
          <p:spPr>
            <a:xfrm>
              <a:off x="3989" y="4194552"/>
              <a:ext cx="2050007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 COPS AL DIA</a:t>
              </a:r>
              <a:endPara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2976499" y="2948927"/>
              <a:ext cx="922503" cy="92250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412747" y="4194552"/>
              <a:ext cx="2050007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 txBox="1"/>
            <p:nvPr/>
          </p:nvSpPr>
          <p:spPr>
            <a:xfrm>
              <a:off x="2412747" y="4194552"/>
              <a:ext cx="2050007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ES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L’ESTRÈS D’ESTAR TANCATS ENS POT DEMANAR SUCRE, NO CAIGUEM A LA TRAMPA</a:t>
              </a:r>
              <a:endPara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1" name="20 Imagen" descr="Logo_EJ_fons_blan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21 Imagen" descr="logo_transparent_6c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9893" y="6098587"/>
            <a:ext cx="1434107" cy="647270"/>
          </a:xfrm>
          <a:prstGeom prst="rect">
            <a:avLst/>
          </a:prstGeom>
        </p:spPr>
      </p:pic>
      <p:pic>
        <p:nvPicPr>
          <p:cNvPr id="23" name="22 Imagen" descr="logo_CENTREHM_1500_RGB Sense Fons v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4481" y="6277097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"/>
          <p:cNvSpPr/>
          <p:nvPr/>
        </p:nvSpPr>
        <p:spPr>
          <a:xfrm>
            <a:off x="0" y="0"/>
            <a:ext cx="9141618" cy="6858000"/>
          </a:xfrm>
          <a:prstGeom prst="rect">
            <a:avLst/>
          </a:prstGeom>
          <a:gradFill>
            <a:gsLst>
              <a:gs pos="0">
                <a:srgbClr val="F78121"/>
              </a:gs>
              <a:gs pos="50000">
                <a:srgbClr val="D54006"/>
              </a:gs>
              <a:gs pos="100000">
                <a:srgbClr val="8C0000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8" name="Google Shape;368;p8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8"/>
          <p:cNvSpPr/>
          <p:nvPr/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0" name="Google Shape;37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06045"/>
            <a:ext cx="3723894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8"/>
          <p:cNvSpPr/>
          <p:nvPr/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8"/>
          <p:cNvSpPr txBox="1"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s-ES" sz="3800"/>
              <a:t>OCI</a:t>
            </a:r>
            <a:endParaRPr/>
          </a:p>
        </p:txBody>
      </p:sp>
      <p:grpSp>
        <p:nvGrpSpPr>
          <p:cNvPr id="373" name="Google Shape;373;p8"/>
          <p:cNvGrpSpPr/>
          <p:nvPr/>
        </p:nvGrpSpPr>
        <p:grpSpPr>
          <a:xfrm>
            <a:off x="3963591" y="1081087"/>
            <a:ext cx="4695825" cy="4695825"/>
            <a:chOff x="0" y="441324"/>
            <a:chExt cx="4695825" cy="4695825"/>
          </a:xfrm>
        </p:grpSpPr>
        <p:sp>
          <p:nvSpPr>
            <p:cNvPr id="374" name="Google Shape;374;p8"/>
            <p:cNvSpPr/>
            <p:nvPr/>
          </p:nvSpPr>
          <p:spPr>
            <a:xfrm>
              <a:off x="0" y="441324"/>
              <a:ext cx="4695825" cy="4695825"/>
            </a:xfrm>
            <a:prstGeom prst="diamond">
              <a:avLst/>
            </a:prstGeom>
            <a:solidFill>
              <a:srgbClr val="EDD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446103" y="887428"/>
              <a:ext cx="1831371" cy="183137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 txBox="1"/>
            <p:nvPr/>
          </p:nvSpPr>
          <p:spPr>
            <a:xfrm>
              <a:off x="535503" y="976828"/>
              <a:ext cx="1652571" cy="1652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MARCAR-NOS UNS TEMPS PER FER EL QUE MÉS ENS AGRADA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418349" y="887428"/>
              <a:ext cx="1831371" cy="183137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4E2F9"/>
                </a:gs>
                <a:gs pos="50000">
                  <a:srgbClr val="6AE2FD"/>
                </a:gs>
                <a:gs pos="100000">
                  <a:srgbClr val="54CCE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 txBox="1"/>
            <p:nvPr/>
          </p:nvSpPr>
          <p:spPr>
            <a:xfrm>
              <a:off x="2507749" y="976828"/>
              <a:ext cx="1652571" cy="1652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COMPARTIR L’OCI VIA XARXES SOCIALS O APP’S QUE ENS PERMETEN   FER-HO AMB ELS AMICS</a:t>
              </a:r>
              <a:endParaRPr sz="1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446103" y="2859674"/>
              <a:ext cx="1831371" cy="183137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EFA7B"/>
                </a:gs>
                <a:gs pos="50000">
                  <a:srgbClr val="8DFF5D"/>
                </a:gs>
                <a:gs pos="100000">
                  <a:srgbClr val="78EA4A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 txBox="1"/>
            <p:nvPr/>
          </p:nvSpPr>
          <p:spPr>
            <a:xfrm>
              <a:off x="535503" y="2949074"/>
              <a:ext cx="1652571" cy="1652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QUE NO TOT L’OCI SIGUI AMB PANTALLES NI SOLS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2418349" y="2859674"/>
              <a:ext cx="1831371" cy="183137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A8B72"/>
                </a:gs>
                <a:gs pos="50000">
                  <a:srgbClr val="FF7653"/>
                </a:gs>
                <a:gs pos="100000">
                  <a:srgbClr val="E9624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 txBox="1"/>
            <p:nvPr/>
          </p:nvSpPr>
          <p:spPr>
            <a:xfrm>
              <a:off x="2507749" y="2949074"/>
              <a:ext cx="1652571" cy="1652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s-E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RECUPERAR AFICIONS O BUSCAR-NE DE NOVES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8" name="17 Imagen" descr="Logo_EJ_fons_blan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18 Imagen" descr="logo_transparent_6c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893" y="6038202"/>
            <a:ext cx="1434107" cy="647270"/>
          </a:xfrm>
          <a:prstGeom prst="rect">
            <a:avLst/>
          </a:prstGeom>
        </p:spPr>
      </p:pic>
      <p:pic>
        <p:nvPicPr>
          <p:cNvPr id="20" name="19 Imagen" descr="logo_CENTREHM_1500_RGB Sense Fons v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734" y="6216712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"/>
          <p:cNvSpPr txBox="1">
            <a:spLocks noGrp="1"/>
          </p:cNvSpPr>
          <p:nvPr>
            <p:ph type="title"/>
          </p:nvPr>
        </p:nvSpPr>
        <p:spPr>
          <a:xfrm>
            <a:off x="553372" y="641084"/>
            <a:ext cx="7210396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s-ES" dirty="0"/>
              <a:t>CONTACTE SOCIAL</a:t>
            </a:r>
            <a:endParaRPr dirty="0"/>
          </a:p>
        </p:txBody>
      </p:sp>
      <p:grpSp>
        <p:nvGrpSpPr>
          <p:cNvPr id="388" name="Google Shape;388;p9"/>
          <p:cNvGrpSpPr/>
          <p:nvPr/>
        </p:nvGrpSpPr>
        <p:grpSpPr>
          <a:xfrm>
            <a:off x="502151" y="2026688"/>
            <a:ext cx="8131607" cy="3597983"/>
            <a:chOff x="-8626" y="439"/>
            <a:chExt cx="8131607" cy="3597983"/>
          </a:xfrm>
        </p:grpSpPr>
        <p:cxnSp>
          <p:nvCxnSpPr>
            <p:cNvPr id="389" name="Google Shape;389;p9"/>
            <p:cNvCxnSpPr/>
            <p:nvPr/>
          </p:nvCxnSpPr>
          <p:spPr>
            <a:xfrm>
              <a:off x="0" y="439"/>
              <a:ext cx="8122981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0" name="Google Shape;390;p9"/>
            <p:cNvSpPr/>
            <p:nvPr/>
          </p:nvSpPr>
          <p:spPr>
            <a:xfrm>
              <a:off x="0" y="439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 txBox="1"/>
            <p:nvPr/>
          </p:nvSpPr>
          <p:spPr>
            <a:xfrm>
              <a:off x="-8626" y="9065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IMPORTANT MANTENIR-NOS CONNECTATS AMB FAMILIARS I AMICS</a:t>
              </a:r>
              <a:endParaRPr sz="21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392" name="Google Shape;392;p9"/>
            <p:cNvCxnSpPr/>
            <p:nvPr/>
          </p:nvCxnSpPr>
          <p:spPr>
            <a:xfrm>
              <a:off x="0" y="720036"/>
              <a:ext cx="8122981" cy="0"/>
            </a:xfrm>
            <a:prstGeom prst="straightConnector1">
              <a:avLst/>
            </a:prstGeom>
            <a:solidFill>
              <a:srgbClr val="A4BC62"/>
            </a:solidFill>
            <a:ln w="12700" cap="flat" cmpd="sng">
              <a:solidFill>
                <a:srgbClr val="A4BC6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3" name="Google Shape;393;p9"/>
            <p:cNvSpPr/>
            <p:nvPr/>
          </p:nvSpPr>
          <p:spPr>
            <a:xfrm>
              <a:off x="0" y="720036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 txBox="1"/>
            <p:nvPr/>
          </p:nvSpPr>
          <p:spPr>
            <a:xfrm>
              <a:off x="0" y="720036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APP’S QUE ENS PERMETEN VIDEOCONFERÈNCIES</a:t>
              </a:r>
              <a:endParaRPr sz="2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395" name="Google Shape;395;p9"/>
            <p:cNvCxnSpPr/>
            <p:nvPr/>
          </p:nvCxnSpPr>
          <p:spPr>
            <a:xfrm>
              <a:off x="0" y="1439633"/>
              <a:ext cx="8122981" cy="0"/>
            </a:xfrm>
            <a:prstGeom prst="straightConnector1">
              <a:avLst/>
            </a:prstGeom>
            <a:solidFill>
              <a:srgbClr val="7CB859"/>
            </a:solidFill>
            <a:ln w="12700" cap="flat" cmpd="sng">
              <a:solidFill>
                <a:srgbClr val="7CB8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6" name="Google Shape;396;p9"/>
            <p:cNvSpPr/>
            <p:nvPr/>
          </p:nvSpPr>
          <p:spPr>
            <a:xfrm>
              <a:off x="0" y="1439633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 txBox="1"/>
            <p:nvPr/>
          </p:nvSpPr>
          <p:spPr>
            <a:xfrm>
              <a:off x="0" y="1439633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COMPARTIR COM ENS SENTIM I ESTRATÈGIES</a:t>
              </a:r>
              <a:endParaRPr sz="2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398" name="Google Shape;398;p9"/>
            <p:cNvCxnSpPr/>
            <p:nvPr/>
          </p:nvCxnSpPr>
          <p:spPr>
            <a:xfrm>
              <a:off x="0" y="2159229"/>
              <a:ext cx="8122981" cy="0"/>
            </a:xfrm>
            <a:prstGeom prst="straightConnector1">
              <a:avLst/>
            </a:prstGeom>
            <a:solidFill>
              <a:srgbClr val="50B451"/>
            </a:solidFill>
            <a:ln w="12700" cap="flat" cmpd="sng">
              <a:solidFill>
                <a:srgbClr val="50B45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9" name="Google Shape;399;p9"/>
            <p:cNvSpPr/>
            <p:nvPr/>
          </p:nvSpPr>
          <p:spPr>
            <a:xfrm>
              <a:off x="0" y="2159229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 txBox="1"/>
            <p:nvPr/>
          </p:nvSpPr>
          <p:spPr>
            <a:xfrm>
              <a:off x="0" y="2159229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rebuchet MS"/>
                <a:buNone/>
              </a:pPr>
              <a:r>
                <a:rPr lang="es-ES" sz="2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TROBAR INICIATIVES PER SENTIR-NOS CONNECTATS SENSE SORTIR DE CASA </a:t>
              </a:r>
              <a:endParaRPr sz="2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401" name="Google Shape;401;p9"/>
            <p:cNvCxnSpPr/>
            <p:nvPr/>
          </p:nvCxnSpPr>
          <p:spPr>
            <a:xfrm>
              <a:off x="0" y="2878826"/>
              <a:ext cx="8122981" cy="0"/>
            </a:xfrm>
            <a:prstGeom prst="straightConnector1">
              <a:avLst/>
            </a:prstGeom>
            <a:solidFill>
              <a:srgbClr val="4BAD72"/>
            </a:solidFill>
            <a:ln w="12700" cap="flat" cmpd="sng">
              <a:solidFill>
                <a:srgbClr val="4BAD7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2" name="Google Shape;402;p9"/>
            <p:cNvSpPr/>
            <p:nvPr/>
          </p:nvSpPr>
          <p:spPr>
            <a:xfrm>
              <a:off x="0" y="2878826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 txBox="1"/>
            <p:nvPr/>
          </p:nvSpPr>
          <p:spPr>
            <a:xfrm>
              <a:off x="0" y="2878826"/>
              <a:ext cx="8122981" cy="71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100"/>
                <a:buFont typeface="Trebuchet MS"/>
                <a:buNone/>
              </a:pPr>
              <a:r>
                <a:rPr lang="es-ES" sz="2100" b="1" dirty="0">
                  <a:solidFill>
                    <a:srgbClr val="00B0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RECORDAR-NOS:</a:t>
              </a:r>
              <a:r>
                <a:rPr lang="es-ES" sz="21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QUEDANT-NOS A CASA FEM UNA TASCA SOCIAL, AJUDEM A FAMILIARS, AMICS I DESCONEGUTS </a:t>
              </a:r>
              <a:endParaRPr sz="21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9" name="18 Imagen" descr="Logo_EJ_fons_bla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5577"/>
            <a:ext cx="1016864" cy="105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19 Imagen" descr="logo_transparent_6c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93" y="6089960"/>
            <a:ext cx="1434107" cy="647270"/>
          </a:xfrm>
          <a:prstGeom prst="rect">
            <a:avLst/>
          </a:prstGeom>
        </p:spPr>
      </p:pic>
      <p:pic>
        <p:nvPicPr>
          <p:cNvPr id="21" name="20 Imagen" descr="logo_CENTREHM_1500_RGB Sense Fons v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614" y="6294351"/>
            <a:ext cx="1967920" cy="4342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479</Words>
  <Application>Microsoft Office PowerPoint</Application>
  <PresentationFormat>Presentación en pantalla (4:3)</PresentationFormat>
  <Paragraphs>74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Trebuchet MS</vt:lpstr>
      <vt:lpstr>Arial</vt:lpstr>
      <vt:lpstr>Aharoni</vt:lpstr>
      <vt:lpstr>Overlock</vt:lpstr>
      <vt:lpstr>Berlín</vt:lpstr>
      <vt:lpstr>COVID 19</vt:lpstr>
      <vt:lpstr>QUÈ PODEM SENTIR?</vt:lpstr>
      <vt:lpstr>QUÈ FER?</vt:lpstr>
      <vt:lpstr>ESTABLIR RUTINA DIÀRIA</vt:lpstr>
      <vt:lpstr>SON I VIGILIA</vt:lpstr>
      <vt:lpstr>EXERCICI FÍSIC</vt:lpstr>
      <vt:lpstr>ÀPATS</vt:lpstr>
      <vt:lpstr>OCI</vt:lpstr>
      <vt:lpstr>CONTACTE SOCIAL</vt:lpstr>
      <vt:lpstr>QUÈ NO FER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Placido Soriano Heredero</dc:creator>
  <cp:lastModifiedBy>Fernando</cp:lastModifiedBy>
  <cp:revision>14</cp:revision>
  <dcterms:created xsi:type="dcterms:W3CDTF">2020-03-26T11:16:43Z</dcterms:created>
  <dcterms:modified xsi:type="dcterms:W3CDTF">2020-03-31T08:22:32Z</dcterms:modified>
</cp:coreProperties>
</file>