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53F9C3-1900-4B5D-8ABD-CBCB5FFF3432}">
  <a:tblStyle styleId="{9953F9C3-1900-4B5D-8ABD-CBCB5FFF34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6626C56-FBBC-4BDF-B352-0535AD61F97A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4c9b0d84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4c9b0d84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4c9b0d84d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4c9b0d84d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c9b0d84d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4c9b0d84d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d7c2a77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4d7c2a77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4c9b0d84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4c9b0d84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4fa35be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4fa35be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4f138e3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4f138e3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50785d02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50785d02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4d7c2a77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4d7c2a77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4d7c2a77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4d7c2a77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4ba63a7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4ba63a7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4c9b0d84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4c9b0d8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4ba63a77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4ba63a77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4c9b0d84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4c9b0d84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4c9b0d84d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4c9b0d84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4c9b0d84d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4c9b0d84d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4c9b0d84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4c9b0d84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4c9b0d84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4c9b0d84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4c9b0d84d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4c9b0d84d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4c9b0d84d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4c9b0d84d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hyperlink" Target="https://triaeducativa.gencat.cat/ca/fp/gs/families-professionals/electricitat-electronica" TargetMode="External"/><Relationship Id="rId22" Type="http://schemas.openxmlformats.org/officeDocument/2006/relationships/hyperlink" Target="https://triaeducativa.gencat.cat/ca/fp/gs/families-professionals/fabricacio-mecanica" TargetMode="External"/><Relationship Id="rId21" Type="http://schemas.openxmlformats.org/officeDocument/2006/relationships/hyperlink" Target="https://triaeducativa.gencat.cat/ca/fp/gs/families-professionals/energia-aigua" TargetMode="External"/><Relationship Id="rId24" Type="http://schemas.openxmlformats.org/officeDocument/2006/relationships/hyperlink" Target="https://triaeducativa.gencat.cat/ca/fp/gs/families-professionals/hoteleria-turisme" TargetMode="External"/><Relationship Id="rId23" Type="http://schemas.openxmlformats.org/officeDocument/2006/relationships/hyperlink" Target="https://triaeducativa.gencat.cat/ca/fp/gs/families-professionals/fusta-moble-suro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riaeducativa.gencat.cat/ca/fp/gs/families-professionals/imatge-personal/" TargetMode="External"/><Relationship Id="rId4" Type="http://schemas.openxmlformats.org/officeDocument/2006/relationships/hyperlink" Target="https://triaeducativa.gencat.cat/ca/fp/gs/families-professionals/industries-alimentaries/" TargetMode="External"/><Relationship Id="rId9" Type="http://schemas.openxmlformats.org/officeDocument/2006/relationships/hyperlink" Target="https://triaeducativa.gencat.cat/ca/fp/gs/families-professionals/sanitat/" TargetMode="External"/><Relationship Id="rId26" Type="http://schemas.openxmlformats.org/officeDocument/2006/relationships/image" Target="../media/image18.png"/><Relationship Id="rId25" Type="http://schemas.openxmlformats.org/officeDocument/2006/relationships/hyperlink" Target="https://triaeducativa.gencat.cat/ca/fp/gs/families-professionals/imatge-so" TargetMode="External"/><Relationship Id="rId5" Type="http://schemas.openxmlformats.org/officeDocument/2006/relationships/hyperlink" Target="https://triaeducativa.gencat.cat/ca/fp/gs/families-professionals/informatica-comunicacions/" TargetMode="External"/><Relationship Id="rId6" Type="http://schemas.openxmlformats.org/officeDocument/2006/relationships/hyperlink" Target="https://triaeducativa.gencat.cat/ca/fp/gs/families-professionals/installacio-manteniment/" TargetMode="External"/><Relationship Id="rId7" Type="http://schemas.openxmlformats.org/officeDocument/2006/relationships/hyperlink" Target="https://triaeducativa.gencat.cat/ca/fp/gs/families-professionals/maritimopesquera/" TargetMode="External"/><Relationship Id="rId8" Type="http://schemas.openxmlformats.org/officeDocument/2006/relationships/hyperlink" Target="https://triaeducativa.gencat.cat/ca/fp/gs/families-professionals/quimica/" TargetMode="External"/><Relationship Id="rId11" Type="http://schemas.openxmlformats.org/officeDocument/2006/relationships/hyperlink" Target="https://triaeducativa.gencat.cat/ca/fp/gs/families-professionals/serveis-socioculturals-comunitat/" TargetMode="External"/><Relationship Id="rId10" Type="http://schemas.openxmlformats.org/officeDocument/2006/relationships/hyperlink" Target="https://triaeducativa.gencat.cat/ca/fp/gs/families-professionals/seguretat-medi-ambient/" TargetMode="External"/><Relationship Id="rId13" Type="http://schemas.openxmlformats.org/officeDocument/2006/relationships/hyperlink" Target="https://triaeducativa.gencat.cat/ca/fp/gs/families-professionals/transport-manteniment-vehicles/" TargetMode="External"/><Relationship Id="rId12" Type="http://schemas.openxmlformats.org/officeDocument/2006/relationships/hyperlink" Target="https://triaeducativa.gencat.cat/ca/fp/gs/families-professionals/textil-confeccio-pell/" TargetMode="External"/><Relationship Id="rId15" Type="http://schemas.openxmlformats.org/officeDocument/2006/relationships/hyperlink" Target="https://triaeducativa.gencat.cat/ca/fp/gs/families-professionals/administracio-gestio" TargetMode="External"/><Relationship Id="rId14" Type="http://schemas.openxmlformats.org/officeDocument/2006/relationships/hyperlink" Target="https://triaeducativa.gencat.cat/ca/fp/gs/families-professionals/activitats-fisiques-esportives" TargetMode="External"/><Relationship Id="rId17" Type="http://schemas.openxmlformats.org/officeDocument/2006/relationships/hyperlink" Target="https://triaeducativa.gencat.cat/ca/fp/gs/families-professionals/arts-grafiques" TargetMode="External"/><Relationship Id="rId16" Type="http://schemas.openxmlformats.org/officeDocument/2006/relationships/hyperlink" Target="https://triaeducativa.gencat.cat/ca/fp/gs/families-professionals/agraria" TargetMode="External"/><Relationship Id="rId19" Type="http://schemas.openxmlformats.org/officeDocument/2006/relationships/hyperlink" Target="https://triaeducativa.gencat.cat/ca/fp/gs/families-professionals/edificacio-obra-civil" TargetMode="External"/><Relationship Id="rId18" Type="http://schemas.openxmlformats.org/officeDocument/2006/relationships/hyperlink" Target="https://triaeducativa.gencat.cat/ca/fp/gs/families-professionals/comerc-marquet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encat.cat/ensenyament/eac/pdf/CFPM____TM60_CA.pdf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hyperlink" Target="https://www.gencat.cat/ensenyament/eac/pdf/CFPM____TM60_CA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educaweb.cat/continguts/educatius/estudis-universitaris/oferta-titulacions-universitaries-branca-coneixement/ciencies-socials-juridiques/" TargetMode="External"/><Relationship Id="rId4" Type="http://schemas.openxmlformats.org/officeDocument/2006/relationships/hyperlink" Target="https://www.educaweb.cat/continguts/educatius/estudis-universitaris/oferta-titulacions-universitaries-branca-coneixement/ciencies-socials-juridiques/" TargetMode="External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reinscripcio.gencat.cat/ca/estudis/batxillerat/inici/" TargetMode="External"/><Relationship Id="rId4" Type="http://schemas.openxmlformats.org/officeDocument/2006/relationships/hyperlink" Target="https://preinscripcio.gencat.cat/ca/estudis/fp-grau-mitja/inici/" TargetMode="External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reinscripcio.gencat.cat/ca/estudis/esportius/inici/" TargetMode="External"/><Relationship Id="rId4" Type="http://schemas.openxmlformats.org/officeDocument/2006/relationships/hyperlink" Target="https://educacio.gencat.cat/ca/serveis-tramits/proves/proves-acces/espec-esportius/calendari/" TargetMode="External"/><Relationship Id="rId5" Type="http://schemas.openxmlformats.org/officeDocument/2006/relationships/hyperlink" Target="https://agora.xtec.cat/inselstresturons/secretaria-2/preinscripcio-i-matricula/preinscripcio-ptt/" TargetMode="External"/><Relationship Id="rId6" Type="http://schemas.openxmlformats.org/officeDocument/2006/relationships/hyperlink" Target="https://preinscripcio.gencat.cat/ca/estudis/pfi/informat/calendari/" TargetMode="External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hyperlink" Target="https://triaeducativa.gencat.cat/ca/fp/gm/families-professionals/maritimopesquera/" TargetMode="External"/><Relationship Id="rId22" Type="http://schemas.openxmlformats.org/officeDocument/2006/relationships/hyperlink" Target="https://triaeducativa.gencat.cat/ca/fp/gm/families-professionals/sanitat/" TargetMode="External"/><Relationship Id="rId21" Type="http://schemas.openxmlformats.org/officeDocument/2006/relationships/hyperlink" Target="https://triaeducativa.gencat.cat/ca/fp/gm/families-professionals/quimica/" TargetMode="External"/><Relationship Id="rId24" Type="http://schemas.openxmlformats.org/officeDocument/2006/relationships/hyperlink" Target="https://triaeducativa.gencat.cat/ca/fp/gm/families-professionals/serveis-socioculturals-comunitat/" TargetMode="External"/><Relationship Id="rId23" Type="http://schemas.openxmlformats.org/officeDocument/2006/relationships/hyperlink" Target="https://triaeducativa.gencat.cat/ca/fp/gm/families-professionals/seguretat-medi-ambient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riaeducativa.gencat.cat/ca/fp/gm/families-professionals/activitats-fisiques-esportives/" TargetMode="External"/><Relationship Id="rId4" Type="http://schemas.openxmlformats.org/officeDocument/2006/relationships/hyperlink" Target="https://triaeducativa.gencat.cat/ca/fp/gm/families-professionals/administracio-gestio/" TargetMode="External"/><Relationship Id="rId9" Type="http://schemas.openxmlformats.org/officeDocument/2006/relationships/hyperlink" Target="https://triaeducativa.gencat.cat/ca/fp/gm/families-professionals/electricitat-electronica/" TargetMode="External"/><Relationship Id="rId26" Type="http://schemas.openxmlformats.org/officeDocument/2006/relationships/hyperlink" Target="https://triaeducativa.gencat.cat/ca/fp/gm/families-professionals/transport-manteniment-vehicles/" TargetMode="External"/><Relationship Id="rId25" Type="http://schemas.openxmlformats.org/officeDocument/2006/relationships/hyperlink" Target="https://triaeducativa.gencat.cat/ca/fp/gm/families-professionals/textil-confeccio-pell/" TargetMode="External"/><Relationship Id="rId28" Type="http://schemas.openxmlformats.org/officeDocument/2006/relationships/image" Target="../media/image5.png"/><Relationship Id="rId27" Type="http://schemas.openxmlformats.org/officeDocument/2006/relationships/image" Target="../media/image6.png"/><Relationship Id="rId5" Type="http://schemas.openxmlformats.org/officeDocument/2006/relationships/hyperlink" Target="https://triaeducativa.gencat.cat/ca/fp/gm/families-professionals/agraria/" TargetMode="External"/><Relationship Id="rId6" Type="http://schemas.openxmlformats.org/officeDocument/2006/relationships/hyperlink" Target="https://triaeducativa.gencat.cat/ca/fp/gm/families-professionals/arts-grafiques/" TargetMode="External"/><Relationship Id="rId7" Type="http://schemas.openxmlformats.org/officeDocument/2006/relationships/hyperlink" Target="https://triaeducativa.gencat.cat/ca/fp/gm/families-professionals/comerc-marqueting/" TargetMode="External"/><Relationship Id="rId8" Type="http://schemas.openxmlformats.org/officeDocument/2006/relationships/hyperlink" Target="https://triaeducativa.gencat.cat/ca/fp/gm/families-professionals/edificacio-obra-civil/" TargetMode="External"/><Relationship Id="rId11" Type="http://schemas.openxmlformats.org/officeDocument/2006/relationships/hyperlink" Target="https://triaeducativa.gencat.cat/ca/fp/gm/families-professionals/fabricacio-mecanica/" TargetMode="External"/><Relationship Id="rId10" Type="http://schemas.openxmlformats.org/officeDocument/2006/relationships/hyperlink" Target="https://triaeducativa.gencat.cat/ca/fp/gm/families-professionals/energia-aigua/" TargetMode="External"/><Relationship Id="rId13" Type="http://schemas.openxmlformats.org/officeDocument/2006/relationships/hyperlink" Target="https://triaeducativa.gencat.cat/ca/fp/gm/families-professionals/hoteleria-turisme/" TargetMode="External"/><Relationship Id="rId12" Type="http://schemas.openxmlformats.org/officeDocument/2006/relationships/hyperlink" Target="https://triaeducativa.gencat.cat/ca/fp/gm/families-professionals/fusta-moble-suro/" TargetMode="External"/><Relationship Id="rId15" Type="http://schemas.openxmlformats.org/officeDocument/2006/relationships/hyperlink" Target="https://triaeducativa.gencat.cat/ca/fp/gm/families-professionals/imatge-personal/" TargetMode="External"/><Relationship Id="rId14" Type="http://schemas.openxmlformats.org/officeDocument/2006/relationships/hyperlink" Target="https://triaeducativa.gencat.cat/ca/fp/gm/families-professionals/imatge-so/" TargetMode="External"/><Relationship Id="rId17" Type="http://schemas.openxmlformats.org/officeDocument/2006/relationships/hyperlink" Target="https://triaeducativa.gencat.cat/ca/fp/gm/families-professionals/industries-alimentaries/" TargetMode="External"/><Relationship Id="rId16" Type="http://schemas.openxmlformats.org/officeDocument/2006/relationships/hyperlink" Target="https://triaeducativa.gencat.cat/ca/fp/gm/families-professionals/imatge-personal/" TargetMode="External"/><Relationship Id="rId19" Type="http://schemas.openxmlformats.org/officeDocument/2006/relationships/hyperlink" Target="https://triaeducativa.gencat.cat/ca/fp/gm/families-professionals/installacio-manteniment/" TargetMode="External"/><Relationship Id="rId18" Type="http://schemas.openxmlformats.org/officeDocument/2006/relationships/hyperlink" Target="https://triaeducativa.gencat.cat/ca/fp/gm/families-professionals/informatica-comunicacion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fgs.unportal.net/wb/cfgs/ca/mapa/#.VwKvsHrxC-M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525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020"/>
              <a:t>ORIENTACIÓ ACADÈMICA I PROFESSIONAL</a:t>
            </a:r>
            <a:endParaRPr b="1" sz="302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22150"/>
            <a:ext cx="5108175" cy="31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625" y="390600"/>
            <a:ext cx="3194075" cy="424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195275" y="445775"/>
            <a:ext cx="8637000" cy="5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/>
              <a:t>FAMÍLIES PROFESSIONALS DE </a:t>
            </a:r>
            <a:r>
              <a:rPr b="1" lang="es" sz="1720">
                <a:solidFill>
                  <a:srgbClr val="F44029"/>
                </a:solidFill>
              </a:rPr>
              <a:t>GRAU SUPER</a:t>
            </a:r>
            <a:r>
              <a:rPr b="1" lang="es" sz="1720">
                <a:solidFill>
                  <a:srgbClr val="F44029"/>
                </a:solidFill>
              </a:rPr>
              <a:t>IOR</a:t>
            </a:r>
            <a:endParaRPr b="1" sz="1720">
              <a:solidFill>
                <a:srgbClr val="F4402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/>
              <a:t>ITINERARIS A,B,C</a:t>
            </a:r>
            <a:endParaRPr b="1" sz="1720"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360450" y="1152475"/>
            <a:ext cx="336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3"/>
              </a:rPr>
              <a:t>Imatge personal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4"/>
              </a:rPr>
              <a:t>Indústries alimentàries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Indústries extractives A (Només Superior)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5"/>
              </a:rPr>
              <a:t>Informàtica i comunicacions</a:t>
            </a:r>
            <a:r>
              <a:rPr lang="es" sz="1200">
                <a:solidFill>
                  <a:schemeClr val="dk1"/>
                </a:solidFill>
              </a:rPr>
              <a:t> A i 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6"/>
              </a:rPr>
              <a:t>Instal·lació i manteniment</a:t>
            </a:r>
            <a:r>
              <a:rPr lang="es" sz="1200">
                <a:solidFill>
                  <a:schemeClr val="dk1"/>
                </a:solidFill>
              </a:rPr>
              <a:t> 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7"/>
              </a:rPr>
              <a:t>Marítimopesquera </a:t>
            </a:r>
            <a:r>
              <a:rPr lang="es" sz="1200">
                <a:solidFill>
                  <a:schemeClr val="dk1"/>
                </a:solidFill>
              </a:rPr>
              <a:t>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8"/>
              </a:rPr>
              <a:t>Química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9"/>
              </a:rPr>
              <a:t>Sanitat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10"/>
              </a:rPr>
              <a:t>Seguretat i medi ambient</a:t>
            </a:r>
            <a:r>
              <a:rPr lang="es" sz="1200">
                <a:solidFill>
                  <a:schemeClr val="dk1"/>
                </a:solidFill>
              </a:rPr>
              <a:t> B i 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11"/>
              </a:rPr>
              <a:t>Serveis socioculturals i a la comunitat</a:t>
            </a:r>
            <a:r>
              <a:rPr lang="es" sz="1200">
                <a:solidFill>
                  <a:schemeClr val="dk1"/>
                </a:solidFill>
              </a:rPr>
              <a:t> B i 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12"/>
              </a:rPr>
              <a:t>Tèxtil, confecció i pell</a:t>
            </a:r>
            <a:r>
              <a:rPr lang="es" sz="1200">
                <a:solidFill>
                  <a:schemeClr val="dk1"/>
                </a:solidFill>
              </a:rPr>
              <a:t> 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13"/>
              </a:rPr>
              <a:t>Transport i manteniment de vehicles</a:t>
            </a:r>
            <a:r>
              <a:rPr lang="es" sz="1200">
                <a:solidFill>
                  <a:schemeClr val="dk1"/>
                </a:solidFill>
              </a:rPr>
              <a:t> 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Vidre i ceràmica A (Només Superior)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CFGS Prevenció de riscos professionals A, B i 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95275" y="1152475"/>
            <a:ext cx="34545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14"/>
              </a:rPr>
              <a:t>Activitats físiques i esportives</a:t>
            </a:r>
            <a:r>
              <a:rPr lang="es" sz="1000">
                <a:solidFill>
                  <a:schemeClr val="dk2"/>
                </a:solidFill>
              </a:rPr>
              <a:t>  B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15"/>
              </a:rPr>
              <a:t>Administració i gestió</a:t>
            </a:r>
            <a:r>
              <a:rPr lang="es" sz="1000">
                <a:solidFill>
                  <a:schemeClr val="dk2"/>
                </a:solidFill>
              </a:rPr>
              <a:t>  C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16"/>
              </a:rPr>
              <a:t>Agrària</a:t>
            </a:r>
            <a:r>
              <a:rPr lang="es" sz="1000">
                <a:solidFill>
                  <a:schemeClr val="dk2"/>
                </a:solidFill>
              </a:rPr>
              <a:t> B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17"/>
              </a:rPr>
              <a:t>Arts gràfiques</a:t>
            </a:r>
            <a:r>
              <a:rPr lang="es" sz="1000">
                <a:solidFill>
                  <a:schemeClr val="dk2"/>
                </a:solidFill>
              </a:rPr>
              <a:t> 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18"/>
              </a:rPr>
              <a:t>Comerç i màrqueting</a:t>
            </a:r>
            <a:r>
              <a:rPr lang="es" sz="1000">
                <a:solidFill>
                  <a:schemeClr val="dk2"/>
                </a:solidFill>
              </a:rPr>
              <a:t> C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19"/>
              </a:rPr>
              <a:t>Edificació i obra civil</a:t>
            </a:r>
            <a:r>
              <a:rPr lang="es" sz="1000">
                <a:solidFill>
                  <a:schemeClr val="dk2"/>
                </a:solidFill>
              </a:rPr>
              <a:t> 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20"/>
              </a:rPr>
              <a:t>Electricitat i electrònica</a:t>
            </a:r>
            <a:r>
              <a:rPr lang="es" sz="1000">
                <a:solidFill>
                  <a:schemeClr val="dk2"/>
                </a:solidFill>
              </a:rPr>
              <a:t> 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21"/>
              </a:rPr>
              <a:t>Energia i aigua</a:t>
            </a:r>
            <a:r>
              <a:rPr lang="es" sz="1000">
                <a:solidFill>
                  <a:schemeClr val="dk2"/>
                </a:solidFill>
              </a:rPr>
              <a:t> 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22"/>
              </a:rPr>
              <a:t>Fabricació mecànica</a:t>
            </a:r>
            <a:r>
              <a:rPr lang="es" sz="1000">
                <a:solidFill>
                  <a:schemeClr val="dk2"/>
                </a:solidFill>
              </a:rPr>
              <a:t> 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23"/>
              </a:rPr>
              <a:t>Fusta, moble i suro</a:t>
            </a:r>
            <a:r>
              <a:rPr lang="es" sz="1000">
                <a:solidFill>
                  <a:schemeClr val="dk2"/>
                </a:solidFill>
              </a:rPr>
              <a:t> 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24"/>
              </a:rPr>
              <a:t>Hosteleria i turisme</a:t>
            </a:r>
            <a:r>
              <a:rPr lang="es" sz="1000">
                <a:solidFill>
                  <a:schemeClr val="dk2"/>
                </a:solidFill>
              </a:rPr>
              <a:t> C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hlinkClick r:id="rId25"/>
              </a:rPr>
              <a:t>Imatge i so</a:t>
            </a:r>
            <a:r>
              <a:rPr lang="es" sz="1000">
                <a:solidFill>
                  <a:schemeClr val="dk2"/>
                </a:solidFill>
              </a:rPr>
              <a:t> 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942522" y="3838425"/>
            <a:ext cx="889775" cy="6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6069325" y="3377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52400" marR="152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97125" y="451400"/>
            <a:ext cx="422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/>
              <a:t>CFGM A ELS TRES TURONS</a:t>
            </a:r>
            <a:endParaRPr b="1"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 u="sng">
                <a:solidFill>
                  <a:schemeClr val="hlink"/>
                </a:solidFill>
                <a:hlinkClick r:id="rId3"/>
              </a:rPr>
              <a:t>Manteniment d’estructures de Fusta i Mobiliari d’Embarcacions d’Esbarjo</a:t>
            </a:r>
            <a:endParaRPr b="1" sz="1720">
              <a:solidFill>
                <a:srgbClr val="0000FF"/>
              </a:solidFill>
            </a:endParaRP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4194600" cy="3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9973" y="3879300"/>
            <a:ext cx="1075550" cy="8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5">
            <a:alphaModFix/>
          </a:blip>
          <a:srcRect b="10894" l="50000" r="21687" t="18268"/>
          <a:stretch/>
        </p:blipFill>
        <p:spPr>
          <a:xfrm>
            <a:off x="492975" y="1428425"/>
            <a:ext cx="2288832" cy="328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6">
            <a:alphaModFix/>
          </a:blip>
          <a:srcRect b="16382" l="61264" r="17048" t="28919"/>
          <a:stretch/>
        </p:blipFill>
        <p:spPr>
          <a:xfrm>
            <a:off x="4936600" y="1445650"/>
            <a:ext cx="2288827" cy="324724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4863050" y="752075"/>
            <a:ext cx="365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 u="sng">
                <a:solidFill>
                  <a:schemeClr val="hlink"/>
                </a:solidFill>
                <a:hlinkClick r:id="rId7"/>
              </a:rPr>
              <a:t>Gestió Administrativa</a:t>
            </a:r>
            <a:endParaRPr b="1"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1720"/>
              <a:t>4t D’ESO</a:t>
            </a:r>
            <a:endParaRPr b="1" sz="1720"/>
          </a:p>
        </p:txBody>
      </p:sp>
      <p:graphicFrame>
        <p:nvGraphicFramePr>
          <p:cNvPr id="145" name="Google Shape;145;p24"/>
          <p:cNvGraphicFramePr/>
          <p:nvPr/>
        </p:nvGraphicFramePr>
        <p:xfrm>
          <a:off x="537300" y="12985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{9953F9C3-1900-4B5D-8ABD-CBCB5FFF3432}</a:tableStyleId>
              </a:tblPr>
              <a:tblGrid>
                <a:gridCol w="1861475"/>
                <a:gridCol w="1861475"/>
                <a:gridCol w="1861475"/>
                <a:gridCol w="1861475"/>
              </a:tblGrid>
              <a:tr h="135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Matèries comunes</a:t>
                      </a:r>
                      <a:endParaRPr sz="1200"/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L</a:t>
                      </a:r>
                      <a:r>
                        <a:rPr lang="es" sz="1200"/>
                        <a:t>lengua Catalana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Llengua Castellana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Llengua Estrangera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Ciències Socials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Matemàtiques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  <a:tc hMerge="1"/>
              </a:tr>
              <a:tr h="49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/>
                        <a:t>Matèries optatives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/>
                        <a:t>( 3 a escollir)</a:t>
                      </a:r>
                      <a:endParaRPr b="1" sz="1200"/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Física i Química,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Biologia,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Visual i Plàstica,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Filosofia,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Informàtica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Emprenedoria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Economia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Tecnologia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Francès 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Llatí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Cultura Clàssica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  <p:sp>
        <p:nvSpPr>
          <p:cNvPr id="146" name="Google Shape;146;p24"/>
          <p:cNvSpPr txBox="1"/>
          <p:nvPr/>
        </p:nvSpPr>
        <p:spPr>
          <a:xfrm>
            <a:off x="4660125" y="1298550"/>
            <a:ext cx="332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Educació Física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Cultura i Valors / Religió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Tutoria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Projecte de Recerca i Servei comunitari</a:t>
            </a:r>
            <a:endParaRPr sz="1200"/>
          </a:p>
        </p:txBody>
      </p:sp>
      <p:sp>
        <p:nvSpPr>
          <p:cNvPr id="147" name="Google Shape;147;p24"/>
          <p:cNvSpPr/>
          <p:nvPr/>
        </p:nvSpPr>
        <p:spPr>
          <a:xfrm>
            <a:off x="0" y="0"/>
            <a:ext cx="9144000" cy="8181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15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320">
                <a:solidFill>
                  <a:schemeClr val="lt1"/>
                </a:solidFill>
              </a:rPr>
              <a:t>4t ESO </a:t>
            </a:r>
            <a:endParaRPr b="1" sz="23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31528" l="27732" r="27781" t="45363"/>
          <a:stretch/>
        </p:blipFill>
        <p:spPr>
          <a:xfrm>
            <a:off x="526100" y="1361525"/>
            <a:ext cx="7932149" cy="23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2833" y="3718200"/>
            <a:ext cx="1225425" cy="9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/>
          <p:nvPr/>
        </p:nvSpPr>
        <p:spPr>
          <a:xfrm>
            <a:off x="0" y="0"/>
            <a:ext cx="9144000" cy="8754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15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320">
                <a:solidFill>
                  <a:schemeClr val="lt1"/>
                </a:solidFill>
              </a:rPr>
              <a:t>BATXILLERAT</a:t>
            </a:r>
            <a:endParaRPr b="1" sz="2320">
              <a:solidFill>
                <a:schemeClr val="lt1"/>
              </a:solidFill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0549" y="1832326"/>
            <a:ext cx="425475" cy="3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860" y="1832326"/>
            <a:ext cx="425475" cy="3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1720"/>
              <a:t>BATXILLERAT CURS 2022-2023 </a:t>
            </a:r>
            <a:endParaRPr b="1" sz="1720"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52475"/>
            <a:ext cx="809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FF"/>
                </a:solidFill>
              </a:rPr>
              <a:t>Obert</a:t>
            </a:r>
            <a:r>
              <a:rPr lang="es"/>
              <a:t>: </a:t>
            </a:r>
            <a:r>
              <a:rPr lang="es"/>
              <a:t> </a:t>
            </a:r>
            <a:r>
              <a:rPr lang="es">
                <a:solidFill>
                  <a:schemeClr val="dk1"/>
                </a:solidFill>
              </a:rPr>
              <a:t>Inclou altres matèries que no es cursen específicament al batxillerat ni al mateix centre on es fa el batxillerat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FF"/>
                </a:solidFill>
              </a:rPr>
              <a:t>Flexible:</a:t>
            </a:r>
            <a:r>
              <a:rPr lang="es"/>
              <a:t> </a:t>
            </a:r>
            <a:r>
              <a:rPr lang="es">
                <a:solidFill>
                  <a:schemeClr val="dk1"/>
                </a:solidFill>
              </a:rPr>
              <a:t>Permet establir itineraris formatius personalitzats més enllà de les modalitats definides per la llei, conté una important càrrega d’opcionalitat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FF"/>
                </a:solidFill>
              </a:rPr>
              <a:t>Competencial</a:t>
            </a:r>
            <a:r>
              <a:rPr lang="es"/>
              <a:t>: </a:t>
            </a:r>
            <a:r>
              <a:rPr lang="es">
                <a:solidFill>
                  <a:schemeClr val="dk1"/>
                </a:solidFill>
              </a:rPr>
              <a:t>Promou aprenentatges en situacions reals que s’han de fer servir eficaçment en contextos diferents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FF"/>
                </a:solidFill>
              </a:rPr>
              <a:t>Orientador:</a:t>
            </a:r>
            <a:r>
              <a:rPr lang="es"/>
              <a:t> </a:t>
            </a:r>
            <a:r>
              <a:rPr lang="es">
                <a:solidFill>
                  <a:schemeClr val="dk1"/>
                </a:solidFill>
              </a:rPr>
              <a:t>Permet que l’alumnat pugui cursar una varietat d’àmbits formatius que apuntin cap a destins acadèmics o professionals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0000FF"/>
                </a:solidFill>
              </a:rPr>
              <a:t>Facilitador:</a:t>
            </a:r>
            <a:r>
              <a:rPr lang="es"/>
              <a:t> </a:t>
            </a:r>
            <a:r>
              <a:rPr lang="es">
                <a:solidFill>
                  <a:schemeClr val="dk1"/>
                </a:solidFill>
              </a:rPr>
              <a:t>Pretén proporcionar una sòlida cultura integral i apostar pel coneixement, el treball i l’aprenentatge academico-professional posterior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675" y="4155125"/>
            <a:ext cx="891600" cy="6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7"/>
          <p:cNvGraphicFramePr/>
          <p:nvPr/>
        </p:nvGraphicFramePr>
        <p:xfrm>
          <a:off x="3048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{E6626C56-FBBC-4BDF-B352-0535AD61F97A}</a:tableStyleId>
              </a:tblPr>
              <a:tblGrid>
                <a:gridCol w="2457450"/>
                <a:gridCol w="1714500"/>
                <a:gridCol w="1714500"/>
                <a:gridCol w="1714500"/>
              </a:tblGrid>
              <a:tr h="581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1r BATXILLERAT (Nou)</a:t>
                      </a:r>
                      <a:endParaRPr b="1" sz="20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PROVISIONAL</a:t>
                      </a:r>
                      <a:endParaRPr b="1"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CIENTÍFIC-TECNOLÒGIC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SOCIAL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HUMANÍSTIC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 COMUNES +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TREBALL DE RECERCA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LITERATURA CATALANA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LITERATURA CASTELLANA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ESTRANGERA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 FÍSICA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FILOSOFIA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MATÈRIA OBLIGADA DE MODALITAT (3 h)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APLICADES CCSS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CULTURA LLATINES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 DE MODALITAT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(escollir 2 matèries de 3 h)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BIOLOGIA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QUÍMICA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TECNOLOGIA i ENGINYERIA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DIBUIX TÈCNIC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FÍSICA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GEOLOGIA I CIÈNCIES AMBIENTALS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ECONOMIA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LLENGUA I CULTURA GREGUES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HISTÒRIA DEL MÓN CONTEMPORANI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LITERATURA UNIVERSAL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LLENGUA I CULTURA LLATINES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MATEMÀTIQUES APLICADES A LES CCSS 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</a:tr>
              <a:tr h="49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OPT. ANUAL FRANJA 1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Biomedicina; Funcionament de l’empresa; Formació i orientació personal i professional; Món clàssic; Psicologia; Segona llengua estrangera I; Estada a l’empresa; Matèria específica de centre (Dibuix artístic, Astronomia, Cultura audiovisual ...)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</a:tr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OPT. TRIMESTRAL FRANJA 2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Reptes Científics Actuals (Bio. i Geo.)</a:t>
                      </a: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Creació literària; Matemàtica aplicada; Problemàtiques socials; Altres opcions de centre.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</a:tr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OPT. TRIMESTRAL FRANJA 3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Reptes Científics Actuals (Física i Química)</a:t>
                      </a: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Comunicació Audiovisual; Robòtica; Ciutadania, Política i Dret; Altres opcions de centre.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525" y="4352925"/>
            <a:ext cx="917700" cy="6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525" y="4352925"/>
            <a:ext cx="917700" cy="697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7;p28"/>
          <p:cNvGraphicFramePr/>
          <p:nvPr/>
        </p:nvGraphicFramePr>
        <p:xfrm>
          <a:off x="304800" y="53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{E6626C56-FBBC-4BDF-B352-0535AD61F97A}</a:tableStyleId>
              </a:tblPr>
              <a:tblGrid>
                <a:gridCol w="1219200"/>
                <a:gridCol w="1219200"/>
                <a:gridCol w="1714500"/>
                <a:gridCol w="1714500"/>
                <a:gridCol w="1714500"/>
              </a:tblGrid>
              <a:tr h="5810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 BATXILLERAT</a:t>
                      </a:r>
                      <a:endParaRPr b="1" sz="20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2022-23</a:t>
                      </a:r>
                      <a:endParaRPr b="1" sz="20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CIENTÍFIC-TECNOLÒGIC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SOCIAL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HUMANÍSTIC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 COMUNES +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TREBALL DE RECERCA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LITERATURA CATALANA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LITERATURA CASTELLANA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ESTRANGERA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HISTÒRIA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HISTÒRIA DE LA FILOSOFIA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</a:tr>
              <a:tr h="3429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COMUNA D'OPCIÓ (4 h)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APLICADES CCSS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LLATí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4953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FH 2 (MATÈRIES DE MODALITAT) 4h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BIOLOGIA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TECNOLOGIA i ENGINYERIA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HISTÒRIA DE L'ART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ECONOMIA D EL'EMPRESA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</a:tr>
              <a:tr h="3619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FH 3 (MATÈRIES DE MODALITAT) 4h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QUÍMICA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DIBUIX TÈCNIC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LITERATURA CASTELLANA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GEOGRAFIA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</a:tr>
              <a:tr h="3429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FH 4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4h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FÍSICA II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DIBUIX ARTÍSTIC II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</a:tr>
              <a:tr h="638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+2 h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PSICOLOGIA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HISTÒRIA DE CATALUNYA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BIOLOGIA HUMANA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COMENTARI DE TEXT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525" y="4352925"/>
            <a:ext cx="917700" cy="697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29"/>
          <p:cNvGraphicFramePr/>
          <p:nvPr/>
        </p:nvGraphicFramePr>
        <p:xfrm>
          <a:off x="304800" y="53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{E6626C56-FBBC-4BDF-B352-0535AD61F97A}</a:tableStyleId>
              </a:tblPr>
              <a:tblGrid>
                <a:gridCol w="2457450"/>
                <a:gridCol w="1714500"/>
                <a:gridCol w="1714500"/>
                <a:gridCol w="1714500"/>
              </a:tblGrid>
              <a:tr h="581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 BATXILLERAT 2023-24</a:t>
                      </a:r>
                      <a:endParaRPr b="1" sz="20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CIENTÍFIC-TECNOLÒGIC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SOCIAL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rgbClr val="0B539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HUMANÍSTIC</a:t>
                      </a:r>
                      <a:endParaRPr b="1" sz="1200">
                        <a:solidFill>
                          <a:srgbClr val="0B539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 COMUNES +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TREBALL DE RECERCA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LITERATURA CATALANA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LITERATURA CASTELLANA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ESTRANGERA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HISTÒRIA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HISTÒRIA DE LA FILOSOFIA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</a:tr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MATÈRIA OBLIGADA DE MODALITAT (4 h)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 APLICADES CCSS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CULTURA LLATINES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 DE MODALITAT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 + 4 h)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BIOLOGIA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QUÍMICA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TECNOLOGIA i ENGINYERIA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DIBUIX TÈCNIC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FÍSICA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GEOLOGIA I CIENCIES AMBIENTALS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EMPRESA I DISSENY DE MODELS DE NEGOCI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LLENGUA I CULTURA GREGUES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LITERATURA CATALANA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LITERATURA CASTELLANA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LLENGUA I CULTURA LLATINES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MATEMÀTIQUES APLICADES A LES CCSS II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GEOGRAFIA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HISTÒRIA DE L’ART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</a:tr>
              <a:tr h="495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OPT. TRIMESTRAL</a:t>
                      </a:r>
                      <a:endParaRPr b="1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Població i prosperitat (trimestral); Entorn Sostenible (trimestral); Pau, justícia i coresponsabilitat (trimestral); Segona llengua estrangera I; Estada a l’empresa; Matèries de modalitat; Matèria específica de centre (Dibuix artístic, Astronomia, Cultura audiovisual...)</a:t>
                      </a:r>
                      <a:endParaRPr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2" type="body"/>
          </p:nvPr>
        </p:nvSpPr>
        <p:spPr>
          <a:xfrm>
            <a:off x="322975" y="709350"/>
            <a:ext cx="2149200" cy="4201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969B0"/>
                </a:solidFill>
              </a:rPr>
              <a:t>SOCIAL</a:t>
            </a:r>
            <a:endParaRPr b="1" sz="18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Sociologia 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C. Polítiques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Periodisme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Criminologia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Publicitat i Relacions Públiques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ADE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Dret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Història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Educació Infantil i Primària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Pedagogia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Educació Social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Treball social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Turisme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Filologies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Traducció i Interpretació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</a:rPr>
              <a:t>Comunicació Audiovisual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2969B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Branca de CCSS i Jurídiques</a:t>
            </a:r>
            <a:endParaRPr b="1" sz="1100">
              <a:solidFill>
                <a:srgbClr val="2969B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9" name="Google Shape;189;p30"/>
          <p:cNvSpPr txBox="1"/>
          <p:nvPr/>
        </p:nvSpPr>
        <p:spPr>
          <a:xfrm>
            <a:off x="2472175" y="709350"/>
            <a:ext cx="21492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969B0"/>
                </a:solidFill>
              </a:rPr>
              <a:t>HUMANÍSTIC</a:t>
            </a:r>
            <a:endParaRPr b="1" sz="18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Filologies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Humanitats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Arqueologia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Audiovisual i multimèdia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Dret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Educació Infantil i Primària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Educació Social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Geografia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Història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Història de l’Art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Pedagogia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Periodisme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Sociologia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Treball social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Traducció i interpretació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Turisme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Branca de CCSS i Jurídiques</a:t>
            </a:r>
            <a:endParaRPr b="1" sz="1100">
              <a:solidFill>
                <a:srgbClr val="2969B0"/>
              </a:solidFill>
              <a:highlight>
                <a:srgbClr val="FFFFFF"/>
              </a:highlight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6618175" y="709350"/>
            <a:ext cx="21492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969B0"/>
                </a:solidFill>
              </a:rPr>
              <a:t>CIENTÍFIC</a:t>
            </a:r>
            <a:endParaRPr b="1" sz="18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Matemàtiques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Física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Química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Òptica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Farmàcia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Enginyeries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Psicologia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CAFE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Educació Infantil i Primària</a:t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6618175" y="2939550"/>
            <a:ext cx="2149200" cy="1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969B0"/>
                </a:solidFill>
              </a:rPr>
              <a:t>TECNOLÒGIC</a:t>
            </a:r>
            <a:endParaRPr b="1" sz="18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Matemàtiques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Física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Arquitectura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Enginyeries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CAFE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Educació Infantil 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i Primària</a:t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4621375" y="709350"/>
            <a:ext cx="21492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969B0"/>
                </a:solidFill>
              </a:rPr>
              <a:t>CIÈNCIES DE LA SALUT</a:t>
            </a:r>
            <a:endParaRPr b="1" sz="115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Biologia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Bioquímica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Microbiologia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Biotecnologia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Farmàcia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Genètica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Fisioteràpia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Medicina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Logopèdia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Nutrició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Òptica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Odontologia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Psicologia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Veterinària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Infermeria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CAFE</a:t>
            </a:r>
            <a:endParaRPr b="1" sz="1100">
              <a:solidFill>
                <a:srgbClr val="2969B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2969B0"/>
                </a:solidFill>
              </a:rPr>
              <a:t> Educ. Infantil i Primària</a:t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322975" y="216750"/>
            <a:ext cx="703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B5394"/>
                </a:solidFill>
              </a:rPr>
              <a:t>SORTIDES PROFESSIONALS</a:t>
            </a:r>
            <a:endParaRPr b="1" sz="2000">
              <a:solidFill>
                <a:srgbClr val="0B5394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525" y="4352925"/>
            <a:ext cx="917700" cy="6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0"/>
          <p:cNvCxnSpPr/>
          <p:nvPr/>
        </p:nvCxnSpPr>
        <p:spPr>
          <a:xfrm>
            <a:off x="361250" y="635000"/>
            <a:ext cx="8432700" cy="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idx="2" type="body"/>
          </p:nvPr>
        </p:nvSpPr>
        <p:spPr>
          <a:xfrm>
            <a:off x="322975" y="709350"/>
            <a:ext cx="8321100" cy="4201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- Batxillerat: si es vol fer Batxillerat a l’Institut Els Tres Turons, cal confirmar la plaça amb el full que s’ha lliurat a les tutories.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En els altres casos, la preinscripció al centre nou és del 20 al 26 d'abril.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https://preinscripcio.gencat.cat/ca/estudis/batxillerat/inici/</a:t>
            </a:r>
            <a:endParaRPr sz="20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- Cicles Formatius de Grau Mitjà: les preinscripcions són del 20 al 26 d'abril.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https://preinscripcio.gencat.cat/ca/estudis/fp-grau-mitja/inici/</a:t>
            </a:r>
            <a:endParaRPr sz="20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01" name="Google Shape;201;p31"/>
          <p:cNvSpPr txBox="1"/>
          <p:nvPr/>
        </p:nvSpPr>
        <p:spPr>
          <a:xfrm>
            <a:off x="2472175" y="709350"/>
            <a:ext cx="21492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E25041"/>
              </a:solidFill>
              <a:highlight>
                <a:srgbClr val="FFFFFF"/>
              </a:highlight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6618175" y="709350"/>
            <a:ext cx="214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6618175" y="2939550"/>
            <a:ext cx="2149200" cy="1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4621375" y="709350"/>
            <a:ext cx="21492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322975" y="216750"/>
            <a:ext cx="802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B5394"/>
                </a:solidFill>
              </a:rPr>
              <a:t>PREINSCRIPCIÓ A ENSENYAMENTS POSTOBLIGATORIS</a:t>
            </a:r>
            <a:endParaRPr b="1" sz="2000">
              <a:solidFill>
                <a:srgbClr val="0B5394"/>
              </a:solidFill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525" y="4352925"/>
            <a:ext cx="917700" cy="6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1"/>
          <p:cNvCxnSpPr/>
          <p:nvPr/>
        </p:nvCxnSpPr>
        <p:spPr>
          <a:xfrm>
            <a:off x="355650" y="635000"/>
            <a:ext cx="8432700" cy="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60600" y="168900"/>
            <a:ext cx="8183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/>
              <a:t>SISTEMA EDUCATIU A CATALUNYA 2022-2023</a:t>
            </a:r>
            <a:endParaRPr b="1" sz="17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5426" l="0" r="2400" t="4477"/>
          <a:stretch/>
        </p:blipFill>
        <p:spPr>
          <a:xfrm>
            <a:off x="1107900" y="615301"/>
            <a:ext cx="5675125" cy="43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7849" y="4084100"/>
            <a:ext cx="1219975" cy="9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idx="2" type="body"/>
          </p:nvPr>
        </p:nvSpPr>
        <p:spPr>
          <a:xfrm>
            <a:off x="322975" y="709350"/>
            <a:ext cx="8321100" cy="4201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22222"/>
                </a:solidFill>
                <a:highlight>
                  <a:srgbClr val="FFFFFF"/>
                </a:highlight>
              </a:rPr>
              <a:t>- Ensenyaments esportius: les preinscripcions són del 2 al 23 de maig.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https://preinscripcio.gencat.cat/ca/estudis/esportius/inici/</a:t>
            </a:r>
            <a:endParaRPr sz="17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22222"/>
                </a:solidFill>
                <a:highlight>
                  <a:srgbClr val="FFFFFF"/>
                </a:highlight>
              </a:rPr>
              <a:t>Podeu consultar el calendari de proves específiques en aquest enllaç: </a:t>
            </a:r>
            <a:r>
              <a:rPr lang="es" sz="17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https://educacio.gencat.cat/ca/serveis-tramits/proves/proves-acces/espec-esportius/calendari/</a:t>
            </a:r>
            <a:endParaRPr sz="17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22222"/>
                </a:solidFill>
                <a:highlight>
                  <a:srgbClr val="FFFFFF"/>
                </a:highlight>
              </a:rPr>
              <a:t>- PTT (Pla de Formació i Inserció): les preinscripcions són del 2 al 13 de maig.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https://agora.xtec.cat/inselstresturons/secretaria-2/preinscripcio-i-matricula/preinscripcio-ptt/</a:t>
            </a:r>
            <a:endParaRPr sz="17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22222"/>
                </a:solidFill>
                <a:highlight>
                  <a:srgbClr val="FFFFFF"/>
                </a:highlight>
              </a:rPr>
              <a:t>Per a més informació general del PTT: </a:t>
            </a:r>
            <a:r>
              <a:rPr lang="es" sz="1700" u="sng">
                <a:solidFill>
                  <a:srgbClr val="1155CC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https://preinscripcio.gencat.cat/ca/estudis/pfi/informat/calendari/</a:t>
            </a:r>
            <a:endParaRPr sz="17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2472175" y="709350"/>
            <a:ext cx="21492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E25041"/>
              </a:solidFill>
              <a:highlight>
                <a:srgbClr val="FFFFFF"/>
              </a:highlight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6618175" y="709350"/>
            <a:ext cx="214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6618175" y="2939550"/>
            <a:ext cx="2149200" cy="1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4621375" y="709350"/>
            <a:ext cx="21492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969B0"/>
              </a:solidFill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322975" y="216750"/>
            <a:ext cx="802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B5394"/>
                </a:solidFill>
              </a:rPr>
              <a:t>PREINSCRIPCIÓ A ENSENYAMENTS POSTOBLIGATORIS</a:t>
            </a:r>
            <a:endParaRPr b="1" sz="2000">
              <a:solidFill>
                <a:srgbClr val="0B5394"/>
              </a:solidFill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21525" y="4352925"/>
            <a:ext cx="917700" cy="6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32"/>
          <p:cNvCxnSpPr/>
          <p:nvPr/>
        </p:nvCxnSpPr>
        <p:spPr>
          <a:xfrm>
            <a:off x="355650" y="635000"/>
            <a:ext cx="8432700" cy="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8754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15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320">
                <a:solidFill>
                  <a:schemeClr val="lt1"/>
                </a:solidFill>
              </a:rPr>
              <a:t>FORMACIÓ PROFESSIONAL</a:t>
            </a:r>
            <a:endParaRPr b="1" sz="2320">
              <a:solidFill>
                <a:schemeClr val="lt1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875175"/>
            <a:ext cx="8520600" cy="369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s" sz="1097">
                <a:solidFill>
                  <a:srgbClr val="666666"/>
                </a:solidFill>
              </a:rPr>
              <a:t>La formació professional capacita per exercir de manera qualificada diverses professions i proporciona la formació necessària per adquirir la competència professional i el coneixement propis de cada sector.</a:t>
            </a:r>
            <a:endParaRPr sz="1097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rPr lang="es" sz="1184">
                <a:solidFill>
                  <a:srgbClr val="666666"/>
                </a:solidFill>
              </a:rPr>
              <a:t>La formació professional s'organitza per famílies professionals. Els ensenyaments de la formació professional s'ordenen en:</a:t>
            </a:r>
            <a:endParaRPr sz="1184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1184">
              <a:solidFill>
                <a:srgbClr val="666666"/>
              </a:solidFill>
            </a:endParaRPr>
          </a:p>
          <a:p>
            <a:pPr indent="-303307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176"/>
              <a:buChar char="●"/>
            </a:pPr>
            <a:r>
              <a:rPr b="1" lang="es" sz="1176">
                <a:solidFill>
                  <a:srgbClr val="0000FF"/>
                </a:solidFill>
              </a:rPr>
              <a:t>Itineraris formatius específics,</a:t>
            </a:r>
            <a:r>
              <a:rPr lang="es" sz="1176">
                <a:solidFill>
                  <a:srgbClr val="666666"/>
                </a:solidFill>
              </a:rPr>
              <a:t> que són ensenyaments professionals adreçats a alumnes d'entre 16 i 20 anys amb necessitats educatives especials i que no es troben en disposició de seguir la formació professional ordinària.</a:t>
            </a:r>
            <a:endParaRPr sz="1176">
              <a:solidFill>
                <a:srgbClr val="666666"/>
              </a:solidFill>
            </a:endParaRPr>
          </a:p>
          <a:p>
            <a:pPr indent="-30330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76"/>
              <a:buChar char="●"/>
            </a:pPr>
            <a:r>
              <a:rPr b="1" lang="es" sz="1176">
                <a:solidFill>
                  <a:srgbClr val="0000FF"/>
                </a:solidFill>
              </a:rPr>
              <a:t>Programes de formació i inserció (PFI</a:t>
            </a:r>
            <a:r>
              <a:rPr lang="es" sz="1176">
                <a:solidFill>
                  <a:srgbClr val="666666"/>
                </a:solidFill>
              </a:rPr>
              <a:t>), que estan pensats per a joves d'entre 16 i 21 anys que han deixat l'educació secundària obligatòria amb l'objectiu de proporcionar-los, d'una banda, la continuïtat formativa dins de la formació professional i, de l'altra, l'aprenentatge imprescindible per accedir al mercat de treball;</a:t>
            </a:r>
            <a:endParaRPr sz="1176">
              <a:solidFill>
                <a:srgbClr val="666666"/>
              </a:solidFill>
            </a:endParaRPr>
          </a:p>
          <a:p>
            <a:pPr indent="-30330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76"/>
              <a:buChar char="●"/>
            </a:pPr>
            <a:r>
              <a:rPr b="1" lang="es" sz="1176">
                <a:solidFill>
                  <a:srgbClr val="0000FF"/>
                </a:solidFill>
              </a:rPr>
              <a:t>Cicles de grau bàsic, de grau mitjà i de grau superior,</a:t>
            </a:r>
            <a:r>
              <a:rPr lang="es" sz="1176">
                <a:solidFill>
                  <a:srgbClr val="666666"/>
                </a:solidFill>
              </a:rPr>
              <a:t> els cicles formatius tenen una durada de 2.000 hores, que s'organitzen en dos cursos acadèmics; una part d'aquestes hores es destina a la formació en un centre educatiu i una altra part a la formació pràctica en centres de treball.  Amb la superació d'un cicle formatiu de grau bàsic s'obté el títol de tècnic bàsic o tècnica bàsica; amb la superació d'un cicle formatiu de grau mitjà s'obté el títol de tècnic o tècnica, i amb la superació d'un de grau superior, el de tècnic o tècnica superior. </a:t>
            </a:r>
            <a:endParaRPr sz="1176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3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450" y="4068725"/>
            <a:ext cx="1093850" cy="8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395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/>
              <a:t>PROGRAMES DE FORMACIÓ I INSERCIÓ (PFI)</a:t>
            </a:r>
            <a:endParaRPr b="1"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>
                <a:solidFill>
                  <a:srgbClr val="FF0000"/>
                </a:solidFill>
              </a:rPr>
              <a:t>SENSE L</a:t>
            </a:r>
            <a:r>
              <a:rPr b="1" lang="es" sz="1720">
                <a:solidFill>
                  <a:srgbClr val="FF0000"/>
                </a:solidFill>
              </a:rPr>
              <a:t>’ESO</a:t>
            </a:r>
            <a:endParaRPr b="1" sz="172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t/>
            </a:r>
            <a:endParaRPr b="1" sz="1720">
              <a:solidFill>
                <a:srgbClr val="FF0000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2811600" cy="36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Activitats físiques i esportives 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Administració i gestió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Agrària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Arts gràfiques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Comerç i màrqueting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Edificació i obra civil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Electricitat i electrònica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Energia i aigua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Fabricació mecànica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Fusta moble i suro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Hosteleria i turisme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" sz="1200"/>
              <a:t>Imatge i so </a:t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78" name="Google Shape;78;p16"/>
          <p:cNvSpPr txBox="1"/>
          <p:nvPr/>
        </p:nvSpPr>
        <p:spPr>
          <a:xfrm>
            <a:off x="3123300" y="1152475"/>
            <a:ext cx="40404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</a:t>
            </a:r>
            <a:r>
              <a:rPr lang="es" sz="1200"/>
              <a:t>matge personal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Indústries alimentàries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Informàtica i comunicacions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Instal·lació i manteniment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Marítimopesquera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Química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Sanitat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Seguretat i medi ambient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Serveis socioculturals i a la comunitat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Tèxtil, confecció i pell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Transport i manteniment de vehicles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199" y="4028025"/>
            <a:ext cx="1230400" cy="9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2200" y="676375"/>
            <a:ext cx="476100" cy="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50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s" sz="1748"/>
              <a:t>PROGRAMES DE FORMACIÓ I INSERCIÓ A L’INSTITUT ELS TRES TURONS</a:t>
            </a:r>
            <a:endParaRPr b="1" sz="174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s" sz="1748"/>
              <a:t>PFI</a:t>
            </a:r>
            <a:endParaRPr b="1" sz="1748"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27000"/>
            <a:ext cx="8520600" cy="3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7400">
                <a:solidFill>
                  <a:schemeClr val="dk1"/>
                </a:solidFill>
                <a:highlight>
                  <a:srgbClr val="FFFFFF"/>
                </a:highlight>
              </a:rPr>
              <a:t>Estudis professionals d’1 any adreçat a alumnes sense el graduat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None/>
            </a:pPr>
            <a:r>
              <a:rPr b="1" lang="es" sz="7400">
                <a:solidFill>
                  <a:srgbClr val="0000FF"/>
                </a:solidFill>
                <a:highlight>
                  <a:srgbClr val="FFFFFF"/>
                </a:highlight>
              </a:rPr>
              <a:t>Estructurats en</a:t>
            </a:r>
            <a:r>
              <a:rPr lang="es" sz="7400">
                <a:solidFill>
                  <a:srgbClr val="0000FF"/>
                </a:solidFill>
                <a:highlight>
                  <a:srgbClr val="FFFFFF"/>
                </a:highlight>
              </a:rPr>
              <a:t>:</a:t>
            </a:r>
            <a:endParaRPr sz="74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2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600">
                <a:solidFill>
                  <a:schemeClr val="dk1"/>
                </a:solidFill>
                <a:highlight>
                  <a:srgbClr val="FFFFFF"/>
                </a:highlight>
              </a:rPr>
              <a:t>M</a:t>
            </a:r>
            <a:r>
              <a:rPr lang="es" sz="7800">
                <a:solidFill>
                  <a:schemeClr val="dk1"/>
                </a:solidFill>
                <a:highlight>
                  <a:srgbClr val="FFFFFF"/>
                </a:highlight>
              </a:rPr>
              <a:t>òduls de formació general, Mòduls de formació específica i Tutoria</a:t>
            </a:r>
            <a:endParaRPr sz="7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0" marL="914400" rtl="0" algn="just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7600">
                <a:solidFill>
                  <a:schemeClr val="dk1"/>
                </a:solidFill>
                <a:highlight>
                  <a:srgbClr val="FFFFFF"/>
                </a:highlight>
              </a:rPr>
              <a:t>Auxiliar de vendes, oficina i atenció al públic</a:t>
            </a:r>
            <a:endParaRPr sz="7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0" marL="91440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 sz="7600">
                <a:solidFill>
                  <a:schemeClr val="dk1"/>
                </a:solidFill>
                <a:highlight>
                  <a:srgbClr val="FFFFFF"/>
                </a:highlight>
              </a:rPr>
              <a:t>Auxiliar en treballs de fusteria i instal·lacions de mobles</a:t>
            </a:r>
            <a:endParaRPr sz="7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3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325" y="3771800"/>
            <a:ext cx="1071450" cy="7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497" y="3915200"/>
            <a:ext cx="1116800" cy="830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p18"/>
          <p:cNvGraphicFramePr/>
          <p:nvPr/>
        </p:nvGraphicFramePr>
        <p:xfrm>
          <a:off x="380288" y="1811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{9953F9C3-1900-4B5D-8ABD-CBCB5FFF3432}</a:tableStyleId>
              </a:tblPr>
              <a:tblGrid>
                <a:gridCol w="2794475"/>
                <a:gridCol w="2794475"/>
                <a:gridCol w="2794475"/>
              </a:tblGrid>
              <a:tr h="1191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700">
                          <a:solidFill>
                            <a:schemeClr val="dk1"/>
                          </a:solidFill>
                        </a:rPr>
                        <a:t>GRAU BÀSIC</a:t>
                      </a:r>
                      <a:endParaRPr b="1" sz="27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chemeClr val="dk1"/>
                          </a:solidFill>
                        </a:rPr>
                        <a:t>accés sense ESO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chemeClr val="dk1"/>
                          </a:solidFill>
                        </a:rPr>
                        <a:t>(tècnic bàsic)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700"/>
                        <a:t>GRAU MITJÀ</a:t>
                      </a:r>
                      <a:endParaRPr b="1" sz="2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/>
                        <a:t>(tècnic)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700"/>
                        <a:t>GRAU SUPERIOR</a:t>
                      </a:r>
                      <a:endParaRPr b="1" sz="27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/>
                        <a:t>(tècnic superior)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94" name="Google Shape;94;p18"/>
          <p:cNvSpPr txBox="1"/>
          <p:nvPr/>
        </p:nvSpPr>
        <p:spPr>
          <a:xfrm>
            <a:off x="311700" y="3573000"/>
            <a:ext cx="690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0000"/>
                </a:solidFill>
              </a:rPr>
              <a:t>ELS CICLES S’ORGANITZEN PER FAMÍLIES!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0"/>
            <a:ext cx="9144000" cy="8754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15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320">
                <a:solidFill>
                  <a:schemeClr val="lt1"/>
                </a:solidFill>
              </a:rPr>
              <a:t>CICLES FORMATIUS</a:t>
            </a:r>
            <a:endParaRPr b="1" sz="23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177000" y="337775"/>
            <a:ext cx="8655300" cy="4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/>
              <a:t>FAMÍLIES PROFESSIONALS </a:t>
            </a:r>
            <a:r>
              <a:rPr b="1" lang="es" sz="1720" u="sng"/>
              <a:t>GRAU MITJÀ</a:t>
            </a:r>
            <a:endParaRPr b="1" sz="172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t/>
            </a:r>
            <a:endParaRPr b="1"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="1" lang="es" sz="1720">
                <a:solidFill>
                  <a:srgbClr val="FF0000"/>
                </a:solidFill>
              </a:rPr>
              <a:t>CADA FAMÍLIA POT TENIR UN O MÉS CICLES!</a:t>
            </a:r>
            <a:endParaRPr b="1" sz="1720">
              <a:solidFill>
                <a:srgbClr val="FF0000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77000" y="1175725"/>
            <a:ext cx="27555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Activitats físiques i esportives</a:t>
            </a:r>
            <a:r>
              <a:rPr lang="es" sz="1600"/>
              <a:t> B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4"/>
              </a:rPr>
              <a:t>Administració i gestió</a:t>
            </a:r>
            <a:r>
              <a:rPr lang="es" sz="1600"/>
              <a:t> C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5"/>
              </a:rPr>
              <a:t>Agrària</a:t>
            </a:r>
            <a:r>
              <a:rPr lang="es" sz="1600"/>
              <a:t> B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6"/>
              </a:rPr>
              <a:t>Arts gràfiques</a:t>
            </a:r>
            <a:r>
              <a:rPr lang="es" sz="1600"/>
              <a:t> 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7"/>
              </a:rPr>
              <a:t>Comerç i màrqueting</a:t>
            </a:r>
            <a:r>
              <a:rPr lang="es" sz="1600"/>
              <a:t> C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8"/>
              </a:rPr>
              <a:t>Edificació i obra civil</a:t>
            </a:r>
            <a:r>
              <a:rPr lang="es" sz="1600"/>
              <a:t> 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9"/>
              </a:rPr>
              <a:t>Electricitat i electrònica</a:t>
            </a:r>
            <a:r>
              <a:rPr lang="es" sz="1600"/>
              <a:t> 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10"/>
              </a:rPr>
              <a:t>Energia i aigua</a:t>
            </a:r>
            <a:r>
              <a:rPr lang="es" sz="1600"/>
              <a:t> 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11"/>
              </a:rPr>
              <a:t>Fabricació mecànica</a:t>
            </a:r>
            <a:r>
              <a:rPr lang="es" sz="1600"/>
              <a:t> 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12"/>
              </a:rPr>
              <a:t>Fusta moble i suro</a:t>
            </a:r>
            <a:r>
              <a:rPr lang="es" sz="1600"/>
              <a:t> 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13"/>
              </a:rPr>
              <a:t>Hosteleria i turisme</a:t>
            </a:r>
            <a:r>
              <a:rPr lang="es" sz="1600"/>
              <a:t> C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14"/>
              </a:rPr>
              <a:t>Image i so</a:t>
            </a:r>
            <a:r>
              <a:rPr lang="es" sz="1600"/>
              <a:t> A</a:t>
            </a:r>
            <a:endParaRPr sz="1600"/>
          </a:p>
        </p:txBody>
      </p:sp>
      <p:sp>
        <p:nvSpPr>
          <p:cNvPr id="103" name="Google Shape;103;p19"/>
          <p:cNvSpPr txBox="1"/>
          <p:nvPr/>
        </p:nvSpPr>
        <p:spPr>
          <a:xfrm>
            <a:off x="2809725" y="1175725"/>
            <a:ext cx="3132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15"/>
              </a:rPr>
              <a:t>Im</a:t>
            </a:r>
            <a:r>
              <a:rPr lang="es" sz="1200" u="sng">
                <a:solidFill>
                  <a:schemeClr val="hlink"/>
                </a:solidFill>
                <a:hlinkClick r:id="rId16"/>
              </a:rPr>
              <a:t>atge personal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17"/>
              </a:rPr>
              <a:t>Indústries alimentàries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18"/>
              </a:rPr>
              <a:t>Informàtica i comunicacions</a:t>
            </a:r>
            <a:r>
              <a:rPr lang="es" sz="1200">
                <a:solidFill>
                  <a:schemeClr val="dk1"/>
                </a:solidFill>
              </a:rPr>
              <a:t> A i 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19"/>
              </a:rPr>
              <a:t>Instal·lació i manteniment</a:t>
            </a:r>
            <a:r>
              <a:rPr lang="es" sz="1200">
                <a:solidFill>
                  <a:schemeClr val="dk1"/>
                </a:solidFill>
              </a:rPr>
              <a:t> 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20"/>
              </a:rPr>
              <a:t>Marítimopesquera</a:t>
            </a:r>
            <a:r>
              <a:rPr lang="es" sz="1200">
                <a:solidFill>
                  <a:schemeClr val="dk1"/>
                </a:solidFill>
              </a:rPr>
              <a:t> 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21"/>
              </a:rPr>
              <a:t>Química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22"/>
              </a:rPr>
              <a:t>Sanitat</a:t>
            </a:r>
            <a:r>
              <a:rPr lang="es" sz="1200">
                <a:solidFill>
                  <a:schemeClr val="dk1"/>
                </a:solidFill>
              </a:rPr>
              <a:t> 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23"/>
              </a:rPr>
              <a:t>Seguretat i medi ambient</a:t>
            </a:r>
            <a:r>
              <a:rPr lang="es" sz="1200">
                <a:solidFill>
                  <a:schemeClr val="dk1"/>
                </a:solidFill>
              </a:rPr>
              <a:t> B i 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24"/>
              </a:rPr>
              <a:t>Serveis socioculturals i a la comunitat</a:t>
            </a:r>
            <a:r>
              <a:rPr lang="es" sz="1200">
                <a:solidFill>
                  <a:schemeClr val="dk1"/>
                </a:solidFill>
              </a:rPr>
              <a:t> Bi 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u="sng">
                <a:solidFill>
                  <a:schemeClr val="hlink"/>
                </a:solidFill>
                <a:hlinkClick r:id="rId25"/>
              </a:rPr>
              <a:t>Tèxtil, confecció i pell</a:t>
            </a:r>
            <a:r>
              <a:rPr lang="es" sz="1200">
                <a:solidFill>
                  <a:schemeClr val="dk1"/>
                </a:solidFill>
              </a:rPr>
              <a:t> 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26"/>
              </a:rPr>
              <a:t>Transport i manteniment de vehicles</a:t>
            </a:r>
            <a:r>
              <a:rPr lang="es" sz="1200">
                <a:solidFill>
                  <a:schemeClr val="dk1"/>
                </a:solidFill>
              </a:rPr>
              <a:t> 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779750" y="3886800"/>
            <a:ext cx="1052550" cy="7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819150" y="699625"/>
            <a:ext cx="476100" cy="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1720"/>
              <a:t>PER PASSAR DE CFGM A CFGS</a:t>
            </a:r>
            <a:endParaRPr b="1" sz="1720"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596800"/>
            <a:ext cx="8520600" cy="29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500">
                <a:solidFill>
                  <a:srgbClr val="3F3F38"/>
                </a:solidFill>
                <a:highlight>
                  <a:srgbClr val="FFFFFF"/>
                </a:highlight>
              </a:rPr>
              <a:t>Els titulats en </a:t>
            </a:r>
            <a:r>
              <a:rPr lang="es" sz="2500">
                <a:solidFill>
                  <a:srgbClr val="0000FF"/>
                </a:solidFill>
                <a:highlight>
                  <a:srgbClr val="FFFFFF"/>
                </a:highlight>
              </a:rPr>
              <a:t>CFGM</a:t>
            </a:r>
            <a:r>
              <a:rPr b="1" lang="es" sz="250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es" sz="2500">
                <a:solidFill>
                  <a:srgbClr val="3F3F38"/>
                </a:solidFill>
                <a:highlight>
                  <a:srgbClr val="FFFFFF"/>
                </a:highlight>
              </a:rPr>
              <a:t>podran accedir a un </a:t>
            </a:r>
            <a:r>
              <a:rPr lang="es" sz="2500">
                <a:solidFill>
                  <a:srgbClr val="0000FF"/>
                </a:solidFill>
                <a:highlight>
                  <a:srgbClr val="FFFFFF"/>
                </a:highlight>
              </a:rPr>
              <a:t>CFGS</a:t>
            </a:r>
            <a:r>
              <a:rPr lang="es" sz="2500">
                <a:solidFill>
                  <a:srgbClr val="3F3F38"/>
                </a:solidFill>
                <a:highlight>
                  <a:srgbClr val="FFFFFF"/>
                </a:highlight>
              </a:rPr>
              <a:t> sense necessitat de fer el Curs d'Accés (</a:t>
            </a:r>
            <a:r>
              <a:rPr lang="es" sz="25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CAS</a:t>
            </a:r>
            <a:r>
              <a:rPr lang="es" sz="2500">
                <a:solidFill>
                  <a:srgbClr val="3F3F38"/>
                </a:solidFill>
                <a:highlight>
                  <a:srgbClr val="FFFFFF"/>
                </a:highlight>
              </a:rPr>
              <a:t>), d'un any de durada, o la Prova d'Accés a Grau Superior, sempre i quan vulguin cursar un cicle de la </a:t>
            </a:r>
            <a:r>
              <a:rPr lang="es" sz="2500" u="sng">
                <a:solidFill>
                  <a:srgbClr val="3F3F38"/>
                </a:solidFill>
                <a:highlight>
                  <a:srgbClr val="FFFFFF"/>
                </a:highlight>
              </a:rPr>
              <a:t>mateixa família professional o de famílies afins</a:t>
            </a:r>
            <a:endParaRPr sz="3100" u="sng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850" y="186700"/>
            <a:ext cx="831025" cy="8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5215" y="3737850"/>
            <a:ext cx="1117083" cy="8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8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1720"/>
              <a:t>AFINITAT ENTRE FAMÍLIES PROFESSIONALS</a:t>
            </a:r>
            <a:endParaRPr b="1"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1720">
                <a:solidFill>
                  <a:srgbClr val="FF0000"/>
                </a:solidFill>
              </a:rPr>
              <a:t>PER PASSAR DE CFGM A CFGS</a:t>
            </a:r>
            <a:endParaRPr b="1" sz="1720">
              <a:solidFill>
                <a:srgbClr val="FF0000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371">
                <a:solidFill>
                  <a:srgbClr val="666666"/>
                </a:solidFill>
                <a:highlight>
                  <a:srgbClr val="FFFFFF"/>
                </a:highlight>
              </a:rPr>
              <a:t>Correspondència de les famílies professionals i els itineraris per a l'accés als cicles de grau superior.</a:t>
            </a:r>
            <a:endParaRPr sz="1371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s" sz="2328">
                <a:solidFill>
                  <a:schemeClr val="dk1"/>
                </a:solidFill>
                <a:highlight>
                  <a:srgbClr val="FFFFFF"/>
                </a:highlight>
              </a:rPr>
              <a:t>Itineraris</a:t>
            </a:r>
            <a:endParaRPr b="1" sz="2328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s" sz="1271">
                <a:solidFill>
                  <a:srgbClr val="0000FF"/>
                </a:solidFill>
                <a:highlight>
                  <a:srgbClr val="FFFFFF"/>
                </a:highlight>
              </a:rPr>
              <a:t>(A) </a:t>
            </a:r>
            <a:r>
              <a:rPr lang="es" sz="1271">
                <a:solidFill>
                  <a:srgbClr val="666666"/>
                </a:solidFill>
                <a:highlight>
                  <a:srgbClr val="FFFFFF"/>
                </a:highlight>
              </a:rPr>
              <a:t>Arts gràfiques, edificació i obra civil, electricitat i electrònica, energia i aigua, fabricació mecànica, fusta, moble i suro, imatge i so, indústries extractives, informàtica i comunicacions, instal·lació i manteniment, maritimopesquera, tèxtil, confecció i pell, transport i manteniment de vehicles, vidre i ceràmica, i CFGS  prevenció de riscos professionals.</a:t>
            </a:r>
            <a:endParaRPr sz="1271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s" sz="1271">
                <a:solidFill>
                  <a:srgbClr val="0000FF"/>
                </a:solidFill>
                <a:highlight>
                  <a:srgbClr val="FFFFFF"/>
                </a:highlight>
              </a:rPr>
              <a:t>(B) </a:t>
            </a:r>
            <a:r>
              <a:rPr lang="es" sz="1271">
                <a:solidFill>
                  <a:srgbClr val="666666"/>
                </a:solidFill>
                <a:highlight>
                  <a:srgbClr val="FFFFFF"/>
                </a:highlight>
              </a:rPr>
              <a:t>Activitats físiques i esportives, agrària, imatge personal, indústries alimentàries, química, sanitat, seguretat i medi ambient, serveis socioculturals i a la comunitat, i CFGS prevenció de riscos professionals.</a:t>
            </a:r>
            <a:endParaRPr sz="1271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s" sz="1271">
                <a:solidFill>
                  <a:srgbClr val="0000FF"/>
                </a:solidFill>
                <a:highlight>
                  <a:srgbClr val="FFFFFF"/>
                </a:highlight>
              </a:rPr>
              <a:t>(C)</a:t>
            </a:r>
            <a:r>
              <a:rPr lang="es" sz="1271">
                <a:solidFill>
                  <a:srgbClr val="666666"/>
                </a:solidFill>
                <a:highlight>
                  <a:srgbClr val="FFFFFF"/>
                </a:highlight>
              </a:rPr>
              <a:t> Administració i gestió, comerç i màrqueting, hoteleria i turisme, informàtica i comunicacions, serveis socioculturals i a la comunitat, seguretat i medi ambient, i CFGS prevenció de riscos professionals.</a:t>
            </a:r>
            <a:endParaRPr sz="1271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s" sz="1271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endParaRPr sz="1271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1248" y="4053375"/>
            <a:ext cx="931050" cy="6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