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  <p:sldMasterId id="2147483675" r:id="rId7"/>
    <p:sldMasterId id="214748368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y="6858000" cx="9144000"/>
  <p:notesSz cx="6858000" cy="9144000"/>
  <p:embeddedFontLs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jiInbHDvXdcTltOfbZTuvM6U+x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4B6AB5-7E98-4E7C-ABF2-35934B547110}">
  <a:tblStyle styleId="{7D4B6AB5-7E98-4E7C-ABF2-35934B54711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5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8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7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f22fcb65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f22fcb655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6" name="Google Shape;66;p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7" name="Google Shape;67;p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8" name="Google Shape;68;p4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4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6" name="Google Shape;76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çalera de la secció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2" name="Google Shape;82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aula" type="tbl">
  <p:cSld name="TAB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, text i objectes" type="txAndObj">
  <p:cSld name="TEXT_AND_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5" name="Google Shape;105;p5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6" name="Google Shape;106;p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vertical i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2" name="Google Shape;112;p5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3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8" name="Google Shape;118;p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amb llegenda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25" name="Google Shape;125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1" name="Google Shape;131;p5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2" name="Google Shape;132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7" name="Google Shape;147;p5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8" name="Google Shape;148;p5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9" name="Google Shape;149;p5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50" name="Google Shape;150;p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56" name="Google Shape;156;p5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57" name="Google Shape;157;p5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çalera de la secció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63" name="Google Shape;163;p6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69" name="Google Shape;169;p6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6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aula" type="tbl">
  <p:cSld name="TAB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7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7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7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, text i objectes" type="txAndObj">
  <p:cSld name="TEXT_AND_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7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2" name="Google Shape;192;p7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3" name="Google Shape;193;p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7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7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vertical i text" type="vertTitleAndTx">
  <p:cSld name="VERTICAL_TITLE_AND_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9" name="Google Shape;199;p7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7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es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5" name="Google Shape;205;p7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7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amb llegenda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7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12" name="Google Shape;212;p7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7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18" name="Google Shape;218;p7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19" name="Google Shape;219;p7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7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8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8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8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8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8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34" name="Google Shape;234;p8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35" name="Google Shape;235;p8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36" name="Google Shape;236;p8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37" name="Google Shape;237;p8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8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8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3" name="Google Shape;243;p8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4" name="Google Shape;244;p8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8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çalera de la secció" type="secHead">
  <p:cSld name="SECTION_HEADER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8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50" name="Google Shape;250;p8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8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8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" type="title">
  <p:cSld name="TIT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8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56" name="Google Shape;256;p8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8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vertical i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aula" type="tbl">
  <p:cSld name="TABL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, text i objectes" type="txAndObj">
  <p:cSld name="TEXT_AND_OBJEC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7" name="Google Shape;277;p6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8" name="Google Shape;278;p6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vertical i text" type="vertTitleAndTx">
  <p:cSld name="VERTICAL_TITLE_AND_VERTICAL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4" name="Google Shape;284;p6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0" name="Google Shape;290;p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amb llegenda" type="picTx">
  <p:cSld name="PICTURE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6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6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97" name="Google Shape;297;p6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6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6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03" name="Google Shape;303;p6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04" name="Google Shape;304;p6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6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6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6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6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15" name="Google Shape;315;p6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16" name="Google Shape;316;p6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17" name="Google Shape;317;p6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18" name="Google Shape;318;p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6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24" name="Google Shape;324;p7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25" name="Google Shape;325;p7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çalera de la secció" type="secHead">
  <p:cSld name="SECTION_HEADER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31" name="Google Shape;331;p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7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7" name="Google Shape;337;p7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7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" type="title">
  <p:cSld name="TITL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7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43" name="Google Shape;343;p7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7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amb llegenda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hyperlink" Target="mailto:assistencia@elstresturons.ca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hyperlink" Target="https://agora.xtec.cat/inselstresturons/wp-content/uploads/usu1101/2019/08/model-sol%C2%B7licitud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19.jpg"/><Relationship Id="rId9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20.jpg"/><Relationship Id="rId8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mailto:juanjo.escamez@elstresturons.cat" TargetMode="External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"/>
          <p:cNvSpPr txBox="1"/>
          <p:nvPr>
            <p:ph type="ctrTitle"/>
          </p:nvPr>
        </p:nvSpPr>
        <p:spPr>
          <a:xfrm>
            <a:off x="2145525" y="130303"/>
            <a:ext cx="7772400" cy="11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51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DE</a:t>
            </a:r>
            <a:r>
              <a:rPr lang="en-US" sz="5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51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FAMÍLIES</a:t>
            </a:r>
            <a:endParaRPr sz="4100"/>
          </a:p>
        </p:txBody>
      </p:sp>
      <p:sp>
        <p:nvSpPr>
          <p:cNvPr id="352" name="Google Shape;352;p1"/>
          <p:cNvSpPr txBox="1"/>
          <p:nvPr>
            <p:ph idx="1" type="subTitle"/>
          </p:nvPr>
        </p:nvSpPr>
        <p:spPr>
          <a:xfrm>
            <a:off x="2543300" y="1304212"/>
            <a:ext cx="64008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1r</a:t>
            </a:r>
            <a:r>
              <a:rPr b="0" i="0" lang="en-US" sz="4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d’ESO</a:t>
            </a:r>
            <a:endParaRPr/>
          </a:p>
        </p:txBody>
      </p:sp>
      <p:pic>
        <p:nvPicPr>
          <p:cNvPr id="353" name="Google Shape;35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500" y="307000"/>
            <a:ext cx="1004225" cy="7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22fcb6551_0_10"/>
          <p:cNvSpPr txBox="1"/>
          <p:nvPr>
            <p:ph type="title"/>
          </p:nvPr>
        </p:nvSpPr>
        <p:spPr>
          <a:xfrm>
            <a:off x="1420812" y="285750"/>
            <a:ext cx="729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Hàbits saludables.</a:t>
            </a:r>
            <a:endParaRPr/>
          </a:p>
        </p:txBody>
      </p:sp>
      <p:cxnSp>
        <p:nvCxnSpPr>
          <p:cNvPr id="435" name="Google Shape;435;gf22fcb6551_0_10"/>
          <p:cNvCxnSpPr/>
          <p:nvPr/>
        </p:nvCxnSpPr>
        <p:spPr>
          <a:xfrm>
            <a:off x="1258887" y="1196975"/>
            <a:ext cx="72009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36" name="Google Shape;436;gf22fcb6551_0_10"/>
          <p:cNvPicPr preferRelativeResize="0"/>
          <p:nvPr/>
        </p:nvPicPr>
        <p:blipFill rotWithShape="1">
          <a:blip r:embed="rId3">
            <a:alphaModFix/>
          </a:blip>
          <a:srcRect b="0" l="0" r="15052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f22fcb6551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2887" y="2847025"/>
            <a:ext cx="4932950" cy="2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f22fcb6551_0_10"/>
          <p:cNvSpPr txBox="1"/>
          <p:nvPr/>
        </p:nvSpPr>
        <p:spPr>
          <a:xfrm>
            <a:off x="3802625" y="1675825"/>
            <a:ext cx="49842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Recomanem hàbits que afavoreixin l’activitat acadèmica: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Descansar les hores que adequades.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Menjar de forma saludable.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 Utilització moderada de mòbils, ordinadors i altres dispositius. 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0"/>
          <p:cNvSpPr txBox="1"/>
          <p:nvPr>
            <p:ph type="title"/>
          </p:nvPr>
        </p:nvSpPr>
        <p:spPr>
          <a:xfrm>
            <a:off x="1420812" y="285750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Ordinadors</a:t>
            </a:r>
            <a:endParaRPr/>
          </a:p>
        </p:txBody>
      </p:sp>
      <p:cxnSp>
        <p:nvCxnSpPr>
          <p:cNvPr id="444" name="Google Shape;444;p10"/>
          <p:cNvCxnSpPr/>
          <p:nvPr/>
        </p:nvCxnSpPr>
        <p:spPr>
          <a:xfrm>
            <a:off x="1258887" y="1196975"/>
            <a:ext cx="72009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45" name="Google Shape;445;p10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"/>
          <p:cNvSpPr txBox="1"/>
          <p:nvPr/>
        </p:nvSpPr>
        <p:spPr>
          <a:xfrm>
            <a:off x="1763712" y="1628775"/>
            <a:ext cx="6191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Consells d’ús: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Carregar-lo cada dia.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 un carregador per si de cas.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Posar lluminositat suficient.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 zoom a la pantalla perquè no es vegi molt petit.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 un ús incorrecte de l’ordinador mentre es fa una activitat, comportarà una sanció</a:t>
            </a: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/>
          <p:nvPr>
            <p:ph type="title"/>
          </p:nvPr>
        </p:nvSpPr>
        <p:spPr>
          <a:xfrm>
            <a:off x="1420812" y="285750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cas de confinament</a:t>
            </a:r>
            <a:endParaRPr/>
          </a:p>
        </p:txBody>
      </p:sp>
      <p:cxnSp>
        <p:nvCxnSpPr>
          <p:cNvPr id="452" name="Google Shape;452;p11"/>
          <p:cNvCxnSpPr/>
          <p:nvPr/>
        </p:nvCxnSpPr>
        <p:spPr>
          <a:xfrm>
            <a:off x="1258887" y="1196975"/>
            <a:ext cx="72009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53" name="Google Shape;453;p11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1"/>
          <p:cNvSpPr txBox="1"/>
          <p:nvPr/>
        </p:nvSpPr>
        <p:spPr>
          <a:xfrm>
            <a:off x="1476375" y="1557337"/>
            <a:ext cx="7199312" cy="48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Connexions amb el Meet a les hores establertes.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Càmera activada. Si no en tenen cal avisar al tutor o tutora.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Consultar el correu electrònic cada dia.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S'explicarà quina és la feina que a fer i quan s’ha de lliurar.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Totes les feines són avaluables.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Consultar els dubtes amb el professorat. En la mesura del possible es respectarà l'horari de treball (de 8h a 2/4 de 3). 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3"/>
          <p:cNvSpPr txBox="1"/>
          <p:nvPr>
            <p:ph type="title"/>
          </p:nvPr>
        </p:nvSpPr>
        <p:spPr>
          <a:xfrm>
            <a:off x="1420812" y="285750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Alumnat malalt</a:t>
            </a:r>
            <a:endParaRPr/>
          </a:p>
        </p:txBody>
      </p:sp>
      <p:cxnSp>
        <p:nvCxnSpPr>
          <p:cNvPr id="460" name="Google Shape;460;p13"/>
          <p:cNvCxnSpPr/>
          <p:nvPr/>
        </p:nvCxnSpPr>
        <p:spPr>
          <a:xfrm>
            <a:off x="1258887" y="1196975"/>
            <a:ext cx="72009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61" name="Google Shape;461;p13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3"/>
          <p:cNvSpPr txBox="1"/>
          <p:nvPr/>
        </p:nvSpPr>
        <p:spPr>
          <a:xfrm>
            <a:off x="1908175" y="2060575"/>
            <a:ext cx="6192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l’alumne/a està malalt, haurà de demanar la feina a un company. Pot aclarir dubtes amb el professorat mitjançant el correu electrònic.</a:t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 es pot assistir a una prova competencial, és convenient portar un justificant mèdic, i si es pot, avisar amb antelació.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4"/>
          <p:cNvSpPr txBox="1"/>
          <p:nvPr>
            <p:ph type="title"/>
          </p:nvPr>
        </p:nvSpPr>
        <p:spPr>
          <a:xfrm>
            <a:off x="1403350" y="333375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Sortides del centre</a:t>
            </a:r>
            <a:endParaRPr/>
          </a:p>
        </p:txBody>
      </p:sp>
      <p:cxnSp>
        <p:nvCxnSpPr>
          <p:cNvPr id="468" name="Google Shape;468;p14"/>
          <p:cNvCxnSpPr/>
          <p:nvPr/>
        </p:nvCxnSpPr>
        <p:spPr>
          <a:xfrm>
            <a:off x="1403350" y="1196975"/>
            <a:ext cx="7056437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69" name="Google Shape;469;p14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4"/>
          <p:cNvSpPr txBox="1"/>
          <p:nvPr>
            <p:ph idx="1" type="body"/>
          </p:nvPr>
        </p:nvSpPr>
        <p:spPr>
          <a:xfrm>
            <a:off x="1316037" y="1557337"/>
            <a:ext cx="7196137" cy="338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l’alumnat ha de sortir del centre, la llei obliga a que un adult el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ingui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recollir.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És convenient que siguin els seus tutors/es legals, i si ha de ser un altre familiar, que porti una autorització, o que informi abans.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En quant a les sortides acadèmiques, quan estiguin tancades, s’informarà de quines es faran, i quan i com s’efectuarà el pagament.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14"/>
          <p:cNvSpPr txBox="1"/>
          <p:nvPr/>
        </p:nvSpPr>
        <p:spPr>
          <a:xfrm>
            <a:off x="2123250" y="5448887"/>
            <a:ext cx="4897500" cy="115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3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Aquest hivern caldrà venir més abrigat perquè hem de ventilar les aules sovint.</a:t>
            </a:r>
            <a:endParaRPr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 txBox="1"/>
          <p:nvPr>
            <p:ph type="title"/>
          </p:nvPr>
        </p:nvSpPr>
        <p:spPr>
          <a:xfrm>
            <a:off x="1403350" y="333375"/>
            <a:ext cx="62642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Vagues</a:t>
            </a:r>
            <a:endParaRPr/>
          </a:p>
        </p:txBody>
      </p:sp>
      <p:cxnSp>
        <p:nvCxnSpPr>
          <p:cNvPr id="477" name="Google Shape;477;p15"/>
          <p:cNvCxnSpPr/>
          <p:nvPr/>
        </p:nvCxnSpPr>
        <p:spPr>
          <a:xfrm>
            <a:off x="1258887" y="1189037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78" name="Google Shape;478;p15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5"/>
          <p:cNvSpPr txBox="1"/>
          <p:nvPr>
            <p:ph idx="1" type="body"/>
          </p:nvPr>
        </p:nvSpPr>
        <p:spPr>
          <a:xfrm>
            <a:off x="1692275" y="1954212"/>
            <a:ext cx="6783387" cy="294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1r i 2n d’ESO no té reconegut el dret de vaga i ha d’assistir a classe.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és de professorat, l’alumnat ha d’assistir a classe. El professorat que no la secunda fa classe amb normalitat.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"/>
          <p:cNvSpPr txBox="1"/>
          <p:nvPr>
            <p:ph type="title"/>
          </p:nvPr>
        </p:nvSpPr>
        <p:spPr>
          <a:xfrm>
            <a:off x="1331912" y="260350"/>
            <a:ext cx="68405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Assistència i puntualitat</a:t>
            </a:r>
            <a:endParaRPr/>
          </a:p>
        </p:txBody>
      </p:sp>
      <p:cxnSp>
        <p:nvCxnSpPr>
          <p:cNvPr id="485" name="Google Shape;485;p16"/>
          <p:cNvCxnSpPr/>
          <p:nvPr/>
        </p:nvCxnSpPr>
        <p:spPr>
          <a:xfrm>
            <a:off x="1258887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86" name="Google Shape;486;p16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6"/>
          <p:cNvSpPr txBox="1"/>
          <p:nvPr>
            <p:ph idx="1" type="body"/>
          </p:nvPr>
        </p:nvSpPr>
        <p:spPr>
          <a:xfrm>
            <a:off x="1619250" y="1557337"/>
            <a:ext cx="6707187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 de les faltes d’assistència:</a:t>
            </a:r>
            <a:endParaRPr sz="2900"/>
          </a:p>
          <a:p>
            <a:pPr indent="-13335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assistencia@elstresturons.cat</a:t>
            </a:r>
            <a:endParaRPr sz="2900"/>
          </a:p>
          <a:p>
            <a:pPr indent="-13335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a l’hora del pati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entury Gothic"/>
              <a:buNone/>
            </a:pPr>
            <a:r>
              <a:rPr b="1" i="0" lang="en-US" sz="2100" u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ATENCIÓ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porta d’entrada estarà oberta de les 7.45 h a les 8.0</a:t>
            </a: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5 h</a:t>
            </a: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21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L’alumnat de 1r d’ESO entra i surt per la porta principal a les 07.55h i a les 14.25h.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entury Gothic"/>
              <a:buNone/>
            </a:pPr>
            <a:r>
              <a:rPr b="1" i="0" lang="en-US" sz="2100" u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 notificar qualsevol canvi de número de telèfon, d’adreça postal o electrònica.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7"/>
          <p:cNvSpPr txBox="1"/>
          <p:nvPr>
            <p:ph type="title"/>
          </p:nvPr>
        </p:nvSpPr>
        <p:spPr>
          <a:xfrm>
            <a:off x="1258887" y="333375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Respecte a </a:t>
            </a:r>
            <a:r>
              <a:rPr lang="en-US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1r</a:t>
            </a: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d’ESO</a:t>
            </a:r>
            <a:endParaRPr/>
          </a:p>
        </p:txBody>
      </p:sp>
      <p:cxnSp>
        <p:nvCxnSpPr>
          <p:cNvPr id="493" name="Google Shape;493;p17"/>
          <p:cNvCxnSpPr/>
          <p:nvPr/>
        </p:nvCxnSpPr>
        <p:spPr>
          <a:xfrm>
            <a:off x="1258887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94" name="Google Shape;494;p17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7"/>
          <p:cNvSpPr txBox="1"/>
          <p:nvPr>
            <p:ph idx="1" type="body"/>
          </p:nvPr>
        </p:nvSpPr>
        <p:spPr>
          <a:xfrm>
            <a:off x="1258875" y="1844675"/>
            <a:ext cx="74724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L’arribada a l’institut és un canvi gran, però l’alumnat s’acostuma a adaptar bé i el professorat, i en especial els tutors/es, n’estarem pendents.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És fonamental la col·laboració família-institut.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La Montse Guillén del Departament d’Orientació Educativa ens ajudarà en l’acompanyament de l’alumnat.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9"/>
          <p:cNvSpPr txBox="1"/>
          <p:nvPr>
            <p:ph type="title"/>
          </p:nvPr>
        </p:nvSpPr>
        <p:spPr>
          <a:xfrm>
            <a:off x="1258887" y="333375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Respecte a </a:t>
            </a:r>
            <a:r>
              <a:rPr lang="en-US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1r</a:t>
            </a: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d’ESO</a:t>
            </a:r>
            <a:endParaRPr/>
          </a:p>
        </p:txBody>
      </p:sp>
      <p:cxnSp>
        <p:nvCxnSpPr>
          <p:cNvPr id="501" name="Google Shape;501;p19"/>
          <p:cNvCxnSpPr/>
          <p:nvPr/>
        </p:nvCxnSpPr>
        <p:spPr>
          <a:xfrm>
            <a:off x="1258887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502" name="Google Shape;502;p19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9"/>
          <p:cNvSpPr txBox="1"/>
          <p:nvPr>
            <p:ph idx="1" type="body"/>
          </p:nvPr>
        </p:nvSpPr>
        <p:spPr>
          <a:xfrm>
            <a:off x="1675825" y="2933875"/>
            <a:ext cx="66261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Matèri</a:t>
            </a: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optatives</a:t>
            </a:r>
            <a:r>
              <a:rPr b="0" i="0" lang="en-US" sz="2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900"/>
          </a:p>
          <a:p>
            <a:pPr indent="-3238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00"/>
              <a:buChar char="-"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Projecte d’astronomia.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-"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Noves formes de comunicació.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-"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Club de lectura.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-"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Let’s play in English.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-"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Francès.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-"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Emociona’t.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>
                <a:latin typeface="Century Gothic"/>
                <a:ea typeface="Century Gothic"/>
                <a:cs typeface="Century Gothic"/>
                <a:sym typeface="Century Gothic"/>
              </a:rPr>
              <a:t>La tria és trimestral.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4" name="Google Shape;5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975" y="1628775"/>
            <a:ext cx="2051550" cy="115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825" y="1628775"/>
            <a:ext cx="1665761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5166" y="1628775"/>
            <a:ext cx="1732184" cy="11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0"/>
          <p:cNvSpPr txBox="1"/>
          <p:nvPr>
            <p:ph idx="1" type="body"/>
          </p:nvPr>
        </p:nvSpPr>
        <p:spPr>
          <a:xfrm>
            <a:off x="1403350" y="2411875"/>
            <a:ext cx="71280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Criteris d’avaluació: s’informa als alumnes i es trobaran a la pàgina web.</a:t>
            </a:r>
            <a:endParaRPr sz="3700"/>
          </a:p>
          <a:p>
            <a:pPr indent="-37465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Màxim dues matèries mentre no siguin simultàniament català, castellà i matemàtiques.</a:t>
            </a:r>
            <a:endParaRPr sz="3700"/>
          </a:p>
          <a:p>
            <a:pPr indent="-37465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•"/>
            </a:pPr>
            <a:r>
              <a:rPr b="0" i="0" lang="en-US" sz="2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suspenen, recuperacions al juny.</a:t>
            </a:r>
            <a:endParaRPr sz="3700"/>
          </a:p>
          <a:p>
            <a:pPr indent="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pic>
        <p:nvPicPr>
          <p:cNvPr id="512" name="Google Shape;512;p20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20"/>
          <p:cNvCxnSpPr/>
          <p:nvPr/>
        </p:nvCxnSpPr>
        <p:spPr>
          <a:xfrm>
            <a:off x="1403350" y="1258887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4" name="Google Shape;514;p20"/>
          <p:cNvSpPr txBox="1"/>
          <p:nvPr/>
        </p:nvSpPr>
        <p:spPr>
          <a:xfrm>
            <a:off x="13319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 de curs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"/>
          <p:cNvSpPr txBox="1"/>
          <p:nvPr/>
        </p:nvSpPr>
        <p:spPr>
          <a:xfrm>
            <a:off x="827087" y="2205037"/>
            <a:ext cx="8229600" cy="1944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7200"/>
              <a:buFont typeface="Century Gothic"/>
              <a:buNone/>
            </a:pPr>
            <a:r>
              <a:rPr b="0" i="0" lang="en-US" sz="7200" u="none" cap="none" strike="noStrik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VALORACIÓ PRIMERS DIES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"/>
          <p:cNvSpPr txBox="1"/>
          <p:nvPr>
            <p:ph type="title"/>
          </p:nvPr>
        </p:nvSpPr>
        <p:spPr>
          <a:xfrm>
            <a:off x="1692275" y="333375"/>
            <a:ext cx="79406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Calendari</a:t>
            </a:r>
            <a:endParaRPr/>
          </a:p>
        </p:txBody>
      </p:sp>
      <p:cxnSp>
        <p:nvCxnSpPr>
          <p:cNvPr id="520" name="Google Shape;520;p21"/>
          <p:cNvCxnSpPr/>
          <p:nvPr/>
        </p:nvCxnSpPr>
        <p:spPr>
          <a:xfrm>
            <a:off x="1692275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521" name="Google Shape;521;p21"/>
          <p:cNvPicPr preferRelativeResize="0"/>
          <p:nvPr/>
        </p:nvPicPr>
        <p:blipFill rotWithShape="1">
          <a:blip r:embed="rId3">
            <a:alphaModFix/>
          </a:blip>
          <a:srcRect b="0" l="0" r="15752" t="0"/>
          <a:stretch/>
        </p:blipFill>
        <p:spPr>
          <a:xfrm>
            <a:off x="0" y="0"/>
            <a:ext cx="103505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2" name="Google Shape;522;p21"/>
          <p:cNvGraphicFramePr/>
          <p:nvPr/>
        </p:nvGraphicFramePr>
        <p:xfrm>
          <a:off x="1368425" y="14385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{7D4B6AB5-7E98-4E7C-ABF2-35934B547110}</a:tableStyleId>
              </a:tblPr>
              <a:tblGrid>
                <a:gridCol w="2771775"/>
                <a:gridCol w="4824400"/>
              </a:tblGrid>
              <a:tr h="47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Nadal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desembre – 7 gener (inclosos)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46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Setmana Santa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del 10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fins al 18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d’abril (inclosos)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88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Dies de lliure disposició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d’octubre, 7 de desem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bre, 28 de febrer, 29 d’abril i 2 de maig.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5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Dies especials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Nadal, Sant Jordi, Jornada esportiva…?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Proves extraordinàries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- 22 de juny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Jornada intensiva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 7 al 22 de juny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</a:tbl>
          </a:graphicData>
        </a:graphic>
      </p:graphicFrame>
      <p:sp>
        <p:nvSpPr>
          <p:cNvPr id="523" name="Google Shape;523;p21"/>
          <p:cNvSpPr txBox="1"/>
          <p:nvPr/>
        </p:nvSpPr>
        <p:spPr>
          <a:xfrm>
            <a:off x="1228725" y="5229225"/>
            <a:ext cx="788035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Assistència obligatòria cada dia (si no van a les sortides també).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2"/>
          <p:cNvSpPr txBox="1"/>
          <p:nvPr>
            <p:ph type="title"/>
          </p:nvPr>
        </p:nvSpPr>
        <p:spPr>
          <a:xfrm>
            <a:off x="1692275" y="333375"/>
            <a:ext cx="79406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Calendari</a:t>
            </a:r>
            <a:endParaRPr/>
          </a:p>
        </p:txBody>
      </p:sp>
      <p:cxnSp>
        <p:nvCxnSpPr>
          <p:cNvPr id="529" name="Google Shape;529;p22"/>
          <p:cNvCxnSpPr/>
          <p:nvPr/>
        </p:nvCxnSpPr>
        <p:spPr>
          <a:xfrm>
            <a:off x="1692275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530" name="Google Shape;530;p22"/>
          <p:cNvPicPr preferRelativeResize="0"/>
          <p:nvPr/>
        </p:nvPicPr>
        <p:blipFill rotWithShape="1">
          <a:blip r:embed="rId3">
            <a:alphaModFix/>
          </a:blip>
          <a:srcRect b="0" l="0" r="15752" t="0"/>
          <a:stretch/>
        </p:blipFill>
        <p:spPr>
          <a:xfrm>
            <a:off x="0" y="0"/>
            <a:ext cx="1035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2"/>
          <p:cNvSpPr txBox="1"/>
          <p:nvPr/>
        </p:nvSpPr>
        <p:spPr>
          <a:xfrm>
            <a:off x="1668462" y="1541462"/>
            <a:ext cx="4662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Lliurament de butlletins</a:t>
            </a:r>
            <a:endParaRPr/>
          </a:p>
        </p:txBody>
      </p:sp>
      <p:graphicFrame>
        <p:nvGraphicFramePr>
          <p:cNvPr id="532" name="Google Shape;532;p22"/>
          <p:cNvGraphicFramePr/>
          <p:nvPr/>
        </p:nvGraphicFramePr>
        <p:xfrm>
          <a:off x="1717675" y="230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{7D4B6AB5-7E98-4E7C-ABF2-35934B547110}</a:tableStyleId>
              </a:tblPr>
              <a:tblGrid>
                <a:gridCol w="3524250"/>
                <a:gridCol w="2228850"/>
              </a:tblGrid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Avaluació prèvia*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 d’octubre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1a avaluació*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2000"/>
                        <a:t>2</a:t>
                      </a: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desembre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2a avaluació*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8</a:t>
                      </a: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</a:t>
                      </a:r>
                      <a:r>
                        <a:rPr lang="en-US" sz="2000"/>
                        <a:t>’abril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 avaluació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17 de juny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17 de juny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Extraordinària (si és el cas)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28 de juny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2BA"/>
                    </a:solidFill>
                  </a:tcPr>
                </a:tc>
              </a:tr>
            </a:tbl>
          </a:graphicData>
        </a:graphic>
      </p:graphicFrame>
      <p:sp>
        <p:nvSpPr>
          <p:cNvPr id="533" name="Google Shape;533;p22"/>
          <p:cNvSpPr txBox="1"/>
          <p:nvPr/>
        </p:nvSpPr>
        <p:spPr>
          <a:xfrm>
            <a:off x="1695450" y="26622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2"/>
          <p:cNvSpPr txBox="1"/>
          <p:nvPr/>
        </p:nvSpPr>
        <p:spPr>
          <a:xfrm>
            <a:off x="1301750" y="5013325"/>
            <a:ext cx="7345362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Cal retornar-los signats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Termini de reclamacions (final i extraordinària): 24 hores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 de Sol·licitud a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pàgina web</a:t>
            </a: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b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4"/>
          <p:cNvSpPr txBox="1"/>
          <p:nvPr>
            <p:ph type="title"/>
          </p:nvPr>
        </p:nvSpPr>
        <p:spPr>
          <a:xfrm>
            <a:off x="1476375" y="220662"/>
            <a:ext cx="79406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Comunicació</a:t>
            </a:r>
            <a:endParaRPr/>
          </a:p>
        </p:txBody>
      </p:sp>
      <p:cxnSp>
        <p:nvCxnSpPr>
          <p:cNvPr id="540" name="Google Shape;540;p24"/>
          <p:cNvCxnSpPr/>
          <p:nvPr/>
        </p:nvCxnSpPr>
        <p:spPr>
          <a:xfrm>
            <a:off x="1547812" y="1195387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541" name="Google Shape;5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429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3" name="Google Shape;543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4" name="Google Shape;544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5" name="Google Shape;545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6" name="Google Shape;546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7" name="Google Shape;547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descr="agenda.jpg" id="548" name="Google Shape;5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350" y="15684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duca1.jpg" id="549" name="Google Shape;54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4025" y="3284537"/>
            <a:ext cx="1436687" cy="1436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meet.jpeg" id="550" name="Google Shape;55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4887" y="1557337"/>
            <a:ext cx="2557462" cy="125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ail.jpg" id="551" name="Google Shape;551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79837" y="1628775"/>
            <a:ext cx="2025650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4"/>
          <p:cNvSpPr txBox="1"/>
          <p:nvPr/>
        </p:nvSpPr>
        <p:spPr>
          <a:xfrm>
            <a:off x="4422775" y="3136900"/>
            <a:ext cx="2984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53" name="Google Shape;55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1050" y="4292600"/>
            <a:ext cx="3168650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tia sugeriments.jpg" id="554" name="Google Shape;55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0062" y="4941887"/>
            <a:ext cx="3300412" cy="159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25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5"/>
          <p:cNvSpPr txBox="1"/>
          <p:nvPr/>
        </p:nvSpPr>
        <p:spPr>
          <a:xfrm>
            <a:off x="914400" y="2420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6800"/>
              <a:buFont typeface="Century Gothic"/>
              <a:buNone/>
            </a:pPr>
            <a:r>
              <a:rPr b="0" i="0" lang="en-US" sz="6800" u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REFLEXIONS I RECOMANACIONS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8"/>
          <p:cNvSpPr txBox="1"/>
          <p:nvPr>
            <p:ph idx="1" type="body"/>
          </p:nvPr>
        </p:nvSpPr>
        <p:spPr>
          <a:xfrm>
            <a:off x="1650925" y="1490178"/>
            <a:ext cx="7056600" cy="4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classes no han de sortir.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Disciplina.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Esmorzar i dormir bé.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Parlar amb ells i orientar-los. Moments compartits.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Lloc adequat i lluminós per estudiar, lliure de distraccions.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Infermera (de moment aquest curs no en tenim).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Informar de qualsevol cosa que pugui afectar el rendiment i les emocions.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6" name="Google Shape;566;p28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29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9"/>
          <p:cNvSpPr txBox="1"/>
          <p:nvPr/>
        </p:nvSpPr>
        <p:spPr>
          <a:xfrm>
            <a:off x="1547812" y="2205037"/>
            <a:ext cx="698500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7200"/>
              <a:buFont typeface="Century Gothic"/>
              <a:buNone/>
            </a:pPr>
            <a:r>
              <a:rPr b="0" i="0" lang="en-US" sz="7200" u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 OBERT DE PARAULA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0"/>
          <p:cNvSpPr txBox="1"/>
          <p:nvPr>
            <p:ph idx="1" type="body"/>
          </p:nvPr>
        </p:nvSpPr>
        <p:spPr>
          <a:xfrm>
            <a:off x="1042987" y="1052512"/>
            <a:ext cx="712787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0" i="0" lang="en-US" sz="6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MOLTES GRÀCIES PER LA VOSTRA ASSISTÈNCIA</a:t>
            </a:r>
            <a:endParaRPr/>
          </a:p>
        </p:txBody>
      </p:sp>
      <p:sp>
        <p:nvSpPr>
          <p:cNvPr id="578" name="Google Shape;578;p30"/>
          <p:cNvSpPr txBox="1"/>
          <p:nvPr/>
        </p:nvSpPr>
        <p:spPr>
          <a:xfrm>
            <a:off x="539750" y="115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375" y="4519175"/>
            <a:ext cx="23812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"/>
          <p:cNvSpPr txBox="1"/>
          <p:nvPr/>
        </p:nvSpPr>
        <p:spPr>
          <a:xfrm>
            <a:off x="827087" y="2205037"/>
            <a:ext cx="8229600" cy="1944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7200"/>
              <a:buFont typeface="Century Gothic"/>
              <a:buNone/>
            </a:pPr>
            <a:r>
              <a:rPr b="0" i="0" lang="en-US" sz="7200" u="none" cap="none" strike="noStrik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 GENERALS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"/>
          <p:cNvSpPr txBox="1"/>
          <p:nvPr>
            <p:ph type="title"/>
          </p:nvPr>
        </p:nvSpPr>
        <p:spPr>
          <a:xfrm>
            <a:off x="1331912" y="333375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tutoria</a:t>
            </a:r>
            <a:endParaRPr/>
          </a:p>
        </p:txBody>
      </p:sp>
      <p:cxnSp>
        <p:nvCxnSpPr>
          <p:cNvPr id="371" name="Google Shape;371;p4"/>
          <p:cNvCxnSpPr/>
          <p:nvPr/>
        </p:nvCxnSpPr>
        <p:spPr>
          <a:xfrm>
            <a:off x="1403350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372" name="Google Shape;372;p4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"/>
          <p:cNvSpPr txBox="1"/>
          <p:nvPr>
            <p:ph idx="1" type="body"/>
          </p:nvPr>
        </p:nvSpPr>
        <p:spPr>
          <a:xfrm>
            <a:off x="1073150" y="1916112"/>
            <a:ext cx="5154612" cy="26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Contacte amb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tutor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victor.vallejo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@elstresturons.cat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Activitats de la tutoria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Entrevistes telemàtiques	</a:t>
            </a:r>
            <a:endParaRPr/>
          </a:p>
        </p:txBody>
      </p:sp>
      <p:pic>
        <p:nvPicPr>
          <p:cNvPr id="374" name="Google Shape;37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938" y="404813"/>
            <a:ext cx="2452687" cy="61309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"/>
          <p:cNvSpPr txBox="1"/>
          <p:nvPr>
            <p:ph type="title"/>
          </p:nvPr>
        </p:nvSpPr>
        <p:spPr>
          <a:xfrm>
            <a:off x="1293812" y="333375"/>
            <a:ext cx="57991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Pàgina web</a:t>
            </a:r>
            <a:endParaRPr/>
          </a:p>
        </p:txBody>
      </p:sp>
      <p:sp>
        <p:nvSpPr>
          <p:cNvPr id="380" name="Google Shape;380;p5"/>
          <p:cNvSpPr txBox="1"/>
          <p:nvPr>
            <p:ph idx="1" type="body"/>
          </p:nvPr>
        </p:nvSpPr>
        <p:spPr>
          <a:xfrm>
            <a:off x="1027112" y="5967412"/>
            <a:ext cx="834231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Informacions, notícies, calendari, documents, youtube, etc.</a:t>
            </a:r>
            <a:endParaRPr/>
          </a:p>
        </p:txBody>
      </p:sp>
      <p:cxnSp>
        <p:nvCxnSpPr>
          <p:cNvPr id="381" name="Google Shape;381;p5"/>
          <p:cNvCxnSpPr/>
          <p:nvPr/>
        </p:nvCxnSpPr>
        <p:spPr>
          <a:xfrm>
            <a:off x="1258887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382" name="Google Shape;382;p5"/>
          <p:cNvPicPr preferRelativeResize="0"/>
          <p:nvPr/>
        </p:nvPicPr>
        <p:blipFill rotWithShape="1">
          <a:blip r:embed="rId3">
            <a:alphaModFix/>
          </a:blip>
          <a:srcRect b="0" l="0" r="16455" t="0"/>
          <a:stretch/>
        </p:blipFill>
        <p:spPr>
          <a:xfrm>
            <a:off x="0" y="0"/>
            <a:ext cx="1027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"/>
          <p:cNvSpPr txBox="1"/>
          <p:nvPr/>
        </p:nvSpPr>
        <p:spPr>
          <a:xfrm>
            <a:off x="1669425" y="1620525"/>
            <a:ext cx="41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/>
              <a:t>https://agora.xtec.cat/inselstresturons/</a:t>
            </a:r>
            <a:endParaRPr sz="1600"/>
          </a:p>
        </p:txBody>
      </p:sp>
      <p:grpSp>
        <p:nvGrpSpPr>
          <p:cNvPr id="384" name="Google Shape;384;p5"/>
          <p:cNvGrpSpPr/>
          <p:nvPr/>
        </p:nvGrpSpPr>
        <p:grpSpPr>
          <a:xfrm>
            <a:off x="1819275" y="1920875"/>
            <a:ext cx="5994400" cy="4046537"/>
            <a:chOff x="1027113" y="1954339"/>
            <a:chExt cx="5993160" cy="4047416"/>
          </a:xfrm>
        </p:grpSpPr>
        <p:pic>
          <p:nvPicPr>
            <p:cNvPr id="385" name="Google Shape;385;p5"/>
            <p:cNvPicPr preferRelativeResize="0"/>
            <p:nvPr/>
          </p:nvPicPr>
          <p:blipFill rotWithShape="1">
            <a:blip r:embed="rId4">
              <a:alphaModFix/>
            </a:blip>
            <a:srcRect b="0" l="1830" r="1526" t="0"/>
            <a:stretch/>
          </p:blipFill>
          <p:spPr>
            <a:xfrm>
              <a:off x="1266776" y="2368767"/>
              <a:ext cx="5496375" cy="338052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386" name="Google Shape;386;p5"/>
            <p:cNvSpPr/>
            <p:nvPr/>
          </p:nvSpPr>
          <p:spPr>
            <a:xfrm>
              <a:off x="1027113" y="4345633"/>
              <a:ext cx="1645897" cy="1656122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2652377" y="2853059"/>
              <a:ext cx="3144187" cy="914598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652131" y="1954339"/>
              <a:ext cx="1368142" cy="1356019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"/>
          <p:cNvSpPr txBox="1"/>
          <p:nvPr>
            <p:ph type="title"/>
          </p:nvPr>
        </p:nvSpPr>
        <p:spPr>
          <a:xfrm>
            <a:off x="1293812" y="333375"/>
            <a:ext cx="57991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Pàgina web</a:t>
            </a:r>
            <a:endParaRPr/>
          </a:p>
        </p:txBody>
      </p:sp>
      <p:cxnSp>
        <p:nvCxnSpPr>
          <p:cNvPr id="394" name="Google Shape;394;p6"/>
          <p:cNvCxnSpPr/>
          <p:nvPr/>
        </p:nvCxnSpPr>
        <p:spPr>
          <a:xfrm>
            <a:off x="1258887" y="1196975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395" name="Google Shape;395;p6"/>
          <p:cNvPicPr preferRelativeResize="0"/>
          <p:nvPr/>
        </p:nvPicPr>
        <p:blipFill rotWithShape="1">
          <a:blip r:embed="rId3">
            <a:alphaModFix/>
          </a:blip>
          <a:srcRect b="0" l="0" r="16455" t="0"/>
          <a:stretch/>
        </p:blipFill>
        <p:spPr>
          <a:xfrm>
            <a:off x="0" y="0"/>
            <a:ext cx="10271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8" y="3413125"/>
            <a:ext cx="7551737" cy="21605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397" name="Google Shape;397;p6"/>
          <p:cNvGrpSpPr/>
          <p:nvPr/>
        </p:nvGrpSpPr>
        <p:grpSpPr>
          <a:xfrm>
            <a:off x="3638550" y="1773237"/>
            <a:ext cx="2159000" cy="1150937"/>
            <a:chOff x="1475656" y="1532198"/>
            <a:chExt cx="2160240" cy="1150937"/>
          </a:xfrm>
        </p:grpSpPr>
        <p:pic>
          <p:nvPicPr>
            <p:cNvPr id="398" name="Google Shape;398;p6"/>
            <p:cNvPicPr preferRelativeResize="0"/>
            <p:nvPr/>
          </p:nvPicPr>
          <p:blipFill rotWithShape="1">
            <a:blip r:embed="rId5">
              <a:alphaModFix/>
            </a:blip>
            <a:srcRect b="4181" l="83509" r="0" t="7952"/>
            <a:stretch/>
          </p:blipFill>
          <p:spPr>
            <a:xfrm>
              <a:off x="1475656" y="1532198"/>
              <a:ext cx="1981200" cy="1150937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399" name="Google Shape;399;p6"/>
            <p:cNvSpPr/>
            <p:nvPr/>
          </p:nvSpPr>
          <p:spPr>
            <a:xfrm>
              <a:off x="2700322" y="2106873"/>
              <a:ext cx="935574" cy="576262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tpv escola" id="404" name="Google Shape;4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484312"/>
            <a:ext cx="2089150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"/>
          <p:cNvSpPr txBox="1"/>
          <p:nvPr/>
        </p:nvSpPr>
        <p:spPr>
          <a:xfrm>
            <a:off x="1476375" y="338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 i pagaments</a:t>
            </a:r>
            <a:endParaRPr/>
          </a:p>
        </p:txBody>
      </p:sp>
      <p:sp>
        <p:nvSpPr>
          <p:cNvPr descr="Resultat d'imatges de tpv escola" id="406" name="Google Shape;406;p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t d'imatges de tpv escola" id="407" name="Google Shape;407;p7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t d'imatges de tpv escola" id="408" name="Google Shape;408;p7"/>
          <p:cNvPicPr preferRelativeResize="0"/>
          <p:nvPr/>
        </p:nvPicPr>
        <p:blipFill rotWithShape="1">
          <a:blip r:embed="rId4">
            <a:alphaModFix/>
          </a:blip>
          <a:srcRect b="13824" l="28857" r="30197" t="0"/>
          <a:stretch/>
        </p:blipFill>
        <p:spPr>
          <a:xfrm>
            <a:off x="4437062" y="1484312"/>
            <a:ext cx="1322387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/>
          <p:nvPr/>
        </p:nvSpPr>
        <p:spPr>
          <a:xfrm>
            <a:off x="1376362" y="3789362"/>
            <a:ext cx="720248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reben a l’aplicació i al correu electrònic. Atenció: a vegades entra com a correu no desitjat.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Recomanem que tothom es descarregui l’aplicació i que activi les notificacions per rebre l’avís de nou missatge.</a:t>
            </a:r>
            <a:endParaRPr/>
          </a:p>
        </p:txBody>
      </p:sp>
      <p:cxnSp>
        <p:nvCxnSpPr>
          <p:cNvPr id="410" name="Google Shape;410;p7"/>
          <p:cNvCxnSpPr/>
          <p:nvPr/>
        </p:nvCxnSpPr>
        <p:spPr>
          <a:xfrm>
            <a:off x="1403350" y="1268412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11" name="Google Shape;4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9050"/>
            <a:ext cx="10429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8"/>
          <p:cNvPicPr preferRelativeResize="0"/>
          <p:nvPr/>
        </p:nvPicPr>
        <p:blipFill rotWithShape="1">
          <a:blip r:embed="rId3">
            <a:alphaModFix/>
          </a:blip>
          <a:srcRect b="0" l="0" r="15115" t="0"/>
          <a:stretch/>
        </p:blipFill>
        <p:spPr>
          <a:xfrm>
            <a:off x="0" y="0"/>
            <a:ext cx="104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8"/>
          <p:cNvSpPr txBox="1"/>
          <p:nvPr/>
        </p:nvSpPr>
        <p:spPr>
          <a:xfrm>
            <a:off x="1476375" y="338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Mitjançant TPVEscola</a:t>
            </a:r>
            <a:endParaRPr/>
          </a:p>
        </p:txBody>
      </p:sp>
      <p:cxnSp>
        <p:nvCxnSpPr>
          <p:cNvPr id="418" name="Google Shape;418;p8"/>
          <p:cNvCxnSpPr/>
          <p:nvPr/>
        </p:nvCxnSpPr>
        <p:spPr>
          <a:xfrm>
            <a:off x="1403350" y="1268412"/>
            <a:ext cx="67691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19" name="Google Shape;419;p8"/>
          <p:cNvSpPr txBox="1"/>
          <p:nvPr/>
        </p:nvSpPr>
        <p:spPr>
          <a:xfrm>
            <a:off x="1509712" y="1700212"/>
            <a:ext cx="7202487" cy="489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fa l’enviament d’informacions i recordatoris de l’institut i de l’AFA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</a:pPr>
            <a:r>
              <a:rPr b="1" i="0" lang="en-US" sz="2400" u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</a:t>
            </a: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fa la signatura d’autoritzacions (només es pot signar per l’App).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gestionen els pagaments (quota de material, armariets, sortides...)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 desar dades per a futurs pagaments.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-"/>
            </a:pPr>
            <a:r>
              <a:rPr b="0" i="0" lang="en-US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Aquest curs si fem una sortida o activitat que calgui pagar (per exemple la piscina) es gestionarà cada activitat d’una en una; no hi ha quota de sortides.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"/>
          <p:cNvSpPr txBox="1"/>
          <p:nvPr>
            <p:ph type="title"/>
          </p:nvPr>
        </p:nvSpPr>
        <p:spPr>
          <a:xfrm>
            <a:off x="1420812" y="285750"/>
            <a:ext cx="7291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4400"/>
              <a:buFont typeface="Century Gothic"/>
              <a:buNone/>
            </a:pPr>
            <a:r>
              <a:rPr b="0" i="0" lang="en-US" sz="4400" u="none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Mascaretes. Mòbils</a:t>
            </a:r>
            <a:endParaRPr/>
          </a:p>
        </p:txBody>
      </p:sp>
      <p:cxnSp>
        <p:nvCxnSpPr>
          <p:cNvPr id="425" name="Google Shape;425;p9"/>
          <p:cNvCxnSpPr/>
          <p:nvPr/>
        </p:nvCxnSpPr>
        <p:spPr>
          <a:xfrm>
            <a:off x="1258887" y="1196975"/>
            <a:ext cx="7200900" cy="0"/>
          </a:xfrm>
          <a:prstGeom prst="straightConnector1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426" name="Google Shape;426;p9"/>
          <p:cNvPicPr preferRelativeResize="0"/>
          <p:nvPr/>
        </p:nvPicPr>
        <p:blipFill rotWithShape="1">
          <a:blip r:embed="rId3">
            <a:alphaModFix/>
          </a:blip>
          <a:srcRect b="0" l="0" r="15051" t="0"/>
          <a:stretch/>
        </p:blipFill>
        <p:spPr>
          <a:xfrm>
            <a:off x="0" y="0"/>
            <a:ext cx="1044575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7" name="Google Shape;427;p9"/>
          <p:cNvGraphicFramePr/>
          <p:nvPr/>
        </p:nvGraphicFramePr>
        <p:xfrm>
          <a:off x="1258887" y="1557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{7D4B6AB5-7E98-4E7C-ABF2-35934B547110}</a:tableStyleId>
              </a:tblPr>
              <a:tblGrid>
                <a:gridCol w="1592250"/>
                <a:gridCol w="5761025"/>
              </a:tblGrid>
              <a:tr h="118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1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Cal rentar o canviar la mascareta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1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cada dia. Cal dur-ne una de recanvi.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100" u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25" marL="91425"/>
                </a:tc>
              </a:tr>
              <a:tr h="374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1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 mòbil només es pot utilitzar per treballar. Un ús inadequat comporta 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 comunicat de disciplina</a:t>
                      </a:r>
                      <a:r>
                        <a:rPr b="0" i="0" lang="en-US" sz="21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 qual arriba a la família. Al pati sí que es permet 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seva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utilització, sempre i quan no s’enregistrin imatges o vídeos de companys/es.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100" u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1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 cal contacte alumne-família o família-alumne, s’utilitza el telèfon de l’institut. N’hem d’estar assabentats.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100" u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25" marL="91425"/>
                </a:tc>
              </a:tr>
            </a:tbl>
          </a:graphicData>
        </a:graphic>
      </p:graphicFrame>
      <p:pic>
        <p:nvPicPr>
          <p:cNvPr id="428" name="Google Shape;4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387" y="1428750"/>
            <a:ext cx="1798637" cy="1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7163" y="2852738"/>
            <a:ext cx="1079500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seny per defecte">
  <a:themeElements>
    <a:clrScheme name="Disseny per defec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Disseny per defecte">
  <a:themeElements>
    <a:clrScheme name="Disseny per defec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Disseny per defecte">
  <a:themeElements>
    <a:clrScheme name="Disseny per defec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2018-09-29T05:24:56Z</dcterms:created>
  <dc:creator>CIM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