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</p:sldMasterIdLst>
  <p:notesMasterIdLst>
    <p:notesMasterId r:id="rId11"/>
  </p:notesMasterIdLst>
  <p:sldIdLst>
    <p:sldId id="256" r:id="rId3"/>
    <p:sldId id="265" r:id="rId4"/>
    <p:sldId id="276" r:id="rId5"/>
    <p:sldId id="275" r:id="rId6"/>
    <p:sldId id="277" r:id="rId7"/>
    <p:sldId id="279" r:id="rId8"/>
    <p:sldId id="268" r:id="rId9"/>
    <p:sldId id="27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 ANTONIO SERRANO SUAREZ" initials="" lastIdx="1" clrIdx="0"/>
  <p:cmAuthor id="1" name="MARTA CALVO PADRO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4743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3110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95" name="Shape 95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4743"/>
                </a:buClr>
                <a:buSzPts val="1200"/>
                <a:buFont typeface="Calibri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5" name="Shape 165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4743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3C4743"/>
                </a:buClr>
                <a:buSzPts val="1200"/>
                <a:buFont typeface="Calibri"/>
                <a:buNone/>
              </a:pPr>
              <a:t>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3C4743"/>
                </a:buClr>
                <a:buSzPts val="1200"/>
                <a:buFont typeface="Calibri"/>
                <a:buNone/>
              </a:pPr>
              <a:t>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3175199" y="1943842"/>
            <a:ext cx="85000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279525" y="6356350"/>
            <a:ext cx="1973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252787" y="6356350"/>
            <a:ext cx="5686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939212" y="6356350"/>
            <a:ext cx="1970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279525" y="6356350"/>
            <a:ext cx="1973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252787" y="6356350"/>
            <a:ext cx="5686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939212" y="6356350"/>
            <a:ext cx="1970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279525" y="6356350"/>
            <a:ext cx="1973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252787" y="6356350"/>
            <a:ext cx="5686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939212" y="6356350"/>
            <a:ext cx="1970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280160" y="2743194"/>
            <a:ext cx="4489704" cy="343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419088" y="1828456"/>
            <a:ext cx="4489704" cy="83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419088" y="2743194"/>
            <a:ext cx="4489704" cy="343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279525" y="6356350"/>
            <a:ext cx="1973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252787" y="6356350"/>
            <a:ext cx="5686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939212" y="6356350"/>
            <a:ext cx="1970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80160" y="2194560"/>
            <a:ext cx="4489704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415368" y="2194560"/>
            <a:ext cx="4493424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279525" y="6356350"/>
            <a:ext cx="1973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252787" y="6356350"/>
            <a:ext cx="5686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939212" y="6356350"/>
            <a:ext cx="1970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C01-C1E1-4C0D-9704-CCC3FEA1265D}" type="datetimeFigureOut">
              <a:rPr lang="ca-ES" smtClean="0"/>
              <a:t>20/02/2019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420-A6B5-46D3-BB1D-6AB3663CF14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2832100" y="1371600"/>
            <a:ext cx="9359900" cy="29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2832100" y="4462462"/>
            <a:ext cx="9359900" cy="1033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279525" y="466725"/>
            <a:ext cx="9629775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279525" y="2190750"/>
            <a:ext cx="9629775" cy="39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279525" y="6356350"/>
            <a:ext cx="1973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252787" y="6356350"/>
            <a:ext cx="5686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939212" y="6356350"/>
            <a:ext cx="1970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0" y="347662"/>
            <a:ext cx="12188825" cy="119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57200"/>
            <a:ext cx="121888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79525" y="466725"/>
            <a:ext cx="9629775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79525" y="2190750"/>
            <a:ext cx="9629775" cy="398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279525" y="6356350"/>
            <a:ext cx="1973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252787" y="6356350"/>
            <a:ext cx="5686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939212" y="6356350"/>
            <a:ext cx="1970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  <a:defRPr sz="1200" b="0" i="0" u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9" r:id="rId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lifing.com/wp-content/uploads/videos/Video_Glifing_HD_CAT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_ugRXLxzosB8K0od0bB4lpmKuS7Dz7id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097212" y="2070100"/>
            <a:ext cx="9017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i="0" u="none" strike="noStrike" cap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rPr>
              <a:t>Institut</a:t>
            </a:r>
            <a:r>
              <a:rPr lang="en-US" sz="5400">
                <a:solidFill>
                  <a:srgbClr val="3C4743"/>
                </a:solidFill>
              </a:rPr>
              <a:t> </a:t>
            </a:r>
            <a:r>
              <a:rPr lang="en-US" sz="5400" b="1" i="0" u="none" strike="noStrike" cap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rPr>
              <a:t>de Santa Coloma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3175000" y="4538662"/>
            <a:ext cx="849947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rPr>
              <a:t>Curs 2018-19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279525" y="466725"/>
            <a:ext cx="9629775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dirty="0" smtClean="0"/>
              <a:t>UBICACIÓ  PROVISIONAL</a:t>
            </a:r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02407" y="1871529"/>
            <a:ext cx="9806893" cy="443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endParaRPr lang="en-US" b="1" dirty="0" smtClean="0">
              <a:solidFill>
                <a:srgbClr val="3C4743"/>
              </a:solidFill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b="1" dirty="0" smtClean="0">
                <a:solidFill>
                  <a:srgbClr val="3C4743"/>
                </a:solidFill>
              </a:rPr>
              <a:t>La </a:t>
            </a:r>
            <a:r>
              <a:rPr lang="en-US" b="1" dirty="0" err="1" smtClean="0">
                <a:solidFill>
                  <a:srgbClr val="3C4743"/>
                </a:solidFill>
              </a:rPr>
              <a:t>postura</a:t>
            </a:r>
            <a:r>
              <a:rPr lang="en-US" b="1" dirty="0" smtClean="0">
                <a:solidFill>
                  <a:srgbClr val="3C4743"/>
                </a:solidFill>
              </a:rPr>
              <a:t> de </a:t>
            </a:r>
            <a:r>
              <a:rPr lang="en-US" b="1" dirty="0" err="1" smtClean="0">
                <a:solidFill>
                  <a:srgbClr val="3C4743"/>
                </a:solidFill>
              </a:rPr>
              <a:t>l’Institut</a:t>
            </a:r>
            <a:r>
              <a:rPr lang="en-US" b="1" dirty="0" smtClean="0">
                <a:solidFill>
                  <a:srgbClr val="3C4743"/>
                </a:solidFill>
              </a:rPr>
              <a:t>: </a:t>
            </a:r>
            <a:r>
              <a:rPr lang="en-US" b="1" dirty="0" err="1" smtClean="0">
                <a:solidFill>
                  <a:srgbClr val="3C4743"/>
                </a:solidFill>
              </a:rPr>
              <a:t>demanar</a:t>
            </a:r>
            <a:r>
              <a:rPr lang="en-US" b="1" dirty="0" smtClean="0">
                <a:solidFill>
                  <a:srgbClr val="3C4743"/>
                </a:solidFill>
              </a:rPr>
              <a:t> un </a:t>
            </a:r>
            <a:r>
              <a:rPr lang="en-US" b="1" dirty="0" err="1" smtClean="0">
                <a:solidFill>
                  <a:srgbClr val="3C4743"/>
                </a:solidFill>
              </a:rPr>
              <a:t>lloc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digne</a:t>
            </a:r>
            <a:r>
              <a:rPr lang="en-US" b="1" dirty="0" smtClean="0">
                <a:solidFill>
                  <a:srgbClr val="3C4743"/>
                </a:solidFill>
              </a:rPr>
              <a:t> I </a:t>
            </a:r>
            <a:r>
              <a:rPr lang="en-US" b="1" dirty="0" err="1" smtClean="0">
                <a:solidFill>
                  <a:srgbClr val="3C4743"/>
                </a:solidFill>
              </a:rPr>
              <a:t>amb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prou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espais</a:t>
            </a:r>
            <a:r>
              <a:rPr lang="en-US" b="1" dirty="0" smtClean="0">
                <a:solidFill>
                  <a:srgbClr val="3C4743"/>
                </a:solidFill>
              </a:rPr>
              <a:t>.</a:t>
            </a: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b="1" dirty="0" smtClean="0">
                <a:solidFill>
                  <a:srgbClr val="3C4743"/>
                </a:solidFill>
              </a:rPr>
              <a:t>La </a:t>
            </a:r>
            <a:r>
              <a:rPr lang="en-US" b="1" dirty="0" err="1" smtClean="0">
                <a:solidFill>
                  <a:srgbClr val="3C4743"/>
                </a:solidFill>
              </a:rPr>
              <a:t>primera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proposta</a:t>
            </a:r>
            <a:r>
              <a:rPr lang="en-US" b="1" dirty="0" smtClean="0">
                <a:solidFill>
                  <a:srgbClr val="3C4743"/>
                </a:solidFill>
              </a:rPr>
              <a:t> de </a:t>
            </a:r>
            <a:r>
              <a:rPr lang="en-US" b="1" dirty="0" err="1" smtClean="0">
                <a:solidFill>
                  <a:srgbClr val="3C4743"/>
                </a:solidFill>
              </a:rPr>
              <a:t>l’Ajuntament</a:t>
            </a:r>
            <a:r>
              <a:rPr lang="en-US" b="1" dirty="0" smtClean="0">
                <a:solidFill>
                  <a:srgbClr val="3C4743"/>
                </a:solidFill>
              </a:rPr>
              <a:t> van ser </a:t>
            </a:r>
            <a:r>
              <a:rPr lang="en-US" b="1" dirty="0" err="1" smtClean="0">
                <a:solidFill>
                  <a:srgbClr val="3C4743"/>
                </a:solidFill>
              </a:rPr>
              <a:t>els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terrenys</a:t>
            </a:r>
            <a:r>
              <a:rPr lang="en-US" b="1" dirty="0" smtClean="0">
                <a:solidFill>
                  <a:srgbClr val="3C4743"/>
                </a:solidFill>
              </a:rPr>
              <a:t> del </a:t>
            </a:r>
            <a:r>
              <a:rPr lang="en-US" b="1" dirty="0" err="1" smtClean="0">
                <a:solidFill>
                  <a:srgbClr val="3C4743"/>
                </a:solidFill>
              </a:rPr>
              <a:t>costat</a:t>
            </a:r>
            <a:r>
              <a:rPr lang="en-US" b="1" dirty="0" smtClean="0">
                <a:solidFill>
                  <a:srgbClr val="3C4743"/>
                </a:solidFill>
              </a:rPr>
              <a:t> del </a:t>
            </a:r>
            <a:r>
              <a:rPr lang="en-US" b="1" dirty="0" err="1" smtClean="0">
                <a:solidFill>
                  <a:srgbClr val="3C4743"/>
                </a:solidFill>
              </a:rPr>
              <a:t>pont</a:t>
            </a:r>
            <a:r>
              <a:rPr lang="en-US" b="1" dirty="0" smtClean="0">
                <a:solidFill>
                  <a:srgbClr val="3C4743"/>
                </a:solidFill>
              </a:rPr>
              <a:t> del </a:t>
            </a:r>
            <a:r>
              <a:rPr lang="en-US" b="1" dirty="0" err="1" smtClean="0">
                <a:solidFill>
                  <a:srgbClr val="3C4743"/>
                </a:solidFill>
              </a:rPr>
              <a:t>Molinet</a:t>
            </a:r>
            <a:r>
              <a:rPr lang="en-US" b="1" dirty="0" smtClean="0">
                <a:solidFill>
                  <a:srgbClr val="3C4743"/>
                </a:solidFill>
              </a:rPr>
              <a:t>.</a:t>
            </a: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b="1" dirty="0" err="1" smtClean="0">
                <a:solidFill>
                  <a:srgbClr val="3C4743"/>
                </a:solidFill>
              </a:rPr>
              <a:t>Disconformitat</a:t>
            </a:r>
            <a:r>
              <a:rPr lang="en-US" b="1" dirty="0" smtClean="0">
                <a:solidFill>
                  <a:srgbClr val="3C4743"/>
                </a:solidFill>
              </a:rPr>
              <a:t> de </a:t>
            </a:r>
            <a:r>
              <a:rPr lang="en-US" b="1" dirty="0" err="1" smtClean="0">
                <a:solidFill>
                  <a:srgbClr val="3C4743"/>
                </a:solidFill>
              </a:rPr>
              <a:t>l’AFA</a:t>
            </a:r>
            <a:r>
              <a:rPr lang="en-US" b="1" dirty="0" smtClean="0">
                <a:solidFill>
                  <a:srgbClr val="3C4743"/>
                </a:solidFill>
              </a:rPr>
              <a:t> I nova </a:t>
            </a:r>
            <a:r>
              <a:rPr lang="en-US" b="1" dirty="0" err="1" smtClean="0">
                <a:solidFill>
                  <a:srgbClr val="3C4743"/>
                </a:solidFill>
              </a:rPr>
              <a:t>proposta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d’ubicació</a:t>
            </a:r>
            <a:r>
              <a:rPr lang="en-US" b="1" dirty="0" smtClean="0">
                <a:solidFill>
                  <a:srgbClr val="3C4743"/>
                </a:solidFill>
              </a:rPr>
              <a:t> provisional (</a:t>
            </a:r>
            <a:r>
              <a:rPr lang="en-US" b="1" dirty="0" err="1" smtClean="0">
                <a:solidFill>
                  <a:srgbClr val="3C4743"/>
                </a:solidFill>
              </a:rPr>
              <a:t>abans</a:t>
            </a:r>
            <a:r>
              <a:rPr lang="en-US" b="1" dirty="0" smtClean="0">
                <a:solidFill>
                  <a:srgbClr val="3C4743"/>
                </a:solidFill>
              </a:rPr>
              <a:t> de </a:t>
            </a:r>
            <a:r>
              <a:rPr lang="en-US" b="1" dirty="0" err="1" smtClean="0">
                <a:solidFill>
                  <a:srgbClr val="3C4743"/>
                </a:solidFill>
              </a:rPr>
              <a:t>Nadal</a:t>
            </a:r>
            <a:r>
              <a:rPr lang="en-US" b="1" dirty="0" smtClean="0">
                <a:solidFill>
                  <a:srgbClr val="3C4743"/>
                </a:solidFill>
              </a:rPr>
              <a:t>)</a:t>
            </a: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b="1" dirty="0" smtClean="0">
                <a:solidFill>
                  <a:srgbClr val="3C4743"/>
                </a:solidFill>
              </a:rPr>
              <a:t>Nova </a:t>
            </a:r>
            <a:r>
              <a:rPr lang="en-US" b="1" dirty="0" err="1" smtClean="0">
                <a:solidFill>
                  <a:srgbClr val="3C4743"/>
                </a:solidFill>
              </a:rPr>
              <a:t>proposta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d’ubicació</a:t>
            </a:r>
            <a:r>
              <a:rPr lang="en-US" b="1" dirty="0" smtClean="0">
                <a:solidFill>
                  <a:srgbClr val="3C4743"/>
                </a:solidFill>
              </a:rPr>
              <a:t> a Can </a:t>
            </a:r>
            <a:r>
              <a:rPr lang="en-US" b="1" dirty="0" err="1" smtClean="0">
                <a:solidFill>
                  <a:srgbClr val="3C4743"/>
                </a:solidFill>
              </a:rPr>
              <a:t>Zam</a:t>
            </a:r>
            <a:r>
              <a:rPr lang="en-US" b="1" dirty="0" smtClean="0">
                <a:solidFill>
                  <a:srgbClr val="3C4743"/>
                </a:solidFill>
              </a:rPr>
              <a:t> I </a:t>
            </a:r>
            <a:r>
              <a:rPr lang="en-US" b="1" dirty="0" err="1" smtClean="0">
                <a:solidFill>
                  <a:srgbClr val="3C4743"/>
                </a:solidFill>
              </a:rPr>
              <a:t>Ubicació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definitiva</a:t>
            </a:r>
            <a:r>
              <a:rPr lang="en-US" b="1" dirty="0" smtClean="0">
                <a:solidFill>
                  <a:srgbClr val="3C4743"/>
                </a:solidFill>
              </a:rPr>
              <a:t> al </a:t>
            </a:r>
            <a:r>
              <a:rPr lang="en-US" b="1" dirty="0" err="1" smtClean="0">
                <a:solidFill>
                  <a:srgbClr val="3C4743"/>
                </a:solidFill>
              </a:rPr>
              <a:t>mateix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lloc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que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s’havia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proposat</a:t>
            </a:r>
            <a:r>
              <a:rPr lang="en-US" b="1" dirty="0" smtClean="0">
                <a:solidFill>
                  <a:srgbClr val="3C4743"/>
                </a:solidFill>
              </a:rPr>
              <a:t> en el primer moment (</a:t>
            </a:r>
            <a:r>
              <a:rPr lang="en-US" b="1" dirty="0" err="1" smtClean="0">
                <a:solidFill>
                  <a:srgbClr val="3C4743"/>
                </a:solidFill>
              </a:rPr>
              <a:t>Parc</a:t>
            </a:r>
            <a:r>
              <a:rPr lang="en-US" b="1" dirty="0" smtClean="0">
                <a:solidFill>
                  <a:srgbClr val="3C4743"/>
                </a:solidFill>
              </a:rPr>
              <a:t> del </a:t>
            </a:r>
            <a:r>
              <a:rPr lang="en-US" b="1" dirty="0" err="1" smtClean="0">
                <a:solidFill>
                  <a:srgbClr val="3C4743"/>
                </a:solidFill>
              </a:rPr>
              <a:t>Molinet</a:t>
            </a:r>
            <a:r>
              <a:rPr lang="en-US" b="1" dirty="0" smtClean="0">
                <a:solidFill>
                  <a:srgbClr val="3C4743"/>
                </a:solidFill>
              </a:rPr>
              <a:t>)</a:t>
            </a: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b="1" dirty="0" smtClean="0">
                <a:solidFill>
                  <a:srgbClr val="3C4743"/>
                </a:solidFill>
              </a:rPr>
              <a:t>3 o 4 </a:t>
            </a:r>
            <a:r>
              <a:rPr lang="en-US" b="1" dirty="0" err="1" smtClean="0">
                <a:solidFill>
                  <a:srgbClr val="3C4743"/>
                </a:solidFill>
              </a:rPr>
              <a:t>cursos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estarem</a:t>
            </a:r>
            <a:r>
              <a:rPr lang="en-US" b="1" dirty="0" smtClean="0">
                <a:solidFill>
                  <a:srgbClr val="3C4743"/>
                </a:solidFill>
              </a:rPr>
              <a:t> en la </a:t>
            </a:r>
            <a:r>
              <a:rPr lang="en-US" b="1" dirty="0" err="1" smtClean="0">
                <a:solidFill>
                  <a:srgbClr val="3C4743"/>
                </a:solidFill>
              </a:rPr>
              <a:t>ubicació</a:t>
            </a:r>
            <a:r>
              <a:rPr lang="en-US" b="1" dirty="0" smtClean="0">
                <a:solidFill>
                  <a:srgbClr val="3C4743"/>
                </a:solidFill>
              </a:rPr>
              <a:t> provisional. </a:t>
            </a:r>
            <a:r>
              <a:rPr lang="en-US" b="1" dirty="0" err="1" smtClean="0">
                <a:solidFill>
                  <a:srgbClr val="3C4743"/>
                </a:solidFill>
              </a:rPr>
              <a:t>Estan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fent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expropiacions</a:t>
            </a:r>
            <a:r>
              <a:rPr lang="en-US" b="1" dirty="0" smtClean="0">
                <a:solidFill>
                  <a:srgbClr val="3C4743"/>
                </a:solidFill>
              </a:rPr>
              <a:t> I </a:t>
            </a:r>
            <a:r>
              <a:rPr lang="en-US" b="1" dirty="0" err="1" smtClean="0">
                <a:solidFill>
                  <a:srgbClr val="3C4743"/>
                </a:solidFill>
              </a:rPr>
              <a:t>falta</a:t>
            </a:r>
            <a:r>
              <a:rPr lang="en-US" b="1" dirty="0" smtClean="0">
                <a:solidFill>
                  <a:srgbClr val="3C4743"/>
                </a:solidFill>
              </a:rPr>
              <a:t> </a:t>
            </a:r>
            <a:r>
              <a:rPr lang="en-US" b="1" dirty="0" err="1" smtClean="0">
                <a:solidFill>
                  <a:srgbClr val="3C4743"/>
                </a:solidFill>
              </a:rPr>
              <a:t>fer</a:t>
            </a:r>
            <a:r>
              <a:rPr lang="en-US" b="1" dirty="0" smtClean="0">
                <a:solidFill>
                  <a:srgbClr val="3C4743"/>
                </a:solidFill>
              </a:rPr>
              <a:t> el </a:t>
            </a:r>
            <a:r>
              <a:rPr lang="en-US" b="1" dirty="0" err="1" smtClean="0">
                <a:solidFill>
                  <a:srgbClr val="3C4743"/>
                </a:solidFill>
              </a:rPr>
              <a:t>projecte</a:t>
            </a:r>
            <a:r>
              <a:rPr lang="en-US" b="1" dirty="0" smtClean="0">
                <a:solidFill>
                  <a:srgbClr val="3C4743"/>
                </a:solidFill>
              </a:rPr>
              <a:t>, </a:t>
            </a:r>
            <a:r>
              <a:rPr lang="en-US" b="1" dirty="0" err="1" smtClean="0">
                <a:solidFill>
                  <a:srgbClr val="3C4743"/>
                </a:solidFill>
              </a:rPr>
              <a:t>permisos</a:t>
            </a:r>
            <a:r>
              <a:rPr lang="en-US" b="1" dirty="0" smtClean="0">
                <a:solidFill>
                  <a:srgbClr val="3C4743"/>
                </a:solidFill>
              </a:rPr>
              <a:t>, etc</a:t>
            </a:r>
            <a:r>
              <a:rPr lang="en-US" b="1" dirty="0" smtClean="0">
                <a:solidFill>
                  <a:srgbClr val="3C4743"/>
                </a:solidFill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dirty="0">
              <a:solidFill>
                <a:srgbClr val="3C4743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dirty="0">
              <a:solidFill>
                <a:srgbClr val="3C4743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rgbClr val="3C47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rgbClr val="3C47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rgbClr val="3C4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olar Provisional Institut9 (II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11175"/>
            <a:ext cx="12192000" cy="58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olar Provisional Institut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7166"/>
            <a:ext cx="12192000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1931349"/>
            <a:ext cx="4506482" cy="3379862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6" y="3057257"/>
            <a:ext cx="4463753" cy="3347815"/>
          </a:xfrm>
          <a:prstGeom prst="rect">
            <a:avLst/>
          </a:prstGeom>
        </p:spPr>
      </p:pic>
      <p:sp>
        <p:nvSpPr>
          <p:cNvPr id="4" name="QuadreDeText 3"/>
          <p:cNvSpPr txBox="1"/>
          <p:nvPr/>
        </p:nvSpPr>
        <p:spPr>
          <a:xfrm>
            <a:off x="2521010" y="922945"/>
            <a:ext cx="664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MÒDULS SEMBLANTS ALS QUE TINDREM</a:t>
            </a:r>
            <a:endParaRPr lang="ca-ES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3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2521010" y="922945"/>
            <a:ext cx="664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MÒDULS SEMBLANTS ALS QUE TINDREM</a:t>
            </a:r>
            <a:endParaRPr lang="ca-ES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4" y="1948440"/>
            <a:ext cx="4540666" cy="3405499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6" y="3044439"/>
            <a:ext cx="4583394" cy="34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4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280160" y="466343"/>
            <a:ext cx="96285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PROGRAMA GLIFING </a:t>
            </a:r>
            <a:endParaRPr dirty="0"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280160" y="2190749"/>
            <a:ext cx="9628500" cy="3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Es crea a partir d’una investigació de la </a:t>
            </a:r>
            <a:r>
              <a:rPr lang="ca-ES" sz="2400" dirty="0" err="1" smtClean="0"/>
              <a:t>U.B</a:t>
            </a:r>
            <a:r>
              <a:rPr lang="ca-ES" sz="2400" dirty="0" smtClean="0"/>
              <a:t>.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Programa amb èxit demostrat després d’anys de pràctica</a:t>
            </a:r>
          </a:p>
          <a:p>
            <a:pPr lvl="1" indent="-419100">
              <a:spcBef>
                <a:spcPts val="1500"/>
              </a:spcBef>
              <a:buSzPts val="3000"/>
              <a:buChar char="-"/>
            </a:pPr>
            <a:r>
              <a:rPr lang="ca-ES" sz="2800" dirty="0" smtClean="0"/>
              <a:t>Objectius: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Millorar la velocitat lectora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Millorar de la comprensió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Fa que millorin tota la resta d’aprenentatges ja que la lectura està en la base de la majoria d’ells.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280160" y="466343"/>
            <a:ext cx="96285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PROGRAMA GLIFING </a:t>
            </a:r>
            <a:endParaRPr dirty="0"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897388" y="1891646"/>
            <a:ext cx="9985634" cy="4825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3000" dirty="0" smtClean="0"/>
              <a:t>Procediment: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Avaluació inicial i entrenament sistemàtic a partir dels resultats. Ja li hem fet a tots els nens i nenes.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Entrenament programat en funció de l’evolució del nen/a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Agent extern que avalua i prepara la progressió.</a:t>
            </a:r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r>
              <a:rPr lang="ca-ES" sz="2400" dirty="0" smtClean="0"/>
              <a:t>Es pot fer a </a:t>
            </a:r>
            <a:r>
              <a:rPr lang="ca-ES" sz="2400" dirty="0" err="1" smtClean="0"/>
              <a:t>l’Institut</a:t>
            </a:r>
            <a:r>
              <a:rPr lang="ca-ES" sz="2400" dirty="0" smtClean="0"/>
              <a:t> i a casa. Si es fa també a casa, augmenten moltíssim les possibilitats d’èxit.</a:t>
            </a:r>
          </a:p>
          <a:p>
            <a:pPr lvl="0" indent="-419100">
              <a:buSzPts val="3000"/>
              <a:buChar char="-"/>
            </a:pPr>
            <a:r>
              <a:rPr lang="ca-ES" sz="2000" dirty="0" smtClean="0">
                <a:hlinkClick r:id="rId3"/>
              </a:rPr>
              <a:t>https://</a:t>
            </a:r>
            <a:r>
              <a:rPr lang="ca-ES" sz="2000" dirty="0" smtClean="0">
                <a:hlinkClick r:id="rId3"/>
              </a:rPr>
              <a:t>glifing.com/wp-content/uploads/videos/Video_Glifing_HD_CAT.mp4</a:t>
            </a:r>
            <a:endParaRPr lang="ca-ES" sz="2000" dirty="0" smtClean="0"/>
          </a:p>
          <a:p>
            <a:pPr lvl="0" indent="-419100">
              <a:buSzPts val="3000"/>
              <a:buChar char="-"/>
            </a:pPr>
            <a:r>
              <a:rPr lang="ca-ES" sz="2000" dirty="0">
                <a:hlinkClick r:id="rId4"/>
              </a:rPr>
              <a:t>https://drive.google.com/file/d/1_ugRXLxzosB8K0od0bB4lpmKuS7Dz7id/view</a:t>
            </a:r>
            <a:endParaRPr lang="ca-ES" sz="2000" dirty="0" smtClean="0"/>
          </a:p>
          <a:p>
            <a:pPr lvl="0" indent="-419100">
              <a:buSzPts val="3000"/>
              <a:buChar char="-"/>
            </a:pPr>
            <a:endParaRPr lang="ca-ES" sz="2000" dirty="0" smtClean="0"/>
          </a:p>
          <a:p>
            <a:pPr marL="457200" lvl="0" indent="-419100" rtl="0">
              <a:spcBef>
                <a:spcPts val="1500"/>
              </a:spcBef>
              <a:spcAft>
                <a:spcPts val="0"/>
              </a:spcAft>
              <a:buSzPts val="3000"/>
              <a:buChar char="-"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484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232</Words>
  <Application>Microsoft Office PowerPoint</Application>
  <PresentationFormat>Personalització</PresentationFormat>
  <Paragraphs>33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8</vt:i4>
      </vt:variant>
    </vt:vector>
  </HeadingPairs>
  <TitlesOfParts>
    <vt:vector size="10" baseType="lpstr">
      <vt:lpstr>1_tf03462902</vt:lpstr>
      <vt:lpstr>tf03462902</vt:lpstr>
      <vt:lpstr>Institut de Santa Coloma</vt:lpstr>
      <vt:lpstr>UBICACIÓ  PROVISIONAL</vt:lpstr>
      <vt:lpstr>Presentació del PowerPoint</vt:lpstr>
      <vt:lpstr>Presentació del PowerPoint</vt:lpstr>
      <vt:lpstr>Presentació del PowerPoint</vt:lpstr>
      <vt:lpstr>Presentació del PowerPoint</vt:lpstr>
      <vt:lpstr>PROGRAMA GLIFING </vt:lpstr>
      <vt:lpstr>PROGRAMA GLIFING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de Santa Coloma</dc:title>
  <dc:creator>super</dc:creator>
  <cp:lastModifiedBy>Departament d'Ensenyament</cp:lastModifiedBy>
  <cp:revision>25</cp:revision>
  <dcterms:modified xsi:type="dcterms:W3CDTF">2019-02-20T18:32:54Z</dcterms:modified>
</cp:coreProperties>
</file>