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Od4pBDLuG+rYuWgZkQpJ8O4UY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7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63742f9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963742f90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63742f9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963742f90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63742f90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963742f90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63742f90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963742f90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63742f9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963742f90d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7" name="Google Shape;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35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9347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Google Shape;20;p19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9347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Google Shape;21;p19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9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934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27" name="Google Shape;27;p19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30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3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99" name="Google Shape;99;p30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ca-E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0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ca-E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3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32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32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32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32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32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33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33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33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33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33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33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33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33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3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6" name="Google Shape;56;p24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8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8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4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8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18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9347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347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mpavilumara@gmail.com" TargetMode="External"/><Relationship Id="rId4" Type="http://schemas.openxmlformats.org/officeDocument/2006/relationships/hyperlink" Target="mailto:afa@insvilumara.c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3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 rot="-180000">
            <a:off x="873125" y="1973263"/>
            <a:ext cx="9755188" cy="2071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8000"/>
              <a:buFont typeface="Impact"/>
              <a:buNone/>
            </a:pPr>
            <a:r>
              <a:rPr lang="ca-ES">
                <a:solidFill>
                  <a:srgbClr val="CDB4DC"/>
                </a:solidFill>
              </a:rPr>
              <a:t>AFA 2023-2024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 rot="-180000">
            <a:off x="833438" y="2257425"/>
            <a:ext cx="9755187" cy="55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4480"/>
              <a:buNone/>
            </a:pPr>
            <a:r>
              <a:rPr lang="ca-ES">
                <a:solidFill>
                  <a:schemeClr val="accent2"/>
                </a:solidFill>
              </a:rPr>
              <a:t>INSTITUT CAN VILUMARA</a:t>
            </a:r>
            <a:endParaRPr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31141">
            <a:off x="193675" y="5054600"/>
            <a:ext cx="982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 b="996" l="0" r="0" t="384"/>
          <a:stretch/>
        </p:blipFill>
        <p:spPr>
          <a:xfrm rot="-193052">
            <a:off x="8965276" y="3674935"/>
            <a:ext cx="2260572" cy="2035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/>
        </p:nvSpPr>
        <p:spPr>
          <a:xfrm rot="-180000">
            <a:off x="898525" y="3973513"/>
            <a:ext cx="9755188" cy="55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84301">
            <a:off x="255588" y="889000"/>
            <a:ext cx="19050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04162">
            <a:off x="271463" y="2587625"/>
            <a:ext cx="18859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COMISSIÓ DE FESTES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8150225" y="5829300"/>
            <a:ext cx="33226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642938" y="1058863"/>
            <a:ext cx="4954088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Gestions a la festa de Carnestoltes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Compra i empaquetat del pica-pica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Assistència presencial pel repartiment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Gestions a la festa de final de curs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Notificació a l’Ajuntament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Compra pizzes i begudes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pares i mares voluntaris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Assistència presencial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12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326" name="Google Shape;326;p12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2"/>
          <p:cNvGrpSpPr/>
          <p:nvPr/>
        </p:nvGrpSpPr>
        <p:grpSpPr>
          <a:xfrm>
            <a:off x="8746205" y="1031786"/>
            <a:ext cx="1520744" cy="1797775"/>
            <a:chOff x="915543" y="458892"/>
            <a:chExt cx="1229204" cy="1412876"/>
          </a:xfrm>
        </p:grpSpPr>
        <p:sp>
          <p:nvSpPr>
            <p:cNvPr id="329" name="Google Shape;329;p12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Comunicació</a:t>
              </a:r>
              <a:endParaRPr b="0" i="0" sz="1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31" name="Google Shape;331;p12"/>
          <p:cNvGrpSpPr/>
          <p:nvPr/>
        </p:nvGrpSpPr>
        <p:grpSpPr>
          <a:xfrm>
            <a:off x="7892525" y="2497644"/>
            <a:ext cx="1520744" cy="1797775"/>
            <a:chOff x="915543" y="458892"/>
            <a:chExt cx="1229204" cy="1412876"/>
          </a:xfrm>
        </p:grpSpPr>
        <p:sp>
          <p:nvSpPr>
            <p:cNvPr id="332" name="Google Shape;332;p12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2"/>
          <p:cNvGrpSpPr/>
          <p:nvPr/>
        </p:nvGrpSpPr>
        <p:grpSpPr>
          <a:xfrm>
            <a:off x="9502775" y="2524125"/>
            <a:ext cx="1520825" cy="1798638"/>
            <a:chOff x="915543" y="458892"/>
            <a:chExt cx="1229204" cy="1412876"/>
          </a:xfrm>
        </p:grpSpPr>
        <p:sp>
          <p:nvSpPr>
            <p:cNvPr id="335" name="Google Shape;335;p12"/>
            <p:cNvSpPr/>
            <p:nvPr/>
          </p:nvSpPr>
          <p:spPr>
            <a:xfrm rot="5400000">
              <a:off x="823707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915543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Festes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2"/>
          <p:cNvGrpSpPr/>
          <p:nvPr/>
        </p:nvGrpSpPr>
        <p:grpSpPr>
          <a:xfrm>
            <a:off x="7074003" y="3965419"/>
            <a:ext cx="1520744" cy="1797775"/>
            <a:chOff x="915543" y="458892"/>
            <a:chExt cx="1229204" cy="1412876"/>
          </a:xfrm>
        </p:grpSpPr>
        <p:sp>
          <p:nvSpPr>
            <p:cNvPr id="338" name="Google Shape;338;p12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COMISSIÓ DE SORTIDES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 txBox="1"/>
          <p:nvPr/>
        </p:nvSpPr>
        <p:spPr>
          <a:xfrm>
            <a:off x="8150225" y="5829300"/>
            <a:ext cx="3322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614038" y="1902938"/>
            <a:ext cx="4714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de la sortida a Port Aventura per 4t ESO (Juny).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de la sortida per a 2on ESO (Juny).</a:t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348" name="Google Shape;348;p13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3"/>
          <p:cNvGrpSpPr/>
          <p:nvPr/>
        </p:nvGrpSpPr>
        <p:grpSpPr>
          <a:xfrm>
            <a:off x="8746205" y="1031786"/>
            <a:ext cx="1520744" cy="1797775"/>
            <a:chOff x="915543" y="458892"/>
            <a:chExt cx="1229204" cy="1412876"/>
          </a:xfrm>
        </p:grpSpPr>
        <p:sp>
          <p:nvSpPr>
            <p:cNvPr id="351" name="Google Shape;351;p13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Comunicació</a:t>
              </a:r>
              <a:endParaRPr b="0" i="0" sz="1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7892525" y="2497644"/>
            <a:ext cx="1520744" cy="1797775"/>
            <a:chOff x="915543" y="458892"/>
            <a:chExt cx="1229204" cy="1412876"/>
          </a:xfrm>
        </p:grpSpPr>
        <p:sp>
          <p:nvSpPr>
            <p:cNvPr id="354" name="Google Shape;354;p13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7106409" y="3994377"/>
            <a:ext cx="1520742" cy="1797775"/>
            <a:chOff x="915544" y="458892"/>
            <a:chExt cx="1229202" cy="1412876"/>
          </a:xfrm>
        </p:grpSpPr>
        <p:sp>
          <p:nvSpPr>
            <p:cNvPr id="357" name="Google Shape;357;p13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B05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1107095" y="679065"/>
              <a:ext cx="846100" cy="9725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503184" y="2524511"/>
            <a:ext cx="1520744" cy="1797775"/>
            <a:chOff x="915543" y="458892"/>
            <a:chExt cx="1229204" cy="1412876"/>
          </a:xfrm>
        </p:grpSpPr>
        <p:sp>
          <p:nvSpPr>
            <p:cNvPr id="360" name="Google Shape;360;p13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Festes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963742f90d_0_1"/>
          <p:cNvSpPr txBox="1"/>
          <p:nvPr/>
        </p:nvSpPr>
        <p:spPr>
          <a:xfrm>
            <a:off x="781878" y="1058863"/>
            <a:ext cx="10279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Des de l’A</a:t>
            </a:r>
            <a:r>
              <a:rPr lang="ca-E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proposem dos mecanismes per obtenir els llibres de text: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continuació es detallen les dues opcions.</a:t>
            </a:r>
            <a:endParaRPr/>
          </a:p>
        </p:txBody>
      </p:sp>
      <p:sp>
        <p:nvSpPr>
          <p:cNvPr id="367" name="Google Shape;367;g2963742f90d_0_1"/>
          <p:cNvSpPr txBox="1"/>
          <p:nvPr/>
        </p:nvSpPr>
        <p:spPr>
          <a:xfrm>
            <a:off x="8658225" y="5829300"/>
            <a:ext cx="28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sp>
        <p:nvSpPr>
          <p:cNvPr id="368" name="Google Shape;368;g2963742f90d_0_1"/>
          <p:cNvSpPr txBox="1"/>
          <p:nvPr/>
        </p:nvSpPr>
        <p:spPr>
          <a:xfrm>
            <a:off x="0" y="79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grpSp>
        <p:nvGrpSpPr>
          <p:cNvPr id="369" name="Google Shape;369;g2963742f90d_0_1"/>
          <p:cNvGrpSpPr/>
          <p:nvPr/>
        </p:nvGrpSpPr>
        <p:grpSpPr>
          <a:xfrm>
            <a:off x="2276115" y="1775791"/>
            <a:ext cx="6984000" cy="1895100"/>
            <a:chOff x="2276115" y="1775791"/>
            <a:chExt cx="6984000" cy="1895100"/>
          </a:xfrm>
        </p:grpSpPr>
        <p:sp>
          <p:nvSpPr>
            <p:cNvPr id="370" name="Google Shape;370;g2963742f90d_0_1"/>
            <p:cNvSpPr/>
            <p:nvPr/>
          </p:nvSpPr>
          <p:spPr>
            <a:xfrm>
              <a:off x="2276115" y="1775791"/>
              <a:ext cx="6984000" cy="189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pic>
          <p:nvPicPr>
            <p:cNvPr id="371" name="Google Shape;371;g2963742f90d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41985" y="1930400"/>
              <a:ext cx="2000249" cy="719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g2963742f90d_0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41987" y="2859156"/>
              <a:ext cx="2000250" cy="494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g2963742f90d_0_1"/>
            <p:cNvSpPr/>
            <p:nvPr/>
          </p:nvSpPr>
          <p:spPr>
            <a:xfrm>
              <a:off x="4913297" y="2067339"/>
              <a:ext cx="967500" cy="41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4" name="Google Shape;374;g2963742f90d_0_1"/>
            <p:cNvSpPr/>
            <p:nvPr/>
          </p:nvSpPr>
          <p:spPr>
            <a:xfrm>
              <a:off x="4913297" y="2877210"/>
              <a:ext cx="967500" cy="41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5" name="Google Shape;375;g2963742f90d_0_1"/>
            <p:cNvSpPr/>
            <p:nvPr/>
          </p:nvSpPr>
          <p:spPr>
            <a:xfrm>
              <a:off x="6047580" y="2045898"/>
              <a:ext cx="3086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-ES" sz="2400" u="none" cap="none" strike="noStrike">
                  <a:solidFill>
                    <a:srgbClr val="CDCCE8"/>
                  </a:solidFill>
                  <a:latin typeface="Impact"/>
                  <a:ea typeface="Impact"/>
                  <a:cs typeface="Impact"/>
                  <a:sym typeface="Impact"/>
                </a:rPr>
                <a:t>Socialització + Compra</a:t>
              </a:r>
              <a:endParaRPr/>
            </a:p>
          </p:txBody>
        </p:sp>
        <p:sp>
          <p:nvSpPr>
            <p:cNvPr id="376" name="Google Shape;376;g2963742f90d_0_1"/>
            <p:cNvSpPr/>
            <p:nvPr/>
          </p:nvSpPr>
          <p:spPr>
            <a:xfrm>
              <a:off x="6920576" y="2791454"/>
              <a:ext cx="1340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-ES" sz="2800" u="none" cap="none" strike="noStrike">
                  <a:solidFill>
                    <a:srgbClr val="CDCCE8"/>
                  </a:solidFill>
                  <a:latin typeface="Impact"/>
                  <a:ea typeface="Impact"/>
                  <a:cs typeface="Impact"/>
                  <a:sym typeface="Impact"/>
                </a:rPr>
                <a:t>Compra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63742f90d_0_15"/>
          <p:cNvSpPr txBox="1"/>
          <p:nvPr/>
        </p:nvSpPr>
        <p:spPr>
          <a:xfrm>
            <a:off x="0" y="79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SOCIALITZACIÓ</a:t>
            </a:r>
            <a:endParaRPr/>
          </a:p>
        </p:txBody>
      </p:sp>
      <p:sp>
        <p:nvSpPr>
          <p:cNvPr id="382" name="Google Shape;382;g2963742f90d_0_15"/>
          <p:cNvSpPr txBox="1"/>
          <p:nvPr/>
        </p:nvSpPr>
        <p:spPr>
          <a:xfrm>
            <a:off x="8658225" y="5829300"/>
            <a:ext cx="28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pic>
        <p:nvPicPr>
          <p:cNvPr id="383" name="Google Shape;383;g2963742f90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433" y="173644"/>
            <a:ext cx="2000249" cy="71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963742f90d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0394" y="1160463"/>
            <a:ext cx="713422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63742f90d_0_22"/>
          <p:cNvSpPr txBox="1"/>
          <p:nvPr/>
        </p:nvSpPr>
        <p:spPr>
          <a:xfrm>
            <a:off x="0" y="79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SOCIALITZACIÓ</a:t>
            </a:r>
            <a:endParaRPr/>
          </a:p>
        </p:txBody>
      </p:sp>
      <p:sp>
        <p:nvSpPr>
          <p:cNvPr id="390" name="Google Shape;390;g2963742f90d_0_22"/>
          <p:cNvSpPr txBox="1"/>
          <p:nvPr/>
        </p:nvSpPr>
        <p:spPr>
          <a:xfrm>
            <a:off x="8658225" y="5829300"/>
            <a:ext cx="28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pic>
        <p:nvPicPr>
          <p:cNvPr id="391" name="Google Shape;391;g2963742f90d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433" y="173644"/>
            <a:ext cx="2000249" cy="71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963742f90d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3175" y="1319212"/>
            <a:ext cx="71056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63742f90d_0_29"/>
          <p:cNvSpPr txBox="1"/>
          <p:nvPr/>
        </p:nvSpPr>
        <p:spPr>
          <a:xfrm>
            <a:off x="0" y="79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SOCIALITZACIÓ</a:t>
            </a:r>
            <a:endParaRPr/>
          </a:p>
        </p:txBody>
      </p:sp>
      <p:sp>
        <p:nvSpPr>
          <p:cNvPr id="398" name="Google Shape;398;g2963742f90d_0_29"/>
          <p:cNvSpPr txBox="1"/>
          <p:nvPr/>
        </p:nvSpPr>
        <p:spPr>
          <a:xfrm>
            <a:off x="8658225" y="5829300"/>
            <a:ext cx="28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pic>
        <p:nvPicPr>
          <p:cNvPr id="399" name="Google Shape;399;g2963742f90d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433" y="173644"/>
            <a:ext cx="2000249" cy="71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963742f90d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831" y="1007806"/>
            <a:ext cx="5157889" cy="51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963742f90d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203" y="2672001"/>
            <a:ext cx="4181353" cy="10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63742f90d_0_37"/>
          <p:cNvSpPr txBox="1"/>
          <p:nvPr/>
        </p:nvSpPr>
        <p:spPr>
          <a:xfrm>
            <a:off x="0" y="79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COMPRA</a:t>
            </a:r>
            <a:endParaRPr/>
          </a:p>
        </p:txBody>
      </p:sp>
      <p:sp>
        <p:nvSpPr>
          <p:cNvPr id="407" name="Google Shape;407;g2963742f90d_0_37"/>
          <p:cNvSpPr txBox="1"/>
          <p:nvPr/>
        </p:nvSpPr>
        <p:spPr>
          <a:xfrm>
            <a:off x="8658225" y="5829300"/>
            <a:ext cx="28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/>
          </a:p>
        </p:txBody>
      </p:sp>
      <p:sp>
        <p:nvSpPr>
          <p:cNvPr id="408" name="Google Shape;408;g2963742f90d_0_37"/>
          <p:cNvSpPr txBox="1"/>
          <p:nvPr/>
        </p:nvSpPr>
        <p:spPr>
          <a:xfrm>
            <a:off x="781878" y="1058863"/>
            <a:ext cx="10279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 es compren els llibres a </a:t>
            </a:r>
            <a:r>
              <a:rPr b="1" i="0" lang="ca-ES" sz="2000" u="none" cap="none" strike="noStrike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Abacus</a:t>
            </a:r>
            <a:r>
              <a:rPr b="0" i="0" lang="ca-ES" sz="2000" u="none" cap="none" strike="noStrike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</a:t>
            </a:r>
            <a:r>
              <a:rPr b="0" i="0" lang="ca-ES" sz="2000" u="none" cap="none" strike="noStrike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ca-ES" sz="2000" u="none" cap="none" strike="noStrike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Rambla Just Oliveres nº 5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les famílies del centre obtenen preus de soci i addicionalment s’obtenen els següents rappels a favor de l’A</a:t>
            </a:r>
            <a:r>
              <a:rPr lang="ca-E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A: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període per poder fer la compra és del </a:t>
            </a:r>
            <a:r>
              <a:rPr b="1" i="0" lang="ca-ES" sz="20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27 de Juliol fins al 10 de Setembre.</a:t>
            </a:r>
            <a:endParaRPr/>
          </a:p>
        </p:txBody>
      </p:sp>
      <p:pic>
        <p:nvPicPr>
          <p:cNvPr id="409" name="Google Shape;409;g2963742f90d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8648" y="238536"/>
            <a:ext cx="2000250" cy="494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g2963742f90d_0_37"/>
          <p:cNvGrpSpPr/>
          <p:nvPr/>
        </p:nvGrpSpPr>
        <p:grpSpPr>
          <a:xfrm>
            <a:off x="2276115" y="1900083"/>
            <a:ext cx="6984000" cy="1895100"/>
            <a:chOff x="2276115" y="1775791"/>
            <a:chExt cx="6984000" cy="1895100"/>
          </a:xfrm>
        </p:grpSpPr>
        <p:sp>
          <p:nvSpPr>
            <p:cNvPr id="411" name="Google Shape;411;g2963742f90d_0_37"/>
            <p:cNvSpPr/>
            <p:nvPr/>
          </p:nvSpPr>
          <p:spPr>
            <a:xfrm>
              <a:off x="2276115" y="1775791"/>
              <a:ext cx="6984000" cy="189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12" name="Google Shape;412;g2963742f90d_0_37"/>
            <p:cNvSpPr/>
            <p:nvPr/>
          </p:nvSpPr>
          <p:spPr>
            <a:xfrm>
              <a:off x="2931990" y="2304152"/>
              <a:ext cx="1364958" cy="1318572"/>
            </a:xfrm>
            <a:prstGeom prst="irregularSeal1">
              <a:avLst/>
            </a:prstGeom>
            <a:solidFill>
              <a:schemeClr val="accen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-ES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20%</a:t>
              </a:r>
              <a:endParaRPr/>
            </a:p>
          </p:txBody>
        </p:sp>
        <p:sp>
          <p:nvSpPr>
            <p:cNvPr id="413" name="Google Shape;413;g2963742f90d_0_37"/>
            <p:cNvSpPr/>
            <p:nvPr/>
          </p:nvSpPr>
          <p:spPr>
            <a:xfrm>
              <a:off x="5175059" y="2304152"/>
              <a:ext cx="1364958" cy="1318572"/>
            </a:xfrm>
            <a:prstGeom prst="irregularSeal1">
              <a:avLst/>
            </a:prstGeom>
            <a:solidFill>
              <a:schemeClr val="accen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-ES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5%</a:t>
              </a:r>
              <a:endParaRPr/>
            </a:p>
          </p:txBody>
        </p:sp>
        <p:sp>
          <p:nvSpPr>
            <p:cNvPr id="414" name="Google Shape;414;g2963742f90d_0_37"/>
            <p:cNvSpPr/>
            <p:nvPr/>
          </p:nvSpPr>
          <p:spPr>
            <a:xfrm>
              <a:off x="7418129" y="2308810"/>
              <a:ext cx="1364958" cy="1318572"/>
            </a:xfrm>
            <a:prstGeom prst="irregularSeal1">
              <a:avLst/>
            </a:prstGeom>
            <a:solidFill>
              <a:schemeClr val="accent1"/>
            </a:solidFill>
            <a:ln cap="flat" cmpd="sng" w="19050">
              <a:solidFill>
                <a:srgbClr val="7E6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a-ES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5%</a:t>
              </a:r>
              <a:endParaRPr/>
            </a:p>
          </p:txBody>
        </p:sp>
        <p:sp>
          <p:nvSpPr>
            <p:cNvPr id="415" name="Google Shape;415;g2963742f90d_0_37"/>
            <p:cNvSpPr/>
            <p:nvPr/>
          </p:nvSpPr>
          <p:spPr>
            <a:xfrm>
              <a:off x="3238916" y="1790404"/>
              <a:ext cx="717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-ES" sz="2800" u="none" cap="none" strike="noStrike">
                  <a:solidFill>
                    <a:srgbClr val="EDE5F3"/>
                  </a:solidFill>
                  <a:latin typeface="Impact"/>
                  <a:ea typeface="Impact"/>
                  <a:cs typeface="Impact"/>
                  <a:sym typeface="Impact"/>
                </a:rPr>
                <a:t>ESO</a:t>
              </a:r>
              <a:endParaRPr b="1" i="0" sz="2800" u="none" cap="none" strike="noStrike">
                <a:solidFill>
                  <a:srgbClr val="EDE5F3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16" name="Google Shape;416;g2963742f90d_0_37"/>
            <p:cNvSpPr/>
            <p:nvPr/>
          </p:nvSpPr>
          <p:spPr>
            <a:xfrm>
              <a:off x="4903389" y="1792222"/>
              <a:ext cx="1932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-ES" sz="2800" u="none" cap="none" strike="noStrike">
                  <a:solidFill>
                    <a:srgbClr val="EDE5F3"/>
                  </a:solidFill>
                  <a:latin typeface="Impact"/>
                  <a:ea typeface="Impact"/>
                  <a:cs typeface="Impact"/>
                  <a:sym typeface="Impact"/>
                </a:rPr>
                <a:t>BATXILLERAT</a:t>
              </a:r>
              <a:endParaRPr/>
            </a:p>
          </p:txBody>
        </p:sp>
        <p:sp>
          <p:nvSpPr>
            <p:cNvPr id="417" name="Google Shape;417;g2963742f90d_0_37"/>
            <p:cNvSpPr/>
            <p:nvPr/>
          </p:nvSpPr>
          <p:spPr>
            <a:xfrm>
              <a:off x="7320595" y="1789914"/>
              <a:ext cx="156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a-ES" sz="2800" u="none" cap="none" strike="noStrike">
                  <a:solidFill>
                    <a:srgbClr val="EDE5F3"/>
                  </a:solidFill>
                  <a:latin typeface="Impact"/>
                  <a:ea typeface="Impact"/>
                  <a:cs typeface="Impact"/>
                  <a:sym typeface="Impact"/>
                </a:rPr>
                <a:t>LECTURES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63" y="4653426"/>
            <a:ext cx="452439" cy="45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600" y="4537500"/>
            <a:ext cx="580050" cy="6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9913" y="4652913"/>
            <a:ext cx="452436" cy="45243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7"/>
          <p:cNvSpPr txBox="1"/>
          <p:nvPr/>
        </p:nvSpPr>
        <p:spPr>
          <a:xfrm>
            <a:off x="835646" y="4075113"/>
            <a:ext cx="287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</a:t>
            </a:r>
            <a:endParaRPr b="0" i="0" sz="1800" u="none" cap="none" strike="noStrik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afa@inscanvilumara.cat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n de moltes gracies" id="426" name="Google Shape;42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3663" y="366713"/>
            <a:ext cx="4154487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7"/>
          <p:cNvSpPr txBox="1"/>
          <p:nvPr/>
        </p:nvSpPr>
        <p:spPr>
          <a:xfrm>
            <a:off x="5049838" y="4694988"/>
            <a:ext cx="287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@ampaiescanvilumara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7"/>
          <p:cNvSpPr txBox="1"/>
          <p:nvPr/>
        </p:nvSpPr>
        <p:spPr>
          <a:xfrm>
            <a:off x="8647113" y="4694988"/>
            <a:ext cx="287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@afa_ies_can_vilumara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7"/>
          <p:cNvSpPr txBox="1"/>
          <p:nvPr/>
        </p:nvSpPr>
        <p:spPr>
          <a:xfrm>
            <a:off x="835650" y="4490775"/>
            <a:ext cx="287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ampavilumara@gmail.com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69625" y="269038"/>
            <a:ext cx="117063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lang="ca-ES">
                <a:solidFill>
                  <a:srgbClr val="CDB4DC"/>
                </a:solidFill>
              </a:rPr>
              <a:t>CONTINGUT DEL DOCUMENT</a:t>
            </a: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1696188" y="2461000"/>
            <a:ext cx="879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mpact"/>
              <a:buAutoNum type="arabicPeriod"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Fer-se de l’AFA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mpact"/>
              <a:buAutoNum type="arabicPeriod"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Canals d’Interacció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mpact"/>
              <a:buAutoNum type="arabicPeriod"/>
            </a:pPr>
            <a:r>
              <a:rPr b="0" i="0" lang="ca-ES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mpact"/>
              <a:buAutoNum type="arabicPeriod"/>
            </a:pPr>
            <a:r>
              <a:rPr lang="ca-ES" sz="1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Adquisició de llibres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8658225" y="5829300"/>
            <a:ext cx="2814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Contingut del Document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FER-SE DE L’AFA</a:t>
            </a:r>
            <a:endParaRPr b="0" i="0" sz="5400" u="none" cap="none" strike="noStrike">
              <a:solidFill>
                <a:srgbClr val="CDB4D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8150225" y="5829300"/>
            <a:ext cx="3322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Fer-se de l’AFA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642938" y="1058863"/>
            <a:ext cx="95613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quota de soci és de 25€ per família, </a:t>
            </a:r>
            <a:r>
              <a:rPr b="1" i="0" lang="ca-ES" sz="20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per fill o filla.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 ha tres maneres de fer-se soci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Ingrés bancari al compte </a:t>
            </a:r>
            <a:r>
              <a:rPr b="1" i="0" lang="ca-ES" sz="18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ES13 0182 3050 02 0201717543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(BBVA), </a:t>
            </a:r>
            <a:r>
              <a:rPr b="0" i="0" lang="ca-ES" sz="18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indicant al concepte i no al beneficiari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les següents dades del vostre fill o filla: curs, nom i cognoms.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Pagament en efectiu al despatx de l’AFA demanant cita prèvia a la bústia </a:t>
            </a:r>
            <a:r>
              <a:rPr b="0" i="0" lang="ca-ES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ampavilumara@gmail.com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o </a:t>
            </a:r>
            <a:r>
              <a:rPr b="0" i="0" lang="ca-ES" sz="1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afa@insvilumara.cat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 es fa l’adquisició de llibres per </a:t>
            </a:r>
            <a:r>
              <a:rPr b="1" i="0" lang="ca-ES" sz="18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Iddink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aquesta empresa automàticament us cobrarà l’import de la quota de socis. IMPORTANT: els que tingueu més d’un fill el programa informàtic us cobrarà 25€ per nen i després us farà la devolució pertinent.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mpac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data límit per fer l’ingrés bancari o pagament en efectiu és el </a:t>
            </a:r>
            <a:r>
              <a:rPr b="1" i="0" lang="ca-ES" sz="18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31/12/2023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L’única excepció seran les famílies nouvingudes, que podran pagar quan el fill o filla s’incorpori al centre, i el pagament per iddink.</a:t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</a:pPr>
            <a:r>
              <a:rPr b="0" i="0" lang="ca-ES" sz="4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CANALS D’INTERACCIÓ</a:t>
            </a:r>
            <a:endParaRPr b="0" i="0" sz="4800" u="none" cap="none" strike="noStrike">
              <a:solidFill>
                <a:srgbClr val="CDB4D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8150225" y="5829300"/>
            <a:ext cx="3322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Interacció amb l’AMPA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erfaz de usuario gráfica&#10;&#10;Descripción generada automáticamente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500" y="971800"/>
            <a:ext cx="3053976" cy="475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4598" y="901537"/>
            <a:ext cx="452436" cy="45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2571" y="2090138"/>
            <a:ext cx="457240" cy="451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6"/>
          <p:cNvGrpSpPr/>
          <p:nvPr/>
        </p:nvGrpSpPr>
        <p:grpSpPr>
          <a:xfrm>
            <a:off x="4788486" y="971801"/>
            <a:ext cx="3361738" cy="1367265"/>
            <a:chOff x="3903252" y="4950255"/>
            <a:chExt cx="3361738" cy="624037"/>
          </a:xfrm>
        </p:grpSpPr>
        <p:sp>
          <p:nvSpPr>
            <p:cNvPr id="179" name="Google Shape;179;p6"/>
            <p:cNvSpPr/>
            <p:nvPr/>
          </p:nvSpPr>
          <p:spPr>
            <a:xfrm>
              <a:off x="3903252" y="4950255"/>
              <a:ext cx="3322638" cy="480910"/>
            </a:xfrm>
            <a:prstGeom prst="rect">
              <a:avLst/>
            </a:prstGeom>
            <a:solidFill>
              <a:srgbClr val="D8D8D8"/>
            </a:solidFill>
            <a:ln cap="flat" cmpd="sng" w="19050">
              <a:solidFill>
                <a:srgbClr val="864E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pic>
          <p:nvPicPr>
            <p:cNvPr id="180" name="Google Shape;180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46791" y="4986530"/>
              <a:ext cx="452450" cy="206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 txBox="1"/>
            <p:nvPr/>
          </p:nvSpPr>
          <p:spPr>
            <a:xfrm>
              <a:off x="4391590" y="5007292"/>
              <a:ext cx="2873400" cy="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rPr>
                <a:t>ampavilumara@gmail.com</a:t>
              </a:r>
              <a:endParaRPr b="0" i="0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afa@inscanvilumara.cat</a:t>
              </a:r>
              <a:endPara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pic>
        <p:nvPicPr>
          <p:cNvPr id="182" name="Google Shape;182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7625" y="2339075"/>
            <a:ext cx="4644950" cy="32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150225" y="5829300"/>
            <a:ext cx="33226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642938" y="918183"/>
            <a:ext cx="49539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Des de l’AFA duem a terme una sèrie d’activitats complementàries a l’activitat formativa que es desenvolupa al centre i de representació i suport a les famílies.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Ens organitzem per comissions per mirar de ser més eficients i ampliar el nostre àmbit d’actuació.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relació de comissions no és tancada, es poden obrir noves a suggeriment de les famílies.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Qui tingui ganes (i temps!) pot col·laborar!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191" name="Google Shape;191;p7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7"/>
          <p:cNvSpPr/>
          <p:nvPr/>
        </p:nvSpPr>
        <p:spPr>
          <a:xfrm rot="5400000">
            <a:off x="8607690" y="1170303"/>
            <a:ext cx="1797775" cy="152074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C0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8798009" y="1440617"/>
            <a:ext cx="1419511" cy="94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Comunicació</a:t>
            </a:r>
            <a:endParaRPr b="0" i="0" sz="1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>
            <a:off x="9502775" y="2524125"/>
            <a:ext cx="1520825" cy="1798638"/>
            <a:chOff x="915543" y="458892"/>
            <a:chExt cx="1229204" cy="1412876"/>
          </a:xfrm>
        </p:grpSpPr>
        <p:sp>
          <p:nvSpPr>
            <p:cNvPr id="196" name="Google Shape;196;p7"/>
            <p:cNvSpPr/>
            <p:nvPr/>
          </p:nvSpPr>
          <p:spPr>
            <a:xfrm rot="5400000">
              <a:off x="823707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915543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Festes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7893050" y="2497138"/>
            <a:ext cx="1520825" cy="1798637"/>
            <a:chOff x="915543" y="458892"/>
            <a:chExt cx="1229204" cy="1412876"/>
          </a:xfrm>
        </p:grpSpPr>
        <p:sp>
          <p:nvSpPr>
            <p:cNvPr id="199" name="Google Shape;199;p7"/>
            <p:cNvSpPr/>
            <p:nvPr/>
          </p:nvSpPr>
          <p:spPr>
            <a:xfrm rot="5400000">
              <a:off x="823707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915543" y="679615"/>
              <a:ext cx="1229204" cy="971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7"/>
          <p:cNvGrpSpPr/>
          <p:nvPr/>
        </p:nvGrpSpPr>
        <p:grpSpPr>
          <a:xfrm>
            <a:off x="7057847" y="3958256"/>
            <a:ext cx="1520742" cy="1797775"/>
            <a:chOff x="915544" y="458892"/>
            <a:chExt cx="1229202" cy="1412876"/>
          </a:xfrm>
        </p:grpSpPr>
        <p:sp>
          <p:nvSpPr>
            <p:cNvPr id="202" name="Google Shape;202;p7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B05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1107095" y="679065"/>
              <a:ext cx="846100" cy="9725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COMISSIÓ DE FINANCES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8150225" y="5829300"/>
            <a:ext cx="33226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628869" y="972364"/>
            <a:ext cx="64356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Elaboració del pressupost anual i tancament de comptes.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mpac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pagaments/cobraments i relació amb el banc (BBVA).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mpac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Gestions relacionades amb esdeveniments al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amb </a:t>
            </a:r>
            <a:r>
              <a:rPr b="0" i="0" lang="ca-ES" sz="18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Iddink 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 la socialització de llibres de text.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amb </a:t>
            </a:r>
            <a:r>
              <a:rPr b="0" i="0" lang="ca-ES" sz="18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Abacus</a:t>
            </a: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de l’oferta de compra de llibres de text per les famílies del centre.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mpac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subvencions.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212" name="Google Shape;212;p8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8746205" y="1031786"/>
            <a:ext cx="1520744" cy="1797775"/>
            <a:chOff x="915543" y="458892"/>
            <a:chExt cx="1229204" cy="1412876"/>
          </a:xfrm>
        </p:grpSpPr>
        <p:sp>
          <p:nvSpPr>
            <p:cNvPr id="215" name="Google Shape;215;p8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Comunicació</a:t>
              </a:r>
              <a:endParaRPr b="0" i="0" sz="1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17" name="Google Shape;217;p8"/>
          <p:cNvGrpSpPr/>
          <p:nvPr/>
        </p:nvGrpSpPr>
        <p:grpSpPr>
          <a:xfrm>
            <a:off x="9503184" y="2524511"/>
            <a:ext cx="1520744" cy="1797775"/>
            <a:chOff x="915543" y="458892"/>
            <a:chExt cx="1229204" cy="1412876"/>
          </a:xfrm>
        </p:grpSpPr>
        <p:sp>
          <p:nvSpPr>
            <p:cNvPr id="218" name="Google Shape;218;p8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Festes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8"/>
          <p:cNvGrpSpPr/>
          <p:nvPr/>
        </p:nvGrpSpPr>
        <p:grpSpPr>
          <a:xfrm>
            <a:off x="7892525" y="2497644"/>
            <a:ext cx="1520744" cy="1797775"/>
            <a:chOff x="915543" y="458892"/>
            <a:chExt cx="1229204" cy="1412876"/>
          </a:xfrm>
        </p:grpSpPr>
        <p:sp>
          <p:nvSpPr>
            <p:cNvPr id="221" name="Google Shape;221;p8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7089915" y="3966558"/>
            <a:ext cx="1520744" cy="1797775"/>
            <a:chOff x="915543" y="458892"/>
            <a:chExt cx="1229204" cy="1412876"/>
          </a:xfrm>
        </p:grpSpPr>
        <p:sp>
          <p:nvSpPr>
            <p:cNvPr id="224" name="Google Shape;224;p8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COMISSIÓ DE COMUNICACIÓ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8150225" y="5829300"/>
            <a:ext cx="33226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642938" y="946319"/>
            <a:ext cx="483524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de reunions amb les famílies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Reunió informativa (Juliol)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Assemblea ordinària (Octubre)</a:t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Suport a la comunicació entre el Centre i les famílies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grups de Whatsapp de les classes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Reunions trimestrals de delegats i delegades amb Direcció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xarxes socials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de xerrades al centre en col·laboració amb la FAPAES i d’altres entitats.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9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234" name="Google Shape;234;p9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9"/>
          <p:cNvSpPr/>
          <p:nvPr/>
        </p:nvSpPr>
        <p:spPr>
          <a:xfrm rot="5400000">
            <a:off x="9364669" y="2663028"/>
            <a:ext cx="1797775" cy="152074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9487308" y="2788788"/>
            <a:ext cx="1520744" cy="1237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9"/>
          <p:cNvGrpSpPr/>
          <p:nvPr/>
        </p:nvGrpSpPr>
        <p:grpSpPr>
          <a:xfrm>
            <a:off x="7892525" y="2497644"/>
            <a:ext cx="1520744" cy="1797775"/>
            <a:chOff x="915543" y="458892"/>
            <a:chExt cx="1229204" cy="1412876"/>
          </a:xfrm>
        </p:grpSpPr>
        <p:sp>
          <p:nvSpPr>
            <p:cNvPr id="239" name="Google Shape;239;p9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8746206" y="1031786"/>
            <a:ext cx="1520742" cy="1797775"/>
            <a:chOff x="915544" y="458892"/>
            <a:chExt cx="1229202" cy="1412876"/>
          </a:xfrm>
        </p:grpSpPr>
        <p:sp>
          <p:nvSpPr>
            <p:cNvPr id="242" name="Google Shape;242;p9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962127" y="760627"/>
              <a:ext cx="1125124" cy="84322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Comunicació</a:t>
              </a:r>
              <a:endParaRPr b="0" i="0" sz="1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7089646" y="3958145"/>
            <a:ext cx="1520744" cy="1797775"/>
            <a:chOff x="915543" y="458892"/>
            <a:chExt cx="1229204" cy="1412876"/>
          </a:xfrm>
        </p:grpSpPr>
        <p:sp>
          <p:nvSpPr>
            <p:cNvPr id="245" name="Google Shape;245;p9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COMISSIÓ D’EXTRAESCOLARS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8150225" y="5829300"/>
            <a:ext cx="33226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42938" y="904115"/>
            <a:ext cx="49830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l’oferta d’activitats extraescolars amb les diferents entitats.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 de la jornada de portes obertes (Octubre).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les inscripcions i control d’assistència.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 de cobraments i reclamacions.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Control del llistat de socis de l’AFA.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Compra d’equipaments pels equips esportius.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0"/>
          <p:cNvGrpSpPr/>
          <p:nvPr/>
        </p:nvGrpSpPr>
        <p:grpSpPr>
          <a:xfrm>
            <a:off x="7107238" y="993775"/>
            <a:ext cx="1520825" cy="1798638"/>
            <a:chOff x="915542" y="458892"/>
            <a:chExt cx="1229204" cy="1412876"/>
          </a:xfrm>
        </p:grpSpPr>
        <p:sp>
          <p:nvSpPr>
            <p:cNvPr id="255" name="Google Shape;255;p10"/>
            <p:cNvSpPr/>
            <p:nvPr/>
          </p:nvSpPr>
          <p:spPr>
            <a:xfrm rot="5400000">
              <a:off x="823706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915542" y="679615"/>
              <a:ext cx="1229204" cy="971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10"/>
          <p:cNvGrpSpPr/>
          <p:nvPr/>
        </p:nvGrpSpPr>
        <p:grpSpPr>
          <a:xfrm>
            <a:off x="7106969" y="3977762"/>
            <a:ext cx="1520743" cy="1797775"/>
            <a:chOff x="915544" y="458892"/>
            <a:chExt cx="1229203" cy="1412876"/>
          </a:xfrm>
        </p:grpSpPr>
        <p:sp>
          <p:nvSpPr>
            <p:cNvPr id="258" name="Google Shape;258;p10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923991" y="679065"/>
              <a:ext cx="1220756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Sortides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9503184" y="2524511"/>
            <a:ext cx="1520744" cy="1797775"/>
            <a:chOff x="915543" y="458892"/>
            <a:chExt cx="1229204" cy="1412876"/>
          </a:xfrm>
        </p:grpSpPr>
        <p:sp>
          <p:nvSpPr>
            <p:cNvPr id="261" name="Google Shape;261;p10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Festes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8746205" y="1031786"/>
            <a:ext cx="1520744" cy="1797775"/>
            <a:chOff x="915543" y="458892"/>
            <a:chExt cx="1229204" cy="1412876"/>
          </a:xfrm>
        </p:grpSpPr>
        <p:sp>
          <p:nvSpPr>
            <p:cNvPr id="264" name="Google Shape;264;p10"/>
            <p:cNvSpPr/>
            <p:nvPr/>
          </p:nvSpPr>
          <p:spPr>
            <a:xfrm rot="5400000">
              <a:off x="823707" y="550729"/>
              <a:ext cx="1412876" cy="1229202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915543" y="679065"/>
              <a:ext cx="1229204" cy="972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Comunicació</a:t>
              </a:r>
              <a:endParaRPr b="0" i="0" sz="1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7893050" y="2497138"/>
            <a:ext cx="1520825" cy="1798637"/>
            <a:chOff x="915543" y="458892"/>
            <a:chExt cx="1229204" cy="1412876"/>
          </a:xfrm>
        </p:grpSpPr>
        <p:sp>
          <p:nvSpPr>
            <p:cNvPr id="267" name="Google Shape;267;p10"/>
            <p:cNvSpPr/>
            <p:nvPr/>
          </p:nvSpPr>
          <p:spPr>
            <a:xfrm rot="5400000">
              <a:off x="823707" y="550728"/>
              <a:ext cx="1412876" cy="122920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915543" y="679615"/>
              <a:ext cx="1229204" cy="971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a-ES" sz="20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Extraescolars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0"/>
          <p:cNvSpPr txBox="1"/>
          <p:nvPr/>
        </p:nvSpPr>
        <p:spPr>
          <a:xfrm>
            <a:off x="2656176" y="5847200"/>
            <a:ext cx="646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accent3"/>
                </a:solidFill>
                <a:highlight>
                  <a:schemeClr val="lt1"/>
                </a:highlight>
                <a:latin typeface="Impact"/>
                <a:ea typeface="Impact"/>
                <a:cs typeface="Impact"/>
                <a:sym typeface="Impact"/>
              </a:rPr>
              <a:t>Per a noves inscripcions escriviu a : extraescolarsvilu@gmail.com</a:t>
            </a:r>
            <a:endParaRPr b="0" i="0" sz="1800" u="none" cap="none" strike="noStrike">
              <a:solidFill>
                <a:schemeClr val="accent3"/>
              </a:solidFill>
              <a:highlight>
                <a:schemeClr val="lt1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/>
        </p:nvSpPr>
        <p:spPr>
          <a:xfrm>
            <a:off x="713225" y="1160475"/>
            <a:ext cx="102798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L’oferta d’activitats per aquest curts és la següent: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Les activitats han de tenir un mínim d’inscrits i inscrites per poder-se dur a terme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•"/>
            </a:pPr>
            <a:r>
              <a:rPr b="0" i="0" lang="ca-E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dia d’avui només es farà voleibol.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partir de gener i segons demanda s'ofertaran les següents activitats de repàs:</a:t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0" y="7938"/>
            <a:ext cx="117062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B4DC"/>
              </a:buClr>
              <a:buSzPts val="5400"/>
              <a:buFont typeface="Impact"/>
              <a:buNone/>
            </a:pPr>
            <a:r>
              <a:rPr b="0" i="0" lang="ca-ES" sz="5400" u="none" cap="none" strike="noStrike">
                <a:solidFill>
                  <a:srgbClr val="CDB4DC"/>
                </a:solidFill>
                <a:latin typeface="Impact"/>
                <a:ea typeface="Impact"/>
                <a:cs typeface="Impact"/>
                <a:sym typeface="Impact"/>
              </a:rPr>
              <a:t>EXTRAESCOLARS PROPOSADES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7800975" y="5829300"/>
            <a:ext cx="3671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A5A5A5"/>
                </a:solidFill>
                <a:latin typeface="Impact"/>
                <a:ea typeface="Impact"/>
                <a:cs typeface="Impact"/>
                <a:sym typeface="Impact"/>
              </a:rPr>
              <a:t>Organització i Activitats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>
            <a:off x="1894078" y="1545731"/>
            <a:ext cx="2552700" cy="582612"/>
            <a:chOff x="638175" y="2979738"/>
            <a:chExt cx="2552700" cy="582612"/>
          </a:xfrm>
        </p:grpSpPr>
        <p:sp>
          <p:nvSpPr>
            <p:cNvPr id="278" name="Google Shape;278;p11"/>
            <p:cNvSpPr/>
            <p:nvPr/>
          </p:nvSpPr>
          <p:spPr>
            <a:xfrm>
              <a:off x="676275" y="2979738"/>
              <a:ext cx="2514600" cy="582612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79" name="Google Shape;279;p11"/>
            <p:cNvSpPr txBox="1"/>
            <p:nvPr/>
          </p:nvSpPr>
          <p:spPr>
            <a:xfrm>
              <a:off x="638175" y="3087688"/>
              <a:ext cx="128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Fútbol sala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1"/>
            <p:cNvGrpSpPr/>
            <p:nvPr/>
          </p:nvGrpSpPr>
          <p:grpSpPr>
            <a:xfrm>
              <a:off x="1985963" y="2997200"/>
              <a:ext cx="1195387" cy="549275"/>
              <a:chOff x="3450791" y="2535481"/>
              <a:chExt cx="1195385" cy="549914"/>
            </a:xfrm>
          </p:grpSpPr>
          <p:sp>
            <p:nvSpPr>
              <p:cNvPr id="281" name="Google Shape;281;p11"/>
              <p:cNvSpPr/>
              <p:nvPr/>
            </p:nvSpPr>
            <p:spPr>
              <a:xfrm>
                <a:off x="3450791" y="2535481"/>
                <a:ext cx="1195385" cy="54991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pic>
            <p:nvPicPr>
              <p:cNvPr descr="Resultado de imagen de futbol sala dibujos" id="282" name="Google Shape;282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26155" y="2535659"/>
                <a:ext cx="868937" cy="5497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83" name="Google Shape;283;p11"/>
          <p:cNvSpPr/>
          <p:nvPr/>
        </p:nvSpPr>
        <p:spPr>
          <a:xfrm>
            <a:off x="4141330" y="1753136"/>
            <a:ext cx="757500" cy="685500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FFC000"/>
          </a:solidFill>
          <a:ln cap="flat" cmpd="sng" w="19050">
            <a:solidFill>
              <a:srgbClr val="7E6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84" name="Google Shape;284;p11"/>
          <p:cNvGrpSpPr/>
          <p:nvPr/>
        </p:nvGrpSpPr>
        <p:grpSpPr>
          <a:xfrm>
            <a:off x="1140447" y="4920097"/>
            <a:ext cx="2552700" cy="582612"/>
            <a:chOff x="638175" y="4246563"/>
            <a:chExt cx="2552700" cy="582612"/>
          </a:xfrm>
        </p:grpSpPr>
        <p:sp>
          <p:nvSpPr>
            <p:cNvPr id="285" name="Google Shape;285;p11"/>
            <p:cNvSpPr/>
            <p:nvPr/>
          </p:nvSpPr>
          <p:spPr>
            <a:xfrm>
              <a:off x="676275" y="4246563"/>
              <a:ext cx="2514600" cy="582612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638175" y="4354513"/>
              <a:ext cx="1413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ca-ES" sz="16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Matemàtiques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" name="Google Shape;287;p11"/>
            <p:cNvGrpSpPr/>
            <p:nvPr/>
          </p:nvGrpSpPr>
          <p:grpSpPr>
            <a:xfrm>
              <a:off x="1976438" y="4259263"/>
              <a:ext cx="1195387" cy="549275"/>
              <a:chOff x="3317559" y="4078930"/>
              <a:chExt cx="1195385" cy="549914"/>
            </a:xfrm>
          </p:grpSpPr>
          <p:sp>
            <p:nvSpPr>
              <p:cNvPr id="288" name="Google Shape;288;p11"/>
              <p:cNvSpPr/>
              <p:nvPr/>
            </p:nvSpPr>
            <p:spPr>
              <a:xfrm>
                <a:off x="3317559" y="4078930"/>
                <a:ext cx="1195385" cy="54991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pic>
            <p:nvPicPr>
              <p:cNvPr descr="C:\Users\38458535M\AppData\Local\Microsoft\Windows\INetCache\IE\1PHMF9EY\mates[1].gif" id="289" name="Google Shape;289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567588" y="4093219"/>
                <a:ext cx="695325" cy="5277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0" name="Google Shape;290;p11"/>
          <p:cNvGrpSpPr/>
          <p:nvPr/>
        </p:nvGrpSpPr>
        <p:grpSpPr>
          <a:xfrm>
            <a:off x="5781837" y="1565134"/>
            <a:ext cx="2549525" cy="646500"/>
            <a:chOff x="646113" y="1690688"/>
            <a:chExt cx="2549525" cy="646500"/>
          </a:xfrm>
        </p:grpSpPr>
        <p:sp>
          <p:nvSpPr>
            <p:cNvPr id="291" name="Google Shape;291;p11"/>
            <p:cNvSpPr/>
            <p:nvPr/>
          </p:nvSpPr>
          <p:spPr>
            <a:xfrm>
              <a:off x="681038" y="1712913"/>
              <a:ext cx="2514600" cy="582612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646113" y="1690688"/>
              <a:ext cx="1295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Ball modern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11"/>
            <p:cNvGrpSpPr/>
            <p:nvPr/>
          </p:nvGrpSpPr>
          <p:grpSpPr>
            <a:xfrm>
              <a:off x="1992313" y="1728788"/>
              <a:ext cx="1195387" cy="557212"/>
              <a:chOff x="1993088" y="1721057"/>
              <a:chExt cx="1195385" cy="557419"/>
            </a:xfrm>
          </p:grpSpPr>
          <p:sp>
            <p:nvSpPr>
              <p:cNvPr id="294" name="Google Shape;294;p11"/>
              <p:cNvSpPr/>
              <p:nvPr/>
            </p:nvSpPr>
            <p:spPr>
              <a:xfrm>
                <a:off x="1993088" y="1721057"/>
                <a:ext cx="1195385" cy="54947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pic>
            <p:nvPicPr>
              <p:cNvPr descr="Resultat d'imatges de hiphop" id="295" name="Google Shape;295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243521" y="1721057"/>
                <a:ext cx="689806" cy="5574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6" name="Google Shape;296;p11"/>
          <p:cNvSpPr/>
          <p:nvPr/>
        </p:nvSpPr>
        <p:spPr>
          <a:xfrm>
            <a:off x="8131424" y="1586854"/>
            <a:ext cx="757500" cy="685500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FFC000"/>
          </a:solidFill>
          <a:ln cap="flat" cmpd="sng" w="19050">
            <a:solidFill>
              <a:srgbClr val="7E6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11"/>
          <p:cNvGrpSpPr/>
          <p:nvPr/>
        </p:nvGrpSpPr>
        <p:grpSpPr>
          <a:xfrm>
            <a:off x="2346132" y="2513612"/>
            <a:ext cx="2552700" cy="582613"/>
            <a:chOff x="647700" y="4873625"/>
            <a:chExt cx="2552700" cy="582613"/>
          </a:xfrm>
        </p:grpSpPr>
        <p:sp>
          <p:nvSpPr>
            <p:cNvPr id="298" name="Google Shape;298;p11"/>
            <p:cNvSpPr/>
            <p:nvPr/>
          </p:nvSpPr>
          <p:spPr>
            <a:xfrm>
              <a:off x="685800" y="4873625"/>
              <a:ext cx="2514600" cy="58261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99" name="Google Shape;299;p11"/>
            <p:cNvSpPr txBox="1"/>
            <p:nvPr/>
          </p:nvSpPr>
          <p:spPr>
            <a:xfrm>
              <a:off x="647700" y="4979988"/>
              <a:ext cx="129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Voleibol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11"/>
            <p:cNvGrpSpPr/>
            <p:nvPr/>
          </p:nvGrpSpPr>
          <p:grpSpPr>
            <a:xfrm>
              <a:off x="1985963" y="4887913"/>
              <a:ext cx="1195387" cy="549275"/>
              <a:chOff x="1985967" y="4887953"/>
              <a:chExt cx="1195385" cy="549914"/>
            </a:xfrm>
          </p:grpSpPr>
          <p:sp>
            <p:nvSpPr>
              <p:cNvPr id="301" name="Google Shape;301;p11"/>
              <p:cNvSpPr/>
              <p:nvPr/>
            </p:nvSpPr>
            <p:spPr>
              <a:xfrm>
                <a:off x="1985967" y="4887953"/>
                <a:ext cx="1195385" cy="54991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pic>
            <p:nvPicPr>
              <p:cNvPr descr="C:\Users\jjuan\AppData\Local\Microsoft\Windows\INetCache\Content.MSO\A8721E48.tmp" id="302" name="Google Shape;302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180101" y="4891789"/>
                <a:ext cx="776352" cy="5460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3" name="Google Shape;303;p11"/>
          <p:cNvSpPr/>
          <p:nvPr/>
        </p:nvSpPr>
        <p:spPr>
          <a:xfrm>
            <a:off x="4674038" y="2616283"/>
            <a:ext cx="757500" cy="685500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FFC000"/>
          </a:solidFill>
          <a:ln cap="flat" cmpd="sng" w="19050">
            <a:solidFill>
              <a:srgbClr val="7E6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1"/>
          <p:cNvGrpSpPr/>
          <p:nvPr/>
        </p:nvGrpSpPr>
        <p:grpSpPr>
          <a:xfrm>
            <a:off x="4674048" y="4920099"/>
            <a:ext cx="2557462" cy="582613"/>
            <a:chOff x="642938" y="1069975"/>
            <a:chExt cx="2557462" cy="582613"/>
          </a:xfrm>
        </p:grpSpPr>
        <p:sp>
          <p:nvSpPr>
            <p:cNvPr id="305" name="Google Shape;305;p11"/>
            <p:cNvSpPr/>
            <p:nvPr/>
          </p:nvSpPr>
          <p:spPr>
            <a:xfrm>
              <a:off x="685800" y="1069975"/>
              <a:ext cx="2514600" cy="58261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642938" y="1176338"/>
              <a:ext cx="129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Anglès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11"/>
            <p:cNvGrpSpPr/>
            <p:nvPr/>
          </p:nvGrpSpPr>
          <p:grpSpPr>
            <a:xfrm>
              <a:off x="1992313" y="1082675"/>
              <a:ext cx="1195387" cy="557213"/>
              <a:chOff x="1993088" y="1083253"/>
              <a:chExt cx="1195385" cy="555876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1993088" y="1089588"/>
                <a:ext cx="1195385" cy="549541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pic>
            <p:nvPicPr>
              <p:cNvPr descr="Resultat d'imatges de ingles" id="309" name="Google Shape;309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093634" y="1083253"/>
                <a:ext cx="1001959" cy="555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0" name="Google Shape;310;p11"/>
          <p:cNvGrpSpPr/>
          <p:nvPr/>
        </p:nvGrpSpPr>
        <p:grpSpPr>
          <a:xfrm>
            <a:off x="5980562" y="2552895"/>
            <a:ext cx="2557462" cy="582613"/>
            <a:chOff x="642938" y="1069975"/>
            <a:chExt cx="2557462" cy="582613"/>
          </a:xfrm>
        </p:grpSpPr>
        <p:sp>
          <p:nvSpPr>
            <p:cNvPr id="311" name="Google Shape;311;p11"/>
            <p:cNvSpPr/>
            <p:nvPr/>
          </p:nvSpPr>
          <p:spPr>
            <a:xfrm>
              <a:off x="685800" y="1069975"/>
              <a:ext cx="2514600" cy="58261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642938" y="1176338"/>
              <a:ext cx="129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a-ES" sz="1800" u="none" cap="none" strike="noStrike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Escacs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92313" y="1089026"/>
              <a:ext cx="1195387" cy="5508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pic>
        <p:nvPicPr>
          <p:cNvPr id="314" name="Google Shape;31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2350" y="2616264"/>
            <a:ext cx="999794" cy="43952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1"/>
          <p:cNvSpPr/>
          <p:nvPr/>
        </p:nvSpPr>
        <p:spPr>
          <a:xfrm>
            <a:off x="8331362" y="2698724"/>
            <a:ext cx="757500" cy="685500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FFC000"/>
          </a:solidFill>
          <a:ln cap="flat" cmpd="sng" w="19050">
            <a:solidFill>
              <a:srgbClr val="7E6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195828" y="5797550"/>
            <a:ext cx="356622" cy="332481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FFC000"/>
          </a:solidFill>
          <a:ln cap="flat" cmpd="sng" w="19050">
            <a:solidFill>
              <a:srgbClr val="7E6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535284" y="5763725"/>
            <a:ext cx="51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Inscripcions a:  extraescolarsvilu@gmail.com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vento principal">
  <a:themeElements>
    <a:clrScheme name="Violet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2019-06-07T15:09:01Z</dcterms:created>
  <dc:creator>Sergio Sánchez</dc:creator>
</cp:coreProperties>
</file>