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Caveat"/>
      <p:regular r:id="rId9"/>
      <p:bold r:id="rId10"/>
    </p:embeddedFont>
    <p:embeddedFont>
      <p:font typeface="Lobster"/>
      <p:regular r:id="rId11"/>
    </p:embeddedFont>
    <p:embeddedFont>
      <p:font typeface="Pacifico"/>
      <p:regular r:id="rId12"/>
    </p:embeddedFont>
    <p:embeddedFont>
      <p:font typeface="Shadows Into Light"/>
      <p:regular r:id="rId13"/>
    </p:embeddedFont>
    <p:embeddedFont>
      <p:font typeface="Oswald"/>
      <p:regular r:id="rId14"/>
      <p:bold r:id="rId15"/>
    </p:embeddedFont>
    <p:embeddedFont>
      <p:font typeface="Roboto Mono"/>
      <p:regular r:id="rId16"/>
      <p:bold r:id="rId17"/>
      <p:italic r:id="rId18"/>
      <p:boldItalic r:id="rId19"/>
    </p:embeddedFont>
    <p:embeddedFont>
      <p:font typeface="Comfortaa"/>
      <p:regular r:id="rId20"/>
      <p:bold r:id="rId21"/>
    </p:embeddedFont>
    <p:embeddedFont>
      <p:font typeface="Eater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fortaa-regular.fntdata"/><Relationship Id="rId11" Type="http://schemas.openxmlformats.org/officeDocument/2006/relationships/font" Target="fonts/Lobster-regular.fntdata"/><Relationship Id="rId22" Type="http://schemas.openxmlformats.org/officeDocument/2006/relationships/font" Target="fonts/Eater-regular.fntdata"/><Relationship Id="rId10" Type="http://schemas.openxmlformats.org/officeDocument/2006/relationships/font" Target="fonts/Caveat-bold.fntdata"/><Relationship Id="rId21" Type="http://schemas.openxmlformats.org/officeDocument/2006/relationships/font" Target="fonts/Comfortaa-bold.fntdata"/><Relationship Id="rId13" Type="http://schemas.openxmlformats.org/officeDocument/2006/relationships/font" Target="fonts/ShadowsIntoLight-regular.fntdata"/><Relationship Id="rId12" Type="http://schemas.openxmlformats.org/officeDocument/2006/relationships/font" Target="fonts/Pacific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aveat-regular.fntdata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17" Type="http://schemas.openxmlformats.org/officeDocument/2006/relationships/font" Target="fonts/RobotoMono-bold.fntdata"/><Relationship Id="rId16" Type="http://schemas.openxmlformats.org/officeDocument/2006/relationships/font" Target="fonts/RobotoMon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Mon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Mon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3318aa1c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3318aa1c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3318aa1c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13318aa1c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es.wikipedia.org/w/index.php?title=Belfast_(Tennessee)&amp;action=edit&amp;redlink=1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hyperlink" Target="https://youtu.be/_nAvj31rA8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10" Type="http://schemas.openxmlformats.org/officeDocument/2006/relationships/image" Target="../media/image15.gif"/><Relationship Id="rId9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6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2.gif"/><Relationship Id="rId6" Type="http://schemas.openxmlformats.org/officeDocument/2006/relationships/image" Target="../media/image1.png"/><Relationship Id="rId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0" y="124313"/>
            <a:ext cx="9144000" cy="50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3100">
                <a:latin typeface="Shadows Into Light"/>
                <a:ea typeface="Shadows Into Light"/>
                <a:cs typeface="Shadows Into Light"/>
                <a:sym typeface="Shadows Into Light"/>
              </a:rPr>
              <a:t>BIOGRAFíA</a:t>
            </a:r>
            <a:r>
              <a:rPr b="1" lang="ca" sz="3100">
                <a:latin typeface="Shadows Into Light"/>
                <a:ea typeface="Shadows Into Light"/>
                <a:cs typeface="Shadows Into Light"/>
                <a:sym typeface="Shadows Into Light"/>
              </a:rPr>
              <a:t>: de Barbara Askins</a:t>
            </a:r>
            <a:endParaRPr b="1" sz="31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2200">
                <a:solidFill>
                  <a:srgbClr val="20212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-nació en </a:t>
            </a:r>
            <a:r>
              <a:rPr lang="ca" sz="220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Belfast (Tennessee)</a:t>
            </a:r>
            <a:r>
              <a:rPr lang="ca" sz="2200">
                <a:solidFill>
                  <a:srgbClr val="20212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, en 1939</a:t>
            </a:r>
            <a:endParaRPr sz="2200">
              <a:solidFill>
                <a:srgbClr val="202122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2200">
                <a:solidFill>
                  <a:srgbClr val="20212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-fue maestra pero luego volvió a los estudios para ser química.(</a:t>
            </a:r>
            <a:r>
              <a:rPr lang="ca" sz="1350">
                <a:solidFill>
                  <a:schemeClr val="dk1"/>
                </a:solidFill>
                <a:highlight>
                  <a:srgbClr val="F9F9F9"/>
                </a:highlight>
                <a:latin typeface="Oswald"/>
                <a:ea typeface="Oswald"/>
                <a:cs typeface="Oswald"/>
                <a:sym typeface="Oswald"/>
              </a:rPr>
              <a:t>University of Alabama in Huntsville</a:t>
            </a:r>
            <a:r>
              <a:rPr lang="ca" sz="2200">
                <a:solidFill>
                  <a:srgbClr val="20212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)</a:t>
            </a:r>
            <a:endParaRPr sz="2200">
              <a:solidFill>
                <a:srgbClr val="202122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2200">
                <a:solidFill>
                  <a:srgbClr val="20212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-tras mucho trabajo con elementos radiactivos consiguió mejorar la calidad de los  </a:t>
            </a:r>
            <a:endParaRPr sz="2200">
              <a:solidFill>
                <a:srgbClr val="202122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2200">
                <a:solidFill>
                  <a:srgbClr val="20212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 </a:t>
            </a:r>
            <a:r>
              <a:rPr lang="ca" sz="2200">
                <a:solidFill>
                  <a:srgbClr val="20212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                                                          </a:t>
            </a:r>
            <a:r>
              <a:rPr lang="ca" sz="2200">
                <a:solidFill>
                  <a:srgbClr val="FF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Negativos</a:t>
            </a:r>
            <a:r>
              <a:rPr lang="ca" sz="2200">
                <a:solidFill>
                  <a:srgbClr val="20212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         </a:t>
            </a:r>
            <a:r>
              <a:rPr lang="ca" sz="3500">
                <a:solidFill>
                  <a:srgbClr val="202122"/>
                </a:solidFill>
                <a:highlight>
                  <a:srgbClr val="FFFFFF"/>
                </a:highlight>
                <a:latin typeface="Eater"/>
                <a:ea typeface="Eater"/>
                <a:cs typeface="Eater"/>
                <a:sym typeface="Eater"/>
              </a:rPr>
              <a:t>video</a:t>
            </a:r>
            <a:endParaRPr sz="3500">
              <a:solidFill>
                <a:srgbClr val="202122"/>
              </a:solidFill>
              <a:highlight>
                <a:srgbClr val="FFFFFF"/>
              </a:highlight>
              <a:latin typeface="Eater"/>
              <a:ea typeface="Eater"/>
              <a:cs typeface="Eater"/>
              <a:sym typeface="Ea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2200">
                <a:solidFill>
                  <a:srgbClr val="20212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-fue contratada por la      …          …</a:t>
            </a:r>
            <a:endParaRPr sz="2200">
              <a:solidFill>
                <a:srgbClr val="202122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2200">
                <a:solidFill>
                  <a:srgbClr val="202122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       -y gano el premio …</a:t>
            </a:r>
            <a:endParaRPr sz="2200">
              <a:solidFill>
                <a:srgbClr val="202122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7499" y="2331600"/>
            <a:ext cx="1178075" cy="80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2250" y="3222600"/>
            <a:ext cx="994626" cy="49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41250" y="3463775"/>
            <a:ext cx="3550849" cy="16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641250" y="3972100"/>
            <a:ext cx="3285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202124"/>
                </a:solidFill>
                <a:highlight>
                  <a:srgbClr val="FCE5CD"/>
                </a:highlight>
                <a:latin typeface="Georgia"/>
                <a:ea typeface="Georgia"/>
                <a:cs typeface="Georgia"/>
                <a:sym typeface="Georgia"/>
              </a:rPr>
              <a:t> como Inventora Nacional del año por la Asociación para el Avance de las Invenciones e Innovaciones, convirtiéndose en la primera mujer titular única de patente honorada con el </a:t>
            </a:r>
            <a:r>
              <a:rPr b="1" lang="ca" sz="1200">
                <a:solidFill>
                  <a:srgbClr val="202124"/>
                </a:solidFill>
                <a:highlight>
                  <a:srgbClr val="FCE5CD"/>
                </a:highlight>
                <a:latin typeface="Georgia"/>
                <a:ea typeface="Georgia"/>
                <a:cs typeface="Georgia"/>
                <a:sym typeface="Georgia"/>
              </a:rPr>
              <a:t>premio</a:t>
            </a:r>
            <a:r>
              <a:rPr lang="ca" sz="1200">
                <a:solidFill>
                  <a:srgbClr val="202124"/>
                </a:solidFill>
                <a:highlight>
                  <a:srgbClr val="FCE5CD"/>
                </a:highlight>
                <a:latin typeface="Georgia"/>
                <a:ea typeface="Georgia"/>
                <a:cs typeface="Georgia"/>
                <a:sym typeface="Georgia"/>
              </a:rPr>
              <a:t>.</a:t>
            </a:r>
            <a:endParaRPr sz="1200">
              <a:highlight>
                <a:srgbClr val="FCE5CD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174853">
            <a:off x="6026246" y="2742010"/>
            <a:ext cx="1783960" cy="151717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6242975" y="4549525"/>
            <a:ext cx="266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u="sng">
                <a:solidFill>
                  <a:schemeClr val="hlink"/>
                </a:solidFill>
                <a:hlinkClick r:id="rId8"/>
              </a:rPr>
              <a:t>https://youtu.be/_nAvj31rA8U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147398" y="213800"/>
            <a:ext cx="4844400" cy="69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500">
                <a:highlight>
                  <a:srgbClr val="F9CB9C"/>
                </a:highlight>
                <a:latin typeface="Georgia"/>
                <a:ea typeface="Georgia"/>
                <a:cs typeface="Georgia"/>
                <a:sym typeface="Georgia"/>
              </a:rPr>
              <a:t> los negativos de barbara askins</a:t>
            </a:r>
            <a:endParaRPr sz="2500">
              <a:highlight>
                <a:srgbClr val="F9CB9C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4200" y="152400"/>
            <a:ext cx="3928925" cy="26531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252750" y="1289025"/>
            <a:ext cx="48444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900"/>
              <a:t>Descripción del invento</a:t>
            </a:r>
            <a:r>
              <a:rPr lang="ca" sz="1900"/>
              <a:t>: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900">
                <a:highlight>
                  <a:srgbClr val="FF9900"/>
                </a:highlight>
                <a:latin typeface="Comfortaa"/>
                <a:ea typeface="Comfortaa"/>
                <a:cs typeface="Comfortaa"/>
                <a:sym typeface="Comfortaa"/>
              </a:rPr>
              <a:t>B</a:t>
            </a:r>
            <a:r>
              <a:rPr b="1" lang="ca" sz="1900">
                <a:latin typeface="Caveat"/>
                <a:ea typeface="Caveat"/>
                <a:cs typeface="Caveat"/>
                <a:sym typeface="Caveat"/>
              </a:rPr>
              <a:t>a</a:t>
            </a:r>
            <a:r>
              <a:rPr b="1" lang="ca" sz="1900"/>
              <a:t>r</a:t>
            </a:r>
            <a:r>
              <a:rPr b="1" lang="ca" sz="1900">
                <a:latin typeface="Oswald"/>
                <a:ea typeface="Oswald"/>
                <a:cs typeface="Oswald"/>
                <a:sym typeface="Oswald"/>
              </a:rPr>
              <a:t>ba</a:t>
            </a:r>
            <a:r>
              <a:rPr b="1" lang="ca" sz="1900">
                <a:latin typeface="Lobster"/>
                <a:ea typeface="Lobster"/>
                <a:cs typeface="Lobster"/>
                <a:sym typeface="Lobster"/>
              </a:rPr>
              <a:t>r</a:t>
            </a:r>
            <a:r>
              <a:rPr b="1" lang="ca" sz="1900"/>
              <a:t>a </a:t>
            </a:r>
            <a:r>
              <a:rPr b="1" lang="ca" sz="1900">
                <a:latin typeface="Roboto Mono"/>
                <a:ea typeface="Roboto Mono"/>
                <a:cs typeface="Roboto Mono"/>
                <a:sym typeface="Roboto Mono"/>
              </a:rPr>
              <a:t>A</a:t>
            </a:r>
            <a:r>
              <a:rPr b="1" lang="ca" sz="1900">
                <a:highlight>
                  <a:srgbClr val="00FFFF"/>
                </a:highlight>
                <a:latin typeface="Roboto Mono"/>
                <a:ea typeface="Roboto Mono"/>
                <a:cs typeface="Roboto Mono"/>
                <a:sym typeface="Roboto Mono"/>
              </a:rPr>
              <a:t>s</a:t>
            </a:r>
            <a:r>
              <a:rPr b="1" lang="ca" sz="1900">
                <a:latin typeface="Comic Sans MS"/>
                <a:ea typeface="Comic Sans MS"/>
                <a:cs typeface="Comic Sans MS"/>
                <a:sym typeface="Comic Sans MS"/>
              </a:rPr>
              <a:t>ki</a:t>
            </a:r>
            <a:r>
              <a:rPr b="1" lang="ca" sz="1900">
                <a:latin typeface="Pacifico"/>
                <a:ea typeface="Pacifico"/>
                <a:cs typeface="Pacifico"/>
                <a:sym typeface="Pacifico"/>
              </a:rPr>
              <a:t>n</a:t>
            </a:r>
            <a:r>
              <a:rPr b="1" lang="ca" sz="1900"/>
              <a:t>s</a:t>
            </a:r>
            <a:r>
              <a:rPr lang="ca" sz="1900"/>
              <a:t> llegó a la conclusión de…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900"/>
              <a:t>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900"/>
              <a:t>que sometiendo a                         a las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900"/>
              <a:t>imàgenes podría aumentar en </a:t>
            </a:r>
            <a:r>
              <a:rPr lang="ca" sz="1900" u="sng"/>
              <a:t>densidad</a:t>
            </a:r>
            <a:r>
              <a:rPr lang="ca" sz="1900"/>
              <a:t> y </a:t>
            </a:r>
            <a:r>
              <a:rPr lang="ca" sz="1900" u="sng"/>
              <a:t>contraste </a:t>
            </a:r>
            <a:endParaRPr sz="19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900">
                <a:latin typeface="Pacifico"/>
                <a:ea typeface="Pacifico"/>
                <a:cs typeface="Pacifico"/>
                <a:sym typeface="Pacifico"/>
              </a:rPr>
              <a:t>               obtener este resultado </a:t>
            </a:r>
            <a:endParaRPr sz="19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4275" y="701350"/>
            <a:ext cx="2679175" cy="167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9125" y="1168525"/>
            <a:ext cx="816500" cy="8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0888" y="3187925"/>
            <a:ext cx="968125" cy="11720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 rot="-2077890">
            <a:off x="369450" y="3187558"/>
            <a:ext cx="871025" cy="7849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3900">
                <a:latin typeface="Pacifico"/>
                <a:ea typeface="Pacifico"/>
                <a:cs typeface="Pacifico"/>
                <a:sym typeface="Pacifico"/>
              </a:rPr>
              <a:t>así</a:t>
            </a:r>
            <a:endParaRPr sz="39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3672050" y="3728950"/>
            <a:ext cx="1472150" cy="107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59572" y="3813225"/>
            <a:ext cx="1308575" cy="97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17650" y="2672325"/>
            <a:ext cx="3424776" cy="11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25325" y="2167575"/>
            <a:ext cx="1592324" cy="50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/>
        </p:nvSpPr>
        <p:spPr>
          <a:xfrm>
            <a:off x="391775" y="556050"/>
            <a:ext cx="4476900" cy="25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avances significativos en el campo de la tecnología médica.</a:t>
            </a:r>
            <a:endParaRPr sz="18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mejoraron la calidad de las fotos</a:t>
            </a:r>
            <a:endParaRPr sz="18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800">
                <a:solidFill>
                  <a:srgbClr val="222222"/>
                </a:solidFill>
                <a:latin typeface="Oswald"/>
                <a:ea typeface="Oswald"/>
                <a:cs typeface="Oswald"/>
                <a:sym typeface="Oswald"/>
              </a:rPr>
              <a:t>Este mismo proceso, más tarde fue utilizado en la restauración de fotografías antiguas. </a:t>
            </a:r>
            <a:endParaRPr sz="1600">
              <a:solidFill>
                <a:srgbClr val="22222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250" y="0"/>
            <a:ext cx="4476750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8025" y="3273150"/>
            <a:ext cx="1389527" cy="1756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2000" y="2224750"/>
            <a:ext cx="1642000" cy="166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695075" y="4056675"/>
            <a:ext cx="6407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2000">
                <a:solidFill>
                  <a:srgbClr val="222222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y la          lo empleó extensamente en investigación y desarrollo. </a:t>
            </a:r>
            <a:endParaRPr b="1" sz="3100">
              <a:solidFill>
                <a:schemeClr val="dk2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6950" y="4056675"/>
            <a:ext cx="994626" cy="49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82533" y="1085300"/>
            <a:ext cx="1846175" cy="105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