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7" d="100"/>
          <a:sy n="157" d="100"/>
        </p:scale>
        <p:origin x="-282"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10776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150378f30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150378f30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50378f30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50378f30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50378f301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50378f30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50378f301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50378f30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50378f301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50378f30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636900" y="784475"/>
            <a:ext cx="7870200" cy="909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ca"/>
              <a:t>Santiaga Ramona y Cajala</a:t>
            </a:r>
            <a:endParaRPr/>
          </a:p>
        </p:txBody>
      </p:sp>
      <p:sp>
        <p:nvSpPr>
          <p:cNvPr id="55" name="Google Shape;55;p13"/>
          <p:cNvSpPr txBox="1">
            <a:spLocks noGrp="1"/>
          </p:cNvSpPr>
          <p:nvPr>
            <p:ph type="subTitle" idx="1"/>
          </p:nvPr>
        </p:nvSpPr>
        <p:spPr>
          <a:xfrm>
            <a:off x="777075" y="3877625"/>
            <a:ext cx="7926600" cy="7107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35"/>
              <a:buNone/>
            </a:pPr>
            <a:r>
              <a:rPr lang="ca" sz="2380"/>
              <a:t>Pedro Villanova, Pol Bayo y </a:t>
            </a:r>
            <a:endParaRPr sz="2380"/>
          </a:p>
          <a:p>
            <a:pPr marL="0" lvl="0" indent="0" algn="l" rtl="0">
              <a:lnSpc>
                <a:spcPct val="80000"/>
              </a:lnSpc>
              <a:spcBef>
                <a:spcPts val="0"/>
              </a:spcBef>
              <a:spcAft>
                <a:spcPts val="0"/>
              </a:spcAft>
              <a:buSzPts val="935"/>
              <a:buNone/>
            </a:pPr>
            <a:r>
              <a:rPr lang="ca" sz="2380"/>
              <a:t>Soufian Boujouaran</a:t>
            </a:r>
            <a:endParaRPr sz="2380"/>
          </a:p>
        </p:txBody>
      </p:sp>
      <p:pic>
        <p:nvPicPr>
          <p:cNvPr id="56" name="Google Shape;56;p13"/>
          <p:cNvPicPr preferRelativeResize="0"/>
          <p:nvPr/>
        </p:nvPicPr>
        <p:blipFill>
          <a:blip r:embed="rId3">
            <a:alphaModFix/>
          </a:blip>
          <a:stretch>
            <a:fillRect/>
          </a:stretch>
        </p:blipFill>
        <p:spPr>
          <a:xfrm>
            <a:off x="5576400" y="1879800"/>
            <a:ext cx="2930700" cy="2834100"/>
          </a:xfrm>
          <a:prstGeom prst="rect">
            <a:avLst/>
          </a:prstGeom>
          <a:noFill/>
          <a:ln>
            <a:noFill/>
          </a:ln>
        </p:spPr>
      </p:pic>
      <p:sp>
        <p:nvSpPr>
          <p:cNvPr id="57" name="Google Shape;57;p13"/>
          <p:cNvSpPr txBox="1"/>
          <p:nvPr/>
        </p:nvSpPr>
        <p:spPr>
          <a:xfrm>
            <a:off x="984300" y="1694375"/>
            <a:ext cx="519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2800">
                <a:solidFill>
                  <a:srgbClr val="CCCCCC"/>
                </a:solidFill>
              </a:rPr>
              <a:t>Biòloga i metgessa </a:t>
            </a:r>
            <a:endParaRPr sz="2800">
              <a:solidFill>
                <a:srgbClr val="CCCC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11700" y="249600"/>
            <a:ext cx="8280600" cy="1793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ca"/>
              <a:t>Santiaga va néixer a Petilla de Aragón, un territori de Navarra dins Saragossa, el 1852. però va passar una infantesa plena de mudances i canvis d’ entorn.</a:t>
            </a:r>
            <a:endParaRPr/>
          </a:p>
          <a:p>
            <a:pPr marL="0" lvl="0" indent="0" algn="l" rtl="0">
              <a:spcBef>
                <a:spcPts val="1200"/>
              </a:spcBef>
              <a:spcAft>
                <a:spcPts val="1200"/>
              </a:spcAft>
              <a:buNone/>
            </a:pPr>
            <a:r>
              <a:rPr lang="ca"/>
              <a:t>El seu pare era metge, i desde petita va interesar-se per la seva professió. Encara que, al ser dona, era molt difícil accedir a estudiar, El seu pare era professor als escolapios d’ Osca i li va aconseguir una plaça. </a:t>
            </a:r>
            <a:endParaRPr/>
          </a:p>
        </p:txBody>
      </p:sp>
      <p:sp>
        <p:nvSpPr>
          <p:cNvPr id="63" name="Google Shape;63;p14"/>
          <p:cNvSpPr txBox="1"/>
          <p:nvPr/>
        </p:nvSpPr>
        <p:spPr>
          <a:xfrm>
            <a:off x="311700" y="2087000"/>
            <a:ext cx="82806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a" sz="1800">
                <a:solidFill>
                  <a:schemeClr val="lt2"/>
                </a:solidFill>
              </a:rPr>
              <a:t>Sempre va destacar als àmbits científics, però la seva formació es va enfocar més aviat a l’ àmbit domèstic. Ajudava a la seva mare, qui li va ensenyar a ser una bona mare i dona i formar una familia en un futur.</a:t>
            </a:r>
            <a:endParaRPr sz="1800">
              <a:solidFill>
                <a:schemeClr val="lt2"/>
              </a:solidFill>
            </a:endParaRPr>
          </a:p>
        </p:txBody>
      </p:sp>
      <p:pic>
        <p:nvPicPr>
          <p:cNvPr id="64" name="Google Shape;64;p14"/>
          <p:cNvPicPr preferRelativeResize="0"/>
          <p:nvPr/>
        </p:nvPicPr>
        <p:blipFill>
          <a:blip r:embed="rId3">
            <a:alphaModFix/>
          </a:blip>
          <a:stretch>
            <a:fillRect/>
          </a:stretch>
        </p:blipFill>
        <p:spPr>
          <a:xfrm>
            <a:off x="6705450" y="3102800"/>
            <a:ext cx="1886848" cy="1735900"/>
          </a:xfrm>
          <a:prstGeom prst="rect">
            <a:avLst/>
          </a:prstGeom>
          <a:noFill/>
          <a:ln>
            <a:noFill/>
          </a:ln>
        </p:spPr>
      </p:pic>
      <p:pic>
        <p:nvPicPr>
          <p:cNvPr id="65" name="Google Shape;65;p14"/>
          <p:cNvPicPr preferRelativeResize="0"/>
          <p:nvPr/>
        </p:nvPicPr>
        <p:blipFill>
          <a:blip r:embed="rId4">
            <a:alphaModFix/>
          </a:blip>
          <a:stretch>
            <a:fillRect/>
          </a:stretch>
        </p:blipFill>
        <p:spPr>
          <a:xfrm>
            <a:off x="311700" y="3147100"/>
            <a:ext cx="2314533" cy="1735900"/>
          </a:xfrm>
          <a:prstGeom prst="rect">
            <a:avLst/>
          </a:prstGeom>
          <a:noFill/>
          <a:ln>
            <a:noFill/>
          </a:ln>
        </p:spPr>
      </p:pic>
      <p:pic>
        <p:nvPicPr>
          <p:cNvPr id="66" name="Google Shape;66;p14"/>
          <p:cNvPicPr preferRelativeResize="0"/>
          <p:nvPr/>
        </p:nvPicPr>
        <p:blipFill>
          <a:blip r:embed="rId5">
            <a:alphaModFix/>
          </a:blip>
          <a:stretch>
            <a:fillRect/>
          </a:stretch>
        </p:blipFill>
        <p:spPr>
          <a:xfrm>
            <a:off x="2812450" y="3147100"/>
            <a:ext cx="1657574" cy="171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body" idx="1"/>
          </p:nvPr>
        </p:nvSpPr>
        <p:spPr>
          <a:xfrm>
            <a:off x="311700" y="518050"/>
            <a:ext cx="8520600" cy="405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a"/>
              <a:t>Al acabar el Batxillerat, el seu pare detectava un gran talent per la biología i medicina en la seva jove filla. Al 1869, després d’un gran esforç i lluita del seu pare, que estava ben relacionat a la universitat de Saragossa,  va poder entrar a aquesta per estudiar Medicina, convertint-se en la primera dona de l’estat espanyol a entrar-hi a una universitat. Era, sens dubte, la millor de la promoció, però els seus companys i professors no estaven còmodes amb la seva presència i feien el possible per eclipsar el seu treball. Al finalitzar-lo va voler fer un doctorat en Histología, però li va ser negada l’ oportunitat.</a:t>
            </a:r>
            <a:endParaRPr/>
          </a:p>
        </p:txBody>
      </p:sp>
      <p:pic>
        <p:nvPicPr>
          <p:cNvPr id="72" name="Google Shape;72;p15"/>
          <p:cNvPicPr preferRelativeResize="0"/>
          <p:nvPr/>
        </p:nvPicPr>
        <p:blipFill>
          <a:blip r:embed="rId3">
            <a:alphaModFix/>
          </a:blip>
          <a:stretch>
            <a:fillRect/>
          </a:stretch>
        </p:blipFill>
        <p:spPr>
          <a:xfrm>
            <a:off x="1149450" y="3182300"/>
            <a:ext cx="6667500" cy="169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311700" y="466250"/>
            <a:ext cx="8520600" cy="4102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a"/>
              <a:t>Després dels Estudis, no va poder exercir com a metgessa en cap altre hospital que el del seu pare, Nostra Senyora de Gràcia, encara que, tampoc en aquest li van permetre treballar de cara al públic i va haver de treballar al laboratori. En aquesta etapa de la seva vida va començar la seva vocació investigadora. Va començar a estudiar el teixit cerebral, i el 1888 va descobrir les neurones i les seves connexions. </a:t>
            </a:r>
            <a:endParaRPr/>
          </a:p>
        </p:txBody>
      </p:sp>
      <p:pic>
        <p:nvPicPr>
          <p:cNvPr id="78" name="Google Shape;78;p16"/>
          <p:cNvPicPr preferRelativeResize="0"/>
          <p:nvPr/>
        </p:nvPicPr>
        <p:blipFill>
          <a:blip r:embed="rId3">
            <a:alphaModFix/>
          </a:blip>
          <a:stretch>
            <a:fillRect/>
          </a:stretch>
        </p:blipFill>
        <p:spPr>
          <a:xfrm>
            <a:off x="5223625" y="2332925"/>
            <a:ext cx="3608674" cy="2649350"/>
          </a:xfrm>
          <a:prstGeom prst="rect">
            <a:avLst/>
          </a:prstGeom>
          <a:noFill/>
          <a:ln>
            <a:noFill/>
          </a:ln>
        </p:spPr>
      </p:pic>
      <p:pic>
        <p:nvPicPr>
          <p:cNvPr id="79" name="Google Shape;79;p16"/>
          <p:cNvPicPr preferRelativeResize="0"/>
          <p:nvPr/>
        </p:nvPicPr>
        <p:blipFill>
          <a:blip r:embed="rId4">
            <a:alphaModFix/>
          </a:blip>
          <a:stretch>
            <a:fillRect/>
          </a:stretch>
        </p:blipFill>
        <p:spPr>
          <a:xfrm>
            <a:off x="711125" y="2705488"/>
            <a:ext cx="3808450" cy="1904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311700" y="303425"/>
            <a:ext cx="8520600" cy="4265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a"/>
              <a:t>El seu pare se'n va adonar de la magnitud del descobriment de la seva filla. De sobte, Santiaga va veure com qui fins ara la havia ajudat i recolzat sempre, va ser dominat pel seu egocentrisme i li va treure els mèrits de la seva investigació. El seu pare Justo Ramona va publicar els estudis de la Santiaga sota el seu nom, fent “mèrits” per guanyar així, al 1905, el premi de medicina. Santiaga va prendre accions legals contra el seu pare, però no va servir de res. L’opinió pública es va encarregar d’espatllar-li per complet la seva carrera profesional. Va acabar els seus dies a Madrid, on va començar una nova vida com a sastre. </a:t>
            </a:r>
            <a:endParaRPr/>
          </a:p>
        </p:txBody>
      </p:sp>
      <p:pic>
        <p:nvPicPr>
          <p:cNvPr id="85" name="Google Shape;85;p17"/>
          <p:cNvPicPr preferRelativeResize="0"/>
          <p:nvPr/>
        </p:nvPicPr>
        <p:blipFill>
          <a:blip r:embed="rId3">
            <a:alphaModFix/>
          </a:blip>
          <a:stretch>
            <a:fillRect/>
          </a:stretch>
        </p:blipFill>
        <p:spPr>
          <a:xfrm>
            <a:off x="2997563" y="3007100"/>
            <a:ext cx="3148875" cy="174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body" idx="1"/>
          </p:nvPr>
        </p:nvSpPr>
        <p:spPr>
          <a:xfrm>
            <a:off x="311700" y="414450"/>
            <a:ext cx="8520600" cy="415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a"/>
              <a:t>Santiaga va morir el 17 d’Octubre de 1934, sola, sense descendència, sense poder rebre el reconeixement merescut. </a:t>
            </a:r>
            <a:endParaRPr/>
          </a:p>
          <a:p>
            <a:pPr marL="0" lvl="0" indent="0" algn="l" rtl="0">
              <a:spcBef>
                <a:spcPts val="1200"/>
              </a:spcBef>
              <a:spcAft>
                <a:spcPts val="0"/>
              </a:spcAft>
              <a:buNone/>
            </a:pPr>
            <a:r>
              <a:rPr lang="ca"/>
              <a:t>El mòn va perdre una gran científica, que podria haver avençat a pasos de gegant la ciència espanyola. Però va ser apartada, pel simple fet d’haver nascut dona.</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Presentació en pantalla (16:9)</PresentationFormat>
  <Paragraphs>12</Paragraphs>
  <Slides>6</Slides>
  <Notes>6</Notes>
  <HiddenSlides>0</HiddenSlides>
  <MMClips>0</MMClips>
  <ScaleCrop>false</ScaleCrop>
  <HeadingPairs>
    <vt:vector size="4" baseType="variant">
      <vt:variant>
        <vt:lpstr>Tema</vt:lpstr>
      </vt:variant>
      <vt:variant>
        <vt:i4>1</vt:i4>
      </vt:variant>
      <vt:variant>
        <vt:lpstr>Títols de les diapositives</vt:lpstr>
      </vt:variant>
      <vt:variant>
        <vt:i4>6</vt:i4>
      </vt:variant>
    </vt:vector>
  </HeadingPairs>
  <TitlesOfParts>
    <vt:vector size="7" baseType="lpstr">
      <vt:lpstr>Simple Dark</vt:lpstr>
      <vt:lpstr>Santiaga Ramona y Cajala</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Santiaga Ramona y Cajala</dc:title>
  <dc:creator>Super</dc:creator>
  <cp:lastModifiedBy>Super</cp:lastModifiedBy>
  <cp:revision>1</cp:revision>
  <dcterms:modified xsi:type="dcterms:W3CDTF">2022-02-16T12:22:46Z</dcterms:modified>
</cp:coreProperties>
</file>