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atrick Hand" panose="020B0604020202020204" charset="0"/>
      <p:regular r:id="rId18"/>
    </p:embeddedFont>
    <p:embeddedFont>
      <p:font typeface="Patrick Hand SC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DAbXPBbXTkz1S2LH1XpqNX3ib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2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 b="0" i="0" u="none" strike="noStrike" cap="non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x04a8P5h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inscripcio.gencat.cat/ca/estudis/eso/inic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636675" y="1355773"/>
            <a:ext cx="4074900" cy="143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a-ES" dirty="0"/>
              <a:t/>
            </a:r>
            <a:br>
              <a:rPr lang="ca-ES" dirty="0"/>
            </a:br>
            <a:r>
              <a:rPr lang="ca-ES" dirty="0"/>
              <a:t>portes </a:t>
            </a:r>
            <a:r>
              <a:rPr lang="ca-ES" dirty="0" smtClean="0"/>
              <a:t>obertes</a:t>
            </a:r>
            <a:br>
              <a:rPr lang="ca-ES" dirty="0" smtClean="0"/>
            </a:br>
            <a:r>
              <a:rPr lang="ca-ES" sz="2000" dirty="0" smtClean="0"/>
              <a:t>28 febrer 2023</a:t>
            </a:r>
            <a:r>
              <a:rPr lang="ca-ES" dirty="0"/>
              <a:t/>
            </a:r>
            <a:br>
              <a:rPr lang="ca-ES" dirty="0"/>
            </a:br>
            <a:endParaRPr sz="1600" dirty="0"/>
          </a:p>
        </p:txBody>
      </p:sp>
      <p:pic>
        <p:nvPicPr>
          <p:cNvPr id="53" name="Google Shape;5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6675" y="2871084"/>
            <a:ext cx="3718975" cy="11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>
            <a:spLocks noGrp="1"/>
          </p:cNvSpPr>
          <p:nvPr>
            <p:ph type="title"/>
          </p:nvPr>
        </p:nvSpPr>
        <p:spPr>
          <a:xfrm>
            <a:off x="1612474" y="699542"/>
            <a:ext cx="5887500" cy="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2800">
                <a:solidFill>
                  <a:schemeClr val="dk1"/>
                </a:solidFill>
              </a:rPr>
              <a:t>Instal·lacions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10</a:t>
            </a:fld>
            <a:endParaRPr/>
          </a:p>
        </p:txBody>
      </p:sp>
      <p:sp>
        <p:nvSpPr>
          <p:cNvPr id="119" name="Google Shape;119;p10"/>
          <p:cNvSpPr/>
          <p:nvPr/>
        </p:nvSpPr>
        <p:spPr>
          <a:xfrm rot="1473078">
            <a:off x="3478170" y="1601627"/>
            <a:ext cx="746986" cy="727631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0"/>
          <p:cNvSpPr/>
          <p:nvPr/>
        </p:nvSpPr>
        <p:spPr>
          <a:xfrm>
            <a:off x="4392708" y="831500"/>
            <a:ext cx="327032" cy="317792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0"/>
          <p:cNvSpPr/>
          <p:nvPr/>
        </p:nvSpPr>
        <p:spPr>
          <a:xfrm rot="2487314">
            <a:off x="4182387" y="2273458"/>
            <a:ext cx="232678" cy="22610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6D9E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0" descr="C:\Users\acruanyes\Downloads\plano_institut 2019-2020 DEFINITIU_page-0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3819" y="1166208"/>
            <a:ext cx="4792438" cy="335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>
            <a:spLocks noGrp="1"/>
          </p:cNvSpPr>
          <p:nvPr>
            <p:ph type="title"/>
          </p:nvPr>
        </p:nvSpPr>
        <p:spPr>
          <a:xfrm>
            <a:off x="1796388" y="677183"/>
            <a:ext cx="2561100" cy="3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200" dirty="0"/>
              <a:t>- </a:t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>- </a:t>
            </a:r>
            <a:r>
              <a:rPr lang="ca-ES" sz="1400" dirty="0"/>
              <a:t>33 aules ordinàries dotades amb pissarres digitals</a:t>
            </a:r>
            <a:br>
              <a:rPr lang="ca-ES" sz="1400" dirty="0"/>
            </a:br>
            <a:r>
              <a:rPr lang="ca-ES" sz="1400" dirty="0"/>
              <a:t>- 3 laboratoris (Física, química i fotogràfic)</a:t>
            </a:r>
            <a:br>
              <a:rPr lang="ca-ES" sz="1400" dirty="0"/>
            </a:br>
            <a:r>
              <a:rPr lang="ca-ES" sz="1400" dirty="0"/>
              <a:t>- Aula de ciències naturals</a:t>
            </a:r>
            <a:br>
              <a:rPr lang="ca-ES" sz="1400" dirty="0"/>
            </a:br>
            <a:r>
              <a:rPr lang="ca-ES" sz="1400" dirty="0"/>
              <a:t>- Aula d’Acollida</a:t>
            </a:r>
            <a:br>
              <a:rPr lang="ca-ES" sz="1400" dirty="0"/>
            </a:br>
            <a:r>
              <a:rPr lang="ca-ES" sz="1400" dirty="0"/>
              <a:t>- 2 </a:t>
            </a:r>
            <a:r>
              <a:rPr lang="ca-ES" sz="1400" dirty="0" smtClean="0"/>
              <a:t>espais</a:t>
            </a:r>
            <a:r>
              <a:rPr lang="ca-ES" sz="1400" dirty="0" smtClean="0"/>
              <a:t> </a:t>
            </a:r>
            <a:r>
              <a:rPr lang="ca-ES" sz="1400" dirty="0"/>
              <a:t>SIEI (suport intensiu ’escolarització inclusiva)</a:t>
            </a:r>
            <a:br>
              <a:rPr lang="ca-ES" sz="1400" dirty="0"/>
            </a:br>
            <a:r>
              <a:rPr lang="ca-ES" sz="1400" dirty="0"/>
              <a:t>- 2 aules taller de tecnologia</a:t>
            </a:r>
            <a:br>
              <a:rPr lang="ca-ES" sz="1400" dirty="0"/>
            </a:br>
            <a:r>
              <a:rPr lang="ca-ES" sz="1400" dirty="0"/>
              <a:t>- 3 aules d’informàtica</a:t>
            </a:r>
            <a:br>
              <a:rPr lang="ca-ES" sz="1400" dirty="0"/>
            </a:br>
            <a:r>
              <a:rPr lang="ca-ES" sz="1400" dirty="0"/>
              <a:t>- Aula taller projecte endavant</a:t>
            </a:r>
            <a:br>
              <a:rPr lang="ca-ES" sz="1400" dirty="0"/>
            </a:br>
            <a:r>
              <a:rPr lang="ca-ES" sz="1400" dirty="0"/>
              <a:t>- aula de dibuix i taller de pintura</a:t>
            </a:r>
            <a:br>
              <a:rPr lang="ca-ES" sz="1400" dirty="0"/>
            </a:br>
            <a:r>
              <a:rPr lang="ca-ES" sz="1400" dirty="0"/>
              <a:t>- 2 aules taller de tecnologia</a:t>
            </a:r>
            <a:br>
              <a:rPr lang="ca-ES" sz="1400" dirty="0"/>
            </a:br>
            <a:r>
              <a:rPr lang="ca-ES" sz="1400" dirty="0" smtClean="0"/>
              <a:t>- </a:t>
            </a:r>
            <a:r>
              <a:rPr lang="ca-ES" sz="1400" dirty="0"/>
              <a:t>2 aules de música</a:t>
            </a:r>
            <a:endParaRPr dirty="0"/>
          </a:p>
        </p:txBody>
      </p:sp>
      <p:sp>
        <p:nvSpPr>
          <p:cNvPr id="128" name="Google Shape;128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11</a:t>
            </a:fld>
            <a:endParaRPr/>
          </a:p>
        </p:txBody>
      </p:sp>
      <p:pic>
        <p:nvPicPr>
          <p:cNvPr id="129" name="Google Shape;129;p11" descr="C:\Users\acruanyes\Desktop\20200511_09472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627590">
            <a:off x="5308125" y="1280277"/>
            <a:ext cx="2153502" cy="2322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1763688" y="627534"/>
            <a:ext cx="2561124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200" dirty="0"/>
              <a:t>- </a:t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>- GIMNÀS</a:t>
            </a:r>
            <a:br>
              <a:rPr lang="ca-ES" sz="1200" dirty="0"/>
            </a:br>
            <a:r>
              <a:rPr lang="ca-ES" sz="1200" dirty="0"/>
              <a:t>- AULA DE DANSA</a:t>
            </a:r>
            <a:br>
              <a:rPr lang="ca-ES" sz="1200" dirty="0"/>
            </a:br>
            <a:r>
              <a:rPr lang="ca-ES" sz="1200" dirty="0"/>
              <a:t>- BIBLIOTECA</a:t>
            </a:r>
            <a:br>
              <a:rPr lang="ca-ES" sz="1200" dirty="0"/>
            </a:br>
            <a:r>
              <a:rPr lang="ca-ES" sz="1200" dirty="0"/>
              <a:t>- ARXIU</a:t>
            </a:r>
            <a:br>
              <a:rPr lang="ca-ES" sz="1200" dirty="0"/>
            </a:br>
            <a:r>
              <a:rPr lang="ca-ES" sz="1200" dirty="0"/>
              <a:t>- SALA DE MEDIACIÓ (aula blava)</a:t>
            </a:r>
            <a:br>
              <a:rPr lang="ca-ES" sz="1200" dirty="0"/>
            </a:br>
            <a:r>
              <a:rPr lang="ca-ES" sz="1200" dirty="0"/>
              <a:t>- SALA D’ACTES-TEATRE</a:t>
            </a:r>
            <a:br>
              <a:rPr lang="ca-ES" sz="1200" dirty="0"/>
            </a:br>
            <a:r>
              <a:rPr lang="ca-ES" sz="1200" dirty="0"/>
              <a:t>- PATIS</a:t>
            </a:r>
            <a:br>
              <a:rPr lang="ca-ES" sz="1200" dirty="0"/>
            </a:br>
            <a:r>
              <a:rPr lang="ca-ES" sz="1200" dirty="0" smtClean="0"/>
              <a:t>- </a:t>
            </a:r>
            <a:r>
              <a:rPr lang="ca-ES" sz="1200" dirty="0"/>
              <a:t>PISTA DE FUTBOL, BÀSQUET I VOLEI</a:t>
            </a:r>
            <a:br>
              <a:rPr lang="ca-ES" sz="1200" dirty="0"/>
            </a:br>
            <a:r>
              <a:rPr lang="ca-ES" sz="1200" dirty="0"/>
              <a:t>- PINEDA</a:t>
            </a:r>
            <a:br>
              <a:rPr lang="ca-ES" sz="1200" dirty="0"/>
            </a:br>
            <a:r>
              <a:rPr lang="ca-ES" sz="1200" dirty="0"/>
              <a:t>- HORT ECOLÒGIC</a:t>
            </a:r>
            <a:br>
              <a:rPr lang="ca-ES" sz="1200" dirty="0"/>
            </a:br>
            <a:r>
              <a:rPr lang="ca-ES" sz="1200" dirty="0"/>
              <a:t>- PÀRQUING </a:t>
            </a:r>
            <a:r>
              <a:rPr lang="ca-ES" sz="1200" dirty="0" smtClean="0"/>
              <a:t>BICICLETES</a:t>
            </a:r>
            <a:br>
              <a:rPr lang="ca-ES" sz="1200" dirty="0" smtClean="0"/>
            </a:br>
            <a:r>
              <a:rPr lang="ca-ES" sz="1200" dirty="0" smtClean="0"/>
              <a:t>- PÀRQUING MONOPATINS</a:t>
            </a:r>
            <a:r>
              <a:rPr lang="ca-ES" sz="1200" dirty="0" smtClean="0"/>
              <a:t/>
            </a:r>
            <a:br>
              <a:rPr lang="ca-ES" sz="1200" dirty="0" smtClean="0"/>
            </a:br>
            <a:r>
              <a:rPr lang="ca-ES" sz="1200" dirty="0" smtClean="0"/>
              <a:t>- DESPATXOS DE </a:t>
            </a:r>
            <a:r>
              <a:rPr lang="ca-ES" sz="1200" dirty="0"/>
              <a:t>DIRECCIÓ</a:t>
            </a:r>
            <a:br>
              <a:rPr lang="ca-ES" sz="1200" dirty="0"/>
            </a:br>
            <a:r>
              <a:rPr lang="ca-ES" sz="1200" dirty="0"/>
              <a:t>- DEPARTAMENTS I SEMINARIS</a:t>
            </a:r>
            <a:br>
              <a:rPr lang="ca-ES" sz="1200" dirty="0"/>
            </a:br>
            <a:r>
              <a:rPr lang="ca-ES" sz="1200" dirty="0"/>
              <a:t>- SECRETARIA</a:t>
            </a:r>
            <a:br>
              <a:rPr lang="ca-ES" sz="1200" dirty="0"/>
            </a:br>
            <a:r>
              <a:rPr lang="ca-ES" sz="1200" dirty="0"/>
              <a:t>- </a:t>
            </a:r>
            <a:r>
              <a:rPr lang="ca-ES" sz="1200" dirty="0" smtClean="0"/>
              <a:t>CONSERGERIA</a:t>
            </a:r>
            <a:br>
              <a:rPr lang="ca-ES" sz="1200" dirty="0" smtClean="0"/>
            </a:br>
            <a:r>
              <a:rPr lang="ca-ES" sz="1200" dirty="0" smtClean="0"/>
              <a:t>- CANTINA</a:t>
            </a:r>
            <a:r>
              <a:rPr lang="ca-ES" sz="1200" dirty="0"/>
              <a:t/>
            </a:r>
            <a:br>
              <a:rPr lang="ca-ES" sz="1200" dirty="0"/>
            </a:br>
            <a:r>
              <a:rPr lang="ca-ES" sz="1200" dirty="0"/>
              <a:t/>
            </a:r>
            <a:br>
              <a:rPr lang="ca-ES" sz="1200" dirty="0"/>
            </a:br>
            <a:r>
              <a:rPr lang="ca-ES" dirty="0"/>
              <a:t> </a:t>
            </a:r>
            <a:endParaRPr dirty="0"/>
          </a:p>
        </p:txBody>
      </p:sp>
      <p:sp>
        <p:nvSpPr>
          <p:cNvPr id="135" name="Google Shape;135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12</a:t>
            </a:fld>
            <a:endParaRPr/>
          </a:p>
        </p:txBody>
      </p:sp>
      <p:pic>
        <p:nvPicPr>
          <p:cNvPr id="136" name="Google Shape;136;p12" descr="E:\FOTOS\FOTOS 2018'\10- OCTUBRE\IBP\20181027_1053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03541">
            <a:off x="5263165" y="1602005"/>
            <a:ext cx="2388370" cy="2030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/>
              <a:t>DISSENY CURRICULAR (ESO)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b="1" dirty="0"/>
              <a:t>1r I 2n ESO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Matèries comunes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1 optativa </a:t>
            </a:r>
            <a:r>
              <a:rPr lang="ca-ES" dirty="0" smtClean="0"/>
              <a:t>(possibilitat de fer francès o alemany)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Treball de </a:t>
            </a:r>
            <a:r>
              <a:rPr lang="ca-ES" dirty="0" smtClean="0"/>
              <a:t>síntesi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43" name="Google Shape;143;p13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b="1" dirty="0"/>
              <a:t>3r ESO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Matèries comunes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1 optativa </a:t>
            </a:r>
            <a:r>
              <a:rPr lang="ca-ES" dirty="0" smtClean="0"/>
              <a:t>(possibilitat de fer francès, alemany, italià)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Aprenentatge I Servei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Treball de síntesi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b="1" dirty="0"/>
          </a:p>
        </p:txBody>
      </p:sp>
      <p:sp>
        <p:nvSpPr>
          <p:cNvPr id="144" name="Google Shape;144;p13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b="1" dirty="0"/>
              <a:t>4t ESO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/>
              <a:t>. Matèries comunes</a:t>
            </a:r>
            <a:endParaRPr dirty="0"/>
          </a:p>
          <a:p>
            <a:pPr marL="0" lvl="0" indent="0">
              <a:buNone/>
            </a:pPr>
            <a:r>
              <a:rPr lang="ca-ES" dirty="0"/>
              <a:t>. 3 </a:t>
            </a:r>
            <a:r>
              <a:rPr lang="ca-ES" dirty="0" smtClean="0"/>
              <a:t>optatives </a:t>
            </a:r>
            <a:r>
              <a:rPr lang="fr-FR" dirty="0" smtClean="0"/>
              <a:t>(</a:t>
            </a:r>
            <a:r>
              <a:rPr lang="fr-FR" dirty="0"/>
              <a:t>possibilitat de fer </a:t>
            </a:r>
            <a:r>
              <a:rPr lang="fr-FR" dirty="0" smtClean="0"/>
              <a:t>francès o alemany o italià</a:t>
            </a:r>
            <a:r>
              <a:rPr lang="fr-FR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ca-ES" dirty="0" smtClean="0"/>
              <a:t>. </a:t>
            </a:r>
            <a:r>
              <a:rPr lang="ca-ES" dirty="0"/>
              <a:t>Projecte de recerca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sp>
        <p:nvSpPr>
          <p:cNvPr id="145" name="Google Shape;145;p1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/>
          <p:nvPr/>
        </p:nvSpPr>
        <p:spPr>
          <a:xfrm>
            <a:off x="1556426" y="915567"/>
            <a:ext cx="6088618" cy="3423742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/>
          </p:nvPr>
        </p:nvSpPr>
        <p:spPr>
          <a:xfrm>
            <a:off x="1835696" y="702847"/>
            <a:ext cx="5887500" cy="384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b="1" dirty="0"/>
              <a:t>SORTIDES, ESTADES  i INTERCANVIS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sz="1600" b="1" dirty="0"/>
              <a:t>Planes de son (1r ESO)</a:t>
            </a:r>
            <a:br>
              <a:rPr lang="ca-ES" sz="1600" b="1" dirty="0"/>
            </a:br>
            <a:r>
              <a:rPr lang="ca-ES" sz="1600" b="1" dirty="0"/>
              <a:t>Com sona l’ESO </a:t>
            </a:r>
            <a:br>
              <a:rPr lang="ca-ES" sz="1600" b="1" dirty="0"/>
            </a:br>
            <a:r>
              <a:rPr lang="ca-ES" sz="1600" b="1" dirty="0"/>
              <a:t>Colònies d’anglès (2n i 3r d’ESO)</a:t>
            </a:r>
            <a:br>
              <a:rPr lang="ca-ES" sz="1600" b="1" dirty="0"/>
            </a:br>
            <a:r>
              <a:rPr lang="ca-ES" sz="1600" b="1" dirty="0"/>
              <a:t>França (alumnes 2n idioma)</a:t>
            </a:r>
            <a:br>
              <a:rPr lang="ca-ES" sz="1600" b="1" dirty="0"/>
            </a:br>
            <a:r>
              <a:rPr lang="ca-ES" sz="1600" b="1" dirty="0"/>
              <a:t>Itàlia (alumnes 2n idioma)</a:t>
            </a:r>
            <a:br>
              <a:rPr lang="ca-ES" sz="1600" b="1" dirty="0"/>
            </a:br>
            <a:r>
              <a:rPr lang="ca-ES" sz="1600" b="1" dirty="0"/>
              <a:t>Alemanya (alumnes 2n idioma)</a:t>
            </a:r>
            <a:br>
              <a:rPr lang="ca-ES" sz="1600" b="1" dirty="0"/>
            </a:br>
            <a:r>
              <a:rPr lang="ca-ES" sz="1600" b="1" dirty="0"/>
              <a:t>Estada a la neu (tots els nivells)</a:t>
            </a:r>
            <a:br>
              <a:rPr lang="ca-ES" sz="1600" b="1" dirty="0"/>
            </a:br>
            <a:r>
              <a:rPr lang="ca-ES" sz="1600" b="1" dirty="0"/>
              <a:t>Viatge final d’etapa (4t ESO)</a:t>
            </a:r>
            <a:br>
              <a:rPr lang="ca-ES" sz="1600" b="1" dirty="0"/>
            </a:br>
            <a:r>
              <a:rPr lang="ca-ES" sz="1600" b="1" dirty="0"/>
              <a:t>Occitània  (1r i 2n de BAT)</a:t>
            </a:r>
            <a:br>
              <a:rPr lang="ca-ES" sz="1600" b="1" dirty="0"/>
            </a:br>
            <a:r>
              <a:rPr lang="ca-ES" sz="1600" b="1" dirty="0"/>
              <a:t>Grècia </a:t>
            </a:r>
            <a:r>
              <a:rPr lang="ca-ES" sz="1600" b="1" dirty="0" smtClean="0"/>
              <a:t>(</a:t>
            </a:r>
            <a:r>
              <a:rPr lang="ca-ES" sz="1600" b="1" dirty="0" smtClean="0"/>
              <a:t>2n</a:t>
            </a:r>
            <a:r>
              <a:rPr lang="ca-ES" sz="1600" b="1" dirty="0" smtClean="0"/>
              <a:t> </a:t>
            </a:r>
            <a:r>
              <a:rPr lang="ca-ES" sz="1600" b="1" dirty="0"/>
              <a:t>de BAT)</a:t>
            </a:r>
            <a:br>
              <a:rPr lang="ca-ES" sz="1600" b="1" dirty="0"/>
            </a:br>
            <a:r>
              <a:rPr lang="ca-ES" sz="1600" b="1" dirty="0"/>
              <a:t>Madrid (2n de BAT</a:t>
            </a:r>
            <a:r>
              <a:rPr lang="ca-ES" sz="1600" dirty="0"/>
              <a:t>)</a:t>
            </a:r>
            <a:br>
              <a:rPr lang="ca-ES" sz="1600" dirty="0"/>
            </a:br>
            <a:endParaRPr sz="1600" dirty="0"/>
          </a:p>
        </p:txBody>
      </p:sp>
      <p:sp>
        <p:nvSpPr>
          <p:cNvPr id="152" name="Google Shape;152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14</a:t>
            </a:fld>
            <a:endParaRPr/>
          </a:p>
        </p:txBody>
      </p:sp>
      <p:sp>
        <p:nvSpPr>
          <p:cNvPr id="153" name="Google Shape;153;p14"/>
          <p:cNvSpPr/>
          <p:nvPr/>
        </p:nvSpPr>
        <p:spPr>
          <a:xfrm>
            <a:off x="6660875" y="3818275"/>
            <a:ext cx="127500" cy="127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title"/>
          </p:nvPr>
        </p:nvSpPr>
        <p:spPr>
          <a:xfrm>
            <a:off x="1628275" y="627534"/>
            <a:ext cx="5887500" cy="3744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sz="2800" b="1" dirty="0"/>
              <a:t>Institut Baix Penedès</a:t>
            </a:r>
            <a:r>
              <a:rPr lang="ca-ES" dirty="0"/>
              <a:t/>
            </a:r>
            <a:br>
              <a:rPr lang="ca-ES" dirty="0"/>
            </a:br>
            <a:r>
              <a:rPr lang="ca-ES" dirty="0" smtClean="0"/>
              <a:t> Més de 50 </a:t>
            </a:r>
            <a:r>
              <a:rPr lang="ca-ES" dirty="0"/>
              <a:t>anys d’ensenyament públic de qualitat!</a:t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sz="2000" u="sng" dirty="0">
                <a:solidFill>
                  <a:schemeClr val="hlink"/>
                </a:solidFill>
                <a:hlinkClick r:id="rId3"/>
              </a:rPr>
              <a:t>https://www.youtube.com/watch?v=L2x04a8P5hA</a:t>
            </a: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r>
              <a:rPr lang="ca-ES" dirty="0"/>
              <a:t/>
            </a:r>
            <a:br>
              <a:rPr lang="ca-ES" dirty="0"/>
            </a:br>
            <a:endParaRPr dirty="0"/>
          </a:p>
        </p:txBody>
      </p:sp>
      <p:sp>
        <p:nvSpPr>
          <p:cNvPr id="159" name="Google Shape;159;p1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15</a:t>
            </a:fld>
            <a:endParaRPr/>
          </a:p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64876" y="3219822"/>
            <a:ext cx="4014247" cy="1194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dirty="0"/>
              <a:t>Preinscripcions ESO </a:t>
            </a:r>
            <a:r>
              <a:rPr lang="ca-ES" dirty="0" smtClean="0"/>
              <a:t>2023-2024</a:t>
            </a:r>
            <a:endParaRPr dirty="0"/>
          </a:p>
        </p:txBody>
      </p:sp>
      <p:sp>
        <p:nvSpPr>
          <p:cNvPr id="59" name="Google Shape;59;p2"/>
          <p:cNvSpPr txBox="1">
            <a:spLocks noGrp="1"/>
          </p:cNvSpPr>
          <p:nvPr>
            <p:ph type="body" idx="2"/>
          </p:nvPr>
        </p:nvSpPr>
        <p:spPr>
          <a:xfrm>
            <a:off x="4945769" y="1428825"/>
            <a:ext cx="257008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ca-ES" b="1" dirty="0"/>
              <a:t>Suport orientatiu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lang="ca-ES" b="1" dirty="0" smtClean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ca-ES" b="1" dirty="0" smtClean="0"/>
              <a:t>OME (Rambla,24)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ca-ES" sz="1600" u="sng" dirty="0">
                <a:solidFill>
                  <a:schemeClr val="hlink"/>
                </a:solidFill>
                <a:hlinkClick r:id="rId3"/>
              </a:rPr>
              <a:t>secretaria@institutbaixpenedès.cat</a:t>
            </a:r>
            <a:endParaRPr sz="16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ca-ES" b="1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60" name="Google Shape;60;p2"/>
          <p:cNvSpPr txBox="1">
            <a:spLocks noGrp="1"/>
          </p:cNvSpPr>
          <p:nvPr>
            <p:ph type="body" idx="1"/>
          </p:nvPr>
        </p:nvSpPr>
        <p:spPr>
          <a:xfrm>
            <a:off x="1628224" y="1428825"/>
            <a:ext cx="3150683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b="1" dirty="0"/>
              <a:t>TELEMÀTICA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dirty="0" smtClean="0"/>
              <a:t>08</a:t>
            </a:r>
            <a:r>
              <a:rPr lang="ca-ES" dirty="0" smtClean="0"/>
              <a:t> </a:t>
            </a:r>
            <a:r>
              <a:rPr lang="ca-ES" dirty="0"/>
              <a:t>al </a:t>
            </a:r>
            <a:r>
              <a:rPr lang="ca-ES" dirty="0" smtClean="0"/>
              <a:t>20 </a:t>
            </a:r>
            <a:r>
              <a:rPr lang="ca-ES" dirty="0"/>
              <a:t>de març </a:t>
            </a:r>
            <a:r>
              <a:rPr lang="ca-ES" dirty="0" smtClean="0"/>
              <a:t>2023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a-ES" sz="1400" u="sng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https://preinscripcio.gencat.cat/ca/estudis/eso/inici/</a:t>
            </a:r>
            <a:endParaRPr sz="1400"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00" dirty="0">
              <a:solidFill>
                <a:srgbClr val="FF0000"/>
              </a:solidFill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body" idx="2"/>
          </p:nvPr>
        </p:nvSpPr>
        <p:spPr>
          <a:xfrm>
            <a:off x="1628225" y="3723877"/>
            <a:ext cx="5887500" cy="442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1400"/>
          </a:p>
        </p:txBody>
      </p:sp>
      <p:sp>
        <p:nvSpPr>
          <p:cNvPr id="62" name="Google Shape;62;p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>
            <a:spLocks noGrp="1"/>
          </p:cNvSpPr>
          <p:nvPr>
            <p:ph type="ctrTitle" idx="4294967295"/>
          </p:nvPr>
        </p:nvSpPr>
        <p:spPr>
          <a:xfrm>
            <a:off x="1918700" y="-92546"/>
            <a:ext cx="5306700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</a:pPr>
            <a:r>
              <a:rPr lang="ca-ES" sz="3200" b="0" i="0" u="none" strike="noStrike" cap="none">
                <a:solidFill>
                  <a:schemeClr val="accent6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Sistema educatiu a Catalunya</a:t>
            </a:r>
            <a:endParaRPr sz="3200" b="0" i="0" u="none" strike="noStrike" cap="none">
              <a:solidFill>
                <a:schemeClr val="accent6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3</a:t>
            </a:fld>
            <a:endParaRPr/>
          </a:p>
        </p:txBody>
      </p:sp>
      <p:pic>
        <p:nvPicPr>
          <p:cNvPr id="69" name="Google Shape;69;p3" descr="C:\Users\acruanyes\Desktop\sistema educatiu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4714" y="987582"/>
            <a:ext cx="4094584" cy="371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ctrTitle"/>
          </p:nvPr>
        </p:nvSpPr>
        <p:spPr>
          <a:xfrm>
            <a:off x="2915816" y="915566"/>
            <a:ext cx="42291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ca-ES"/>
              <a:t>Oferta educativa</a:t>
            </a:r>
            <a:endParaRPr/>
          </a:p>
        </p:txBody>
      </p:sp>
      <p:sp>
        <p:nvSpPr>
          <p:cNvPr id="75" name="Google Shape;75;p4"/>
          <p:cNvSpPr txBox="1">
            <a:spLocks noGrp="1"/>
          </p:cNvSpPr>
          <p:nvPr>
            <p:ph type="subTitle" idx="1"/>
          </p:nvPr>
        </p:nvSpPr>
        <p:spPr>
          <a:xfrm>
            <a:off x="2457500" y="1563638"/>
            <a:ext cx="4229100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ESO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BATXILLERATS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- CIENTÍFIC-TECNOLÒGIC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- SOCIAL-HUMANÍSTIC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- ARTS PLÀSTIQUES: DISSENY I IMATGE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- ARTS ESCÈNIQUES: MÚSICA, DANSA I TEATRE</a:t>
            </a:r>
            <a:endParaRPr/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chemeClr val="dk1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Estades a l’empresa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 sz="1400">
                <a:solidFill>
                  <a:schemeClr val="dk1"/>
                </a:solidFill>
              </a:rPr>
              <a:t>Col·laboració amb EOI El Vendrell (Escola Oficial d’Idiomes)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810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/>
              <a:t>OBJECTIUS </a:t>
            </a:r>
            <a:endParaRPr/>
          </a:p>
          <a:p>
            <a:pPr marL="457200" lvl="0" indent="-22860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 sz="1600"/>
              <a:t>El </a:t>
            </a:r>
            <a:r>
              <a:rPr lang="ca-ES" sz="1600" b="1"/>
              <a:t>PEC</a:t>
            </a:r>
            <a:r>
              <a:rPr lang="ca-ES" sz="1600"/>
              <a:t> (Projecte Educatiu de Centre ) i el</a:t>
            </a:r>
            <a:r>
              <a:rPr lang="ca-ES" sz="1600" b="1"/>
              <a:t> PdD  </a:t>
            </a:r>
            <a:r>
              <a:rPr lang="ca-ES" sz="1600"/>
              <a:t>(Projecte de Direcció) contemplen principalment aquests dos grans objectius: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/>
              <a:t>1. </a:t>
            </a:r>
            <a:r>
              <a:rPr lang="ca-ES" b="1"/>
              <a:t>Constant millora dels resultats acadèmics</a:t>
            </a:r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body" idx="1"/>
          </p:nvPr>
        </p:nvSpPr>
        <p:spPr>
          <a:xfrm>
            <a:off x="1628275" y="1428824"/>
            <a:ext cx="5887500" cy="301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 sz="1800"/>
              <a:t>Potenciació de les  llengües estrangeres: anglès, francès, alemany i italià.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 sz="1800"/>
              <a:t>Pràctiques en els laboratoris i tallers (competència científica tecnològica).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 sz="1800"/>
              <a:t>Teatre, exposicions orals, lectura en veu alta, pràctiques periodístiques ... (competència lingüística)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 sz="1800"/>
              <a:t>Expressió corporal i artística (dibuix, pintura, dansa, música....).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&gt;"/>
            </a:pPr>
            <a:r>
              <a:rPr lang="ca-ES"/>
              <a:t>...</a:t>
            </a:r>
            <a:endParaRPr/>
          </a:p>
        </p:txBody>
      </p:sp>
      <p:sp>
        <p:nvSpPr>
          <p:cNvPr id="88" name="Google Shape;88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1628275" y="699542"/>
            <a:ext cx="58875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/>
              <a:t/>
            </a:r>
            <a:br>
              <a:rPr lang="ca-ES"/>
            </a:br>
            <a:r>
              <a:rPr lang="ca-ES" b="1"/>
              <a:t>2. Ambient de treball acollidor i segur</a:t>
            </a:r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1"/>
          </p:nvPr>
        </p:nvSpPr>
        <p:spPr>
          <a:xfrm>
            <a:off x="1628275" y="1347614"/>
            <a:ext cx="58875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Pla d’acollida per a l’alumnat, famílies i professorat nou.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Adaptacions curriculars segons les necessitats de cada alumne/a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Atencions individualitzades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Grups de treball.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Assetjament: tolerància </a:t>
            </a:r>
            <a:r>
              <a:rPr lang="ca-ES" sz="1200" dirty="0" smtClean="0"/>
              <a:t>zero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 smtClean="0"/>
              <a:t>Prohibició de l’ús del mòbil</a:t>
            </a:r>
            <a:endParaRPr lang="ca-ES" sz="1800" dirty="0" smtClean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 smtClean="0"/>
              <a:t>Control </a:t>
            </a:r>
            <a:r>
              <a:rPr lang="ca-ES" sz="1200" dirty="0"/>
              <a:t>d’assistència i rendiment (plataforma </a:t>
            </a:r>
            <a:r>
              <a:rPr lang="ca-ES" sz="1200" dirty="0" err="1"/>
              <a:t>iEduca</a:t>
            </a:r>
            <a:r>
              <a:rPr lang="ca-ES" sz="1200" dirty="0"/>
              <a:t>)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Equip de psicopedagogia i orientació</a:t>
            </a:r>
            <a:endParaRPr sz="18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Servei </a:t>
            </a:r>
            <a:r>
              <a:rPr lang="ca-ES" sz="1200" dirty="0" smtClean="0"/>
              <a:t>de mediació i resolució de conflictes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 smtClean="0"/>
              <a:t>Unitats d’acompanyament i orientació (UAO)</a:t>
            </a:r>
            <a:endParaRPr sz="1200" dirty="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r>
              <a:rPr lang="ca-ES" sz="1200" dirty="0"/>
              <a:t>Dinamitzacions de </a:t>
            </a:r>
            <a:r>
              <a:rPr lang="ca-ES" sz="1200" dirty="0" smtClean="0"/>
              <a:t>pati</a:t>
            </a:r>
            <a:r>
              <a:rPr lang="ca-ES" sz="1200" dirty="0" smtClean="0"/>
              <a:t>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&gt;"/>
            </a:pPr>
            <a:endParaRPr sz="1800" dirty="0"/>
          </a:p>
        </p:txBody>
      </p:sp>
      <p:sp>
        <p:nvSpPr>
          <p:cNvPr id="95" name="Google Shape;95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/>
              <a:t>Estructura organitzativa</a:t>
            </a:r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None/>
            </a:pPr>
            <a:endParaRPr/>
          </a:p>
          <a:p>
            <a:pPr marL="45720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Char char="&gt;"/>
            </a:pPr>
            <a:r>
              <a:rPr lang="ca-ES"/>
              <a:t>Departaments didàctics</a:t>
            </a:r>
            <a:endParaRPr/>
          </a:p>
          <a:p>
            <a:pPr marL="45720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Char char="&gt;"/>
            </a:pPr>
            <a:r>
              <a:rPr lang="ca-ES"/>
              <a:t>Coordinacions</a:t>
            </a:r>
            <a:endParaRPr/>
          </a:p>
          <a:p>
            <a:pPr marL="45720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Char char="&gt;"/>
            </a:pPr>
            <a:r>
              <a:rPr lang="ca-ES"/>
              <a:t>Equips de tutors/es</a:t>
            </a:r>
            <a:endParaRPr/>
          </a:p>
          <a:p>
            <a:pPr marL="45720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Char char="&gt;"/>
            </a:pPr>
            <a:r>
              <a:rPr lang="ca-ES"/>
              <a:t>Equips docents</a:t>
            </a:r>
            <a:endParaRPr/>
          </a:p>
          <a:p>
            <a:pPr marL="4572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None/>
            </a:pPr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2"/>
          </p:nvPr>
        </p:nvSpPr>
        <p:spPr>
          <a:xfrm>
            <a:off x="3646724" y="1428825"/>
            <a:ext cx="1861379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3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Font typeface="Patrick Hand"/>
              <a:buChar char="&gt;"/>
            </a:pPr>
            <a:r>
              <a:rPr lang="ca-ES" sz="1800" b="1"/>
              <a:t>Equip directiu</a:t>
            </a:r>
            <a:endParaRPr sz="1800" b="1"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 sz="1800" b="1"/>
              <a:t>Claustre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 sz="1800" b="1"/>
              <a:t>PAS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 sz="1800" b="1"/>
              <a:t>Consell escolar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 sz="1800" b="1"/>
              <a:t>Consell de delega</a:t>
            </a:r>
            <a:r>
              <a:rPr lang="ca-ES" b="1"/>
              <a:t>ts</a:t>
            </a:r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/>
              <a:t>Inspecció</a:t>
            </a: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/>
              <a:t>Personal extern (EAP, CRP...)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&gt;"/>
            </a:pPr>
            <a:r>
              <a:rPr lang="ca-ES"/>
              <a:t>AFA (associació de famílies)</a:t>
            </a:r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>
            <a:spLocks noGrp="1"/>
          </p:cNvSpPr>
          <p:nvPr>
            <p:ph type="body" idx="1"/>
          </p:nvPr>
        </p:nvSpPr>
        <p:spPr>
          <a:xfrm>
            <a:off x="1628213" y="1256300"/>
            <a:ext cx="2721300" cy="327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Projecte de convivència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Projecte </a:t>
            </a:r>
            <a:r>
              <a:rPr lang="ca-ES" sz="1600" i="1" dirty="0"/>
              <a:t>Endavant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Projecte </a:t>
            </a:r>
            <a:r>
              <a:rPr lang="ca-ES" sz="1600" i="1" dirty="0" smtClean="0"/>
              <a:t>Èxit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 smtClean="0"/>
              <a:t>Pla </a:t>
            </a:r>
            <a:r>
              <a:rPr lang="ca-ES" sz="1600" dirty="0"/>
              <a:t>d’innovació #</a:t>
            </a:r>
            <a:r>
              <a:rPr lang="ca-ES" sz="1600" dirty="0" err="1"/>
              <a:t>aquiproubullyig</a:t>
            </a:r>
            <a:endParaRPr sz="1600"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Pla d’acció tutorial (PAT</a:t>
            </a:r>
            <a:r>
              <a:rPr lang="ca-ES" sz="1600" dirty="0" smtClean="0"/>
              <a:t>)</a:t>
            </a:r>
            <a:endParaRPr lang="ca-ES" dirty="0" smtClean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 smtClean="0"/>
              <a:t>Pla d’Acollida</a:t>
            </a: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 smtClean="0"/>
              <a:t>Pla Lector </a:t>
            </a:r>
            <a:r>
              <a:rPr lang="ca-ES" sz="1200" dirty="0" smtClean="0"/>
              <a:t>(30’ de lectura diària)</a:t>
            </a:r>
            <a:endParaRPr sz="1200"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Pla Educatiu de l’Entorn (PEE)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Pla contra l’absentisme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600"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10" name="Google Shape;110;p9"/>
          <p:cNvSpPr txBox="1">
            <a:spLocks noGrp="1"/>
          </p:cNvSpPr>
          <p:nvPr>
            <p:ph type="title"/>
          </p:nvPr>
        </p:nvSpPr>
        <p:spPr>
          <a:xfrm>
            <a:off x="1628250" y="729025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a-ES"/>
              <a:t>PROJECTES I PLANS DE CENTRE</a:t>
            </a:r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body" idx="2"/>
          </p:nvPr>
        </p:nvSpPr>
        <p:spPr>
          <a:xfrm>
            <a:off x="4794536" y="1256299"/>
            <a:ext cx="2721300" cy="327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b="0" i="0" dirty="0">
                <a:solidFill>
                  <a:srgbClr val="202124"/>
                </a:solidFill>
                <a:latin typeface="Patrick Hand"/>
                <a:ea typeface="Patrick Hand"/>
                <a:cs typeface="Patrick Hand"/>
                <a:sym typeface="Patrick Hand"/>
              </a:rPr>
              <a:t>Programa experimental de suport a la certificació dels coneixements de llengües estrangeres</a:t>
            </a:r>
            <a:endParaRPr sz="1600" dirty="0">
              <a:latin typeface="Patrick Hand"/>
              <a:ea typeface="Patrick Hand"/>
              <a:cs typeface="Patrick Hand"/>
              <a:sym typeface="Patrick Hand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Salut i Escola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 smtClean="0"/>
              <a:t>Suport </a:t>
            </a:r>
            <a:r>
              <a:rPr lang="ca-ES" sz="1600" dirty="0"/>
              <a:t>Vital Bàsic (SVB)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Biblioteques  escolars</a:t>
            </a:r>
            <a:endParaRPr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Aprenentatge i Servei (APS): </a:t>
            </a:r>
            <a:r>
              <a:rPr lang="ca-ES" sz="1400" dirty="0"/>
              <a:t>Projecte </a:t>
            </a:r>
            <a:r>
              <a:rPr lang="ca-ES" sz="1400" dirty="0" err="1"/>
              <a:t>Amphibia</a:t>
            </a:r>
            <a:endParaRPr sz="1400" dirty="0"/>
          </a:p>
          <a:p>
            <a:pPr marL="45720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&gt;"/>
            </a:pPr>
            <a:r>
              <a:rPr lang="ca-ES" sz="1600" dirty="0"/>
              <a:t>Escoles verdes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12" name="Google Shape;11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ca-ES"/>
              <a:t>9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718</Words>
  <Application>Microsoft Office PowerPoint</Application>
  <PresentationFormat>Presentación en pantalla (16:9)</PresentationFormat>
  <Paragraphs>112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Patrick Hand</vt:lpstr>
      <vt:lpstr>Patrick Hand SC</vt:lpstr>
      <vt:lpstr>Arial</vt:lpstr>
      <vt:lpstr>Talbot template</vt:lpstr>
      <vt:lpstr> portes obertes 28 febrer 2023 </vt:lpstr>
      <vt:lpstr>Preinscripcions ESO 2023-2024</vt:lpstr>
      <vt:lpstr>Sistema educatiu a Catalunya</vt:lpstr>
      <vt:lpstr>Oferta educativa</vt:lpstr>
      <vt:lpstr>Presentación de PowerPoint</vt:lpstr>
      <vt:lpstr>1. Constant millora dels resultats acadèmics</vt:lpstr>
      <vt:lpstr> 2. Ambient de treball acollidor i segur</vt:lpstr>
      <vt:lpstr>Estructura organitzativa</vt:lpstr>
      <vt:lpstr>PROJECTES I PLANS DE CENTRE</vt:lpstr>
      <vt:lpstr>Instal·lacions</vt:lpstr>
      <vt:lpstr>-       - 33 aules ordinàries dotades amb pissarres digitals - 3 laboratoris (Física, química i fotogràfic) - Aula de ciències naturals - Aula d’Acollida - 2 espais SIEI (suport intensiu ’escolarització inclusiva) - 2 aules taller de tecnologia - 3 aules d’informàtica - Aula taller projecte endavant - aula de dibuix i taller de pintura - 2 aules taller de tecnologia - 2 aules de música</vt:lpstr>
      <vt:lpstr>-       - GIMNÀS - AULA DE DANSA - BIBLIOTECA - ARXIU - SALA DE MEDIACIÓ (aula blava) - SALA D’ACTES-TEATRE - PATIS - PISTA DE FUTBOL, BÀSQUET I VOLEI - PINEDA - HORT ECOLÒGIC - PÀRQUING BICICLETES - PÀRQUING MONOPATINS - DESPATXOS DE DIRECCIÓ - DEPARTAMENTS I SEMINARIS - SECRETARIA - CONSERGERIA - CANTINA   </vt:lpstr>
      <vt:lpstr>DISSENY CURRICULAR (ESO)</vt:lpstr>
      <vt:lpstr>SORTIDES, ESTADES  i INTERCANVIS  Planes de son (1r ESO) Com sona l’ESO  Colònies d’anglès (2n i 3r d’ESO) França (alumnes 2n idioma) Itàlia (alumnes 2n idioma) Alemanya (alumnes 2n idioma) Estada a la neu (tots els nivells) Viatge final d’etapa (4t ESO) Occitània  (1r i 2n de BAT) Grècia (2n de BAT) Madrid (2n de BAT) </vt:lpstr>
      <vt:lpstr>      Institut Baix Penedès  Més de 50 anys d’ensenyament públic de qualitat!  https://www.youtube.com/watch?v=L2x04a8P5hA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portes obertes 28 febrer 2023</dc:title>
  <dc:creator>Agnès Cruanyes Zafra</dc:creator>
  <cp:lastModifiedBy>Agnès Cruanyes Zafra</cp:lastModifiedBy>
  <cp:revision>5</cp:revision>
  <dcterms:modified xsi:type="dcterms:W3CDTF">2023-02-27T16:17:21Z</dcterms:modified>
</cp:coreProperties>
</file>