
<file path=[Content_Types].xml><?xml version="1.0" encoding="utf-8"?>
<Types xmlns="http://schemas.openxmlformats.org/package/2006/content-types">
  <Default ContentType="image/jpeg" Extension="jpg"/>
  <Default ContentType="application/vnd.openxmlformats-officedocument.vmlDrawing" Extension="vml"/>
  <Default ContentType="application/xml" Extension="xml"/>
  <Default ContentType="image/png" Extension="png"/>
  <Default ContentType="application/vnd.openxmlformats-officedocument.wordprocessingml.document" Extension="docx"/>
  <Default ContentType="application/vnd.openxmlformats-package.relationships+xml" Extension="rels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wordprocessingml.document" PartName="/ppt/embeddings/Microsoft_Office_Word_Document2.docx"/>
  <Override ContentType="application/vnd.openxmlformats-officedocument.wordprocessingml.document" PartName="/ppt/embeddings/Microsoft_Office_Word_Document1.docx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5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y="6858000" cx="9144000"/>
  <p:notesSz cx="6797675" cy="985677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25" roundtripDataSignature="AMtx7mhJ3Ip14XQZXwuQisESHx2KJpsf2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5" Type="http://customschemas.google.com/relationships/presentationmetadata" Target="meta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drawings/_rels/vmlDrawing1.vml.rels><?xml version="1.0" encoding="UTF-8" standalone="yes"?><Relationships xmlns="http://schemas.openxmlformats.org/package/2006/relationships"><Relationship Id="rId1" Type="http://schemas.openxmlformats.org/officeDocument/2006/relationships/image" Target="../media/image14.png"/></Relationships>
</file>

<file path=ppt/drawings/_rels/vmlDrawing2.vml.rels><?xml version="1.0" encoding="UTF-8" standalone="yes"?><Relationships xmlns="http://schemas.openxmlformats.org/package/2006/relationships"><Relationship Id="rId1" Type="http://schemas.openxmlformats.org/officeDocument/2006/relationships/image" Target="../media/image8.png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64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49687" y="0"/>
            <a:ext cx="29464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938212" y="739775"/>
            <a:ext cx="4926012" cy="36941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1037" y="4679950"/>
            <a:ext cx="5435600" cy="4437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361487"/>
            <a:ext cx="29464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49687" y="9361487"/>
            <a:ext cx="29464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ca-E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:notes"/>
          <p:cNvSpPr txBox="1"/>
          <p:nvPr>
            <p:ph idx="1" type="body"/>
          </p:nvPr>
        </p:nvSpPr>
        <p:spPr>
          <a:xfrm>
            <a:off x="681037" y="4679950"/>
            <a:ext cx="5435600" cy="4437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1" name="Google Shape;111;p1:notes"/>
          <p:cNvSpPr/>
          <p:nvPr>
            <p:ph idx="2" type="sldImg"/>
          </p:nvPr>
        </p:nvSpPr>
        <p:spPr>
          <a:xfrm>
            <a:off x="938212" y="739775"/>
            <a:ext cx="4926012" cy="36941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0:notes"/>
          <p:cNvSpPr txBox="1"/>
          <p:nvPr>
            <p:ph idx="1" type="body"/>
          </p:nvPr>
        </p:nvSpPr>
        <p:spPr>
          <a:xfrm>
            <a:off x="681037" y="4679950"/>
            <a:ext cx="5435600" cy="4437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8" name="Google Shape;188;p10:notes"/>
          <p:cNvSpPr/>
          <p:nvPr>
            <p:ph idx="2" type="sldImg"/>
          </p:nvPr>
        </p:nvSpPr>
        <p:spPr>
          <a:xfrm>
            <a:off x="938212" y="739775"/>
            <a:ext cx="4926012" cy="36941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1d3d2bd9af1_0_0:notes"/>
          <p:cNvSpPr/>
          <p:nvPr>
            <p:ph idx="2" type="sldImg"/>
          </p:nvPr>
        </p:nvSpPr>
        <p:spPr>
          <a:xfrm>
            <a:off x="938212" y="739775"/>
            <a:ext cx="4926000" cy="3694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1d3d2bd9af1_0_0:notes"/>
          <p:cNvSpPr txBox="1"/>
          <p:nvPr>
            <p:ph idx="1" type="body"/>
          </p:nvPr>
        </p:nvSpPr>
        <p:spPr>
          <a:xfrm>
            <a:off x="681037" y="4679950"/>
            <a:ext cx="5435700" cy="4437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g1d3d2bd9af1_0_0:notes"/>
          <p:cNvSpPr txBox="1"/>
          <p:nvPr>
            <p:ph idx="12" type="sldNum"/>
          </p:nvPr>
        </p:nvSpPr>
        <p:spPr>
          <a:xfrm>
            <a:off x="3849687" y="9361487"/>
            <a:ext cx="2946300" cy="493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ca-ES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1d3d2bd9af1_1_1:notes"/>
          <p:cNvSpPr/>
          <p:nvPr>
            <p:ph idx="2" type="sldImg"/>
          </p:nvPr>
        </p:nvSpPr>
        <p:spPr>
          <a:xfrm>
            <a:off x="938212" y="739775"/>
            <a:ext cx="4926000" cy="3694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1d3d2bd9af1_1_1:notes"/>
          <p:cNvSpPr txBox="1"/>
          <p:nvPr>
            <p:ph idx="1" type="body"/>
          </p:nvPr>
        </p:nvSpPr>
        <p:spPr>
          <a:xfrm>
            <a:off x="681037" y="4679950"/>
            <a:ext cx="5435700" cy="4437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g1d3d2bd9af1_1_1:notes"/>
          <p:cNvSpPr txBox="1"/>
          <p:nvPr>
            <p:ph idx="12" type="sldNum"/>
          </p:nvPr>
        </p:nvSpPr>
        <p:spPr>
          <a:xfrm>
            <a:off x="3849687" y="9361487"/>
            <a:ext cx="2946300" cy="493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ca-ES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1:notes"/>
          <p:cNvSpPr txBox="1"/>
          <p:nvPr>
            <p:ph idx="1" type="body"/>
          </p:nvPr>
        </p:nvSpPr>
        <p:spPr>
          <a:xfrm>
            <a:off x="681037" y="4679950"/>
            <a:ext cx="5435600" cy="4437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4" name="Google Shape;214;p11:notes"/>
          <p:cNvSpPr/>
          <p:nvPr>
            <p:ph idx="2" type="sldImg"/>
          </p:nvPr>
        </p:nvSpPr>
        <p:spPr>
          <a:xfrm>
            <a:off x="938212" y="739775"/>
            <a:ext cx="4926012" cy="36941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2:notes"/>
          <p:cNvSpPr txBox="1"/>
          <p:nvPr/>
        </p:nvSpPr>
        <p:spPr>
          <a:xfrm>
            <a:off x="3849687" y="9361487"/>
            <a:ext cx="29464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ca-E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12:notes"/>
          <p:cNvSpPr/>
          <p:nvPr>
            <p:ph idx="2" type="sldImg"/>
          </p:nvPr>
        </p:nvSpPr>
        <p:spPr>
          <a:xfrm>
            <a:off x="938212" y="739775"/>
            <a:ext cx="4926012" cy="36941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6" name="Google Shape;226;p12:notes"/>
          <p:cNvSpPr txBox="1"/>
          <p:nvPr>
            <p:ph idx="1" type="body"/>
          </p:nvPr>
        </p:nvSpPr>
        <p:spPr>
          <a:xfrm>
            <a:off x="681037" y="4679950"/>
            <a:ext cx="5435600" cy="4437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3:notes"/>
          <p:cNvSpPr txBox="1"/>
          <p:nvPr>
            <p:ph idx="1" type="body"/>
          </p:nvPr>
        </p:nvSpPr>
        <p:spPr>
          <a:xfrm>
            <a:off x="681037" y="4679950"/>
            <a:ext cx="5435600" cy="4437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5" name="Google Shape;235;p13:notes"/>
          <p:cNvSpPr/>
          <p:nvPr>
            <p:ph idx="2" type="sldImg"/>
          </p:nvPr>
        </p:nvSpPr>
        <p:spPr>
          <a:xfrm>
            <a:off x="938212" y="739775"/>
            <a:ext cx="4926012" cy="36941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1d3d2bd9af1_1_18:notes"/>
          <p:cNvSpPr txBox="1"/>
          <p:nvPr/>
        </p:nvSpPr>
        <p:spPr>
          <a:xfrm>
            <a:off x="3849687" y="9361487"/>
            <a:ext cx="2946300" cy="49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ca-E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g1d3d2bd9af1_1_18:notes"/>
          <p:cNvSpPr/>
          <p:nvPr>
            <p:ph idx="2" type="sldImg"/>
          </p:nvPr>
        </p:nvSpPr>
        <p:spPr>
          <a:xfrm>
            <a:off x="938212" y="739775"/>
            <a:ext cx="4926000" cy="3694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4" name="Google Shape;244;g1d3d2bd9af1_1_18:notes"/>
          <p:cNvSpPr txBox="1"/>
          <p:nvPr>
            <p:ph idx="1" type="body"/>
          </p:nvPr>
        </p:nvSpPr>
        <p:spPr>
          <a:xfrm>
            <a:off x="681037" y="4679950"/>
            <a:ext cx="5435700" cy="44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1d3d2bd9af1_1_9:notes"/>
          <p:cNvSpPr txBox="1"/>
          <p:nvPr/>
        </p:nvSpPr>
        <p:spPr>
          <a:xfrm>
            <a:off x="3849687" y="9361487"/>
            <a:ext cx="2946300" cy="49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ca-E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g1d3d2bd9af1_1_9:notes"/>
          <p:cNvSpPr/>
          <p:nvPr>
            <p:ph idx="2" type="sldImg"/>
          </p:nvPr>
        </p:nvSpPr>
        <p:spPr>
          <a:xfrm>
            <a:off x="938212" y="739775"/>
            <a:ext cx="4926000" cy="3694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3" name="Google Shape;253;g1d3d2bd9af1_1_9:notes"/>
          <p:cNvSpPr txBox="1"/>
          <p:nvPr>
            <p:ph idx="1" type="body"/>
          </p:nvPr>
        </p:nvSpPr>
        <p:spPr>
          <a:xfrm>
            <a:off x="681037" y="4679950"/>
            <a:ext cx="5435700" cy="44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/>
          <p:nvPr>
            <p:ph idx="1" type="body"/>
          </p:nvPr>
        </p:nvSpPr>
        <p:spPr>
          <a:xfrm>
            <a:off x="681037" y="4679950"/>
            <a:ext cx="5435600" cy="4437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1" name="Google Shape;261;p14:notes"/>
          <p:cNvSpPr/>
          <p:nvPr>
            <p:ph idx="2" type="sldImg"/>
          </p:nvPr>
        </p:nvSpPr>
        <p:spPr>
          <a:xfrm>
            <a:off x="938212" y="739775"/>
            <a:ext cx="4926012" cy="36941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:notes"/>
          <p:cNvSpPr txBox="1"/>
          <p:nvPr>
            <p:ph idx="1" type="body"/>
          </p:nvPr>
        </p:nvSpPr>
        <p:spPr>
          <a:xfrm>
            <a:off x="681037" y="4679950"/>
            <a:ext cx="5435600" cy="4437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2" name="Google Shape;122;p2:notes"/>
          <p:cNvSpPr/>
          <p:nvPr>
            <p:ph idx="2" type="sldImg"/>
          </p:nvPr>
        </p:nvSpPr>
        <p:spPr>
          <a:xfrm>
            <a:off x="938212" y="739775"/>
            <a:ext cx="4926012" cy="36941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3:notes"/>
          <p:cNvSpPr txBox="1"/>
          <p:nvPr>
            <p:ph idx="1" type="body"/>
          </p:nvPr>
        </p:nvSpPr>
        <p:spPr>
          <a:xfrm>
            <a:off x="681037" y="4679950"/>
            <a:ext cx="5435600" cy="4437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0" name="Google Shape;130;p3:notes"/>
          <p:cNvSpPr/>
          <p:nvPr>
            <p:ph idx="2" type="sldImg"/>
          </p:nvPr>
        </p:nvSpPr>
        <p:spPr>
          <a:xfrm>
            <a:off x="938212" y="739775"/>
            <a:ext cx="4926012" cy="36941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4:notes"/>
          <p:cNvSpPr txBox="1"/>
          <p:nvPr>
            <p:ph idx="1" type="body"/>
          </p:nvPr>
        </p:nvSpPr>
        <p:spPr>
          <a:xfrm>
            <a:off x="681037" y="4679950"/>
            <a:ext cx="5435600" cy="4437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9" name="Google Shape;139;p4:notes"/>
          <p:cNvSpPr/>
          <p:nvPr>
            <p:ph idx="2" type="sldImg"/>
          </p:nvPr>
        </p:nvSpPr>
        <p:spPr>
          <a:xfrm>
            <a:off x="938212" y="739775"/>
            <a:ext cx="4926012" cy="36941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5:notes"/>
          <p:cNvSpPr txBox="1"/>
          <p:nvPr>
            <p:ph idx="1" type="body"/>
          </p:nvPr>
        </p:nvSpPr>
        <p:spPr>
          <a:xfrm>
            <a:off x="681037" y="4679950"/>
            <a:ext cx="5435600" cy="4437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8" name="Google Shape;148;p5:notes"/>
          <p:cNvSpPr/>
          <p:nvPr>
            <p:ph idx="2" type="sldImg"/>
          </p:nvPr>
        </p:nvSpPr>
        <p:spPr>
          <a:xfrm>
            <a:off x="938212" y="739775"/>
            <a:ext cx="4926012" cy="36941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6:notes"/>
          <p:cNvSpPr txBox="1"/>
          <p:nvPr>
            <p:ph idx="1" type="body"/>
          </p:nvPr>
        </p:nvSpPr>
        <p:spPr>
          <a:xfrm>
            <a:off x="681037" y="4679950"/>
            <a:ext cx="5435600" cy="4437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8" name="Google Shape;158;p6:notes"/>
          <p:cNvSpPr/>
          <p:nvPr>
            <p:ph idx="2" type="sldImg"/>
          </p:nvPr>
        </p:nvSpPr>
        <p:spPr>
          <a:xfrm>
            <a:off x="938212" y="739775"/>
            <a:ext cx="4926012" cy="36941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7:notes"/>
          <p:cNvSpPr txBox="1"/>
          <p:nvPr>
            <p:ph idx="1" type="body"/>
          </p:nvPr>
        </p:nvSpPr>
        <p:spPr>
          <a:xfrm>
            <a:off x="681037" y="4679950"/>
            <a:ext cx="5435600" cy="4437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5" name="Google Shape;165;p7:notes"/>
          <p:cNvSpPr/>
          <p:nvPr>
            <p:ph idx="2" type="sldImg"/>
          </p:nvPr>
        </p:nvSpPr>
        <p:spPr>
          <a:xfrm>
            <a:off x="938212" y="739775"/>
            <a:ext cx="4926012" cy="36941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8:notes"/>
          <p:cNvSpPr txBox="1"/>
          <p:nvPr>
            <p:ph idx="1" type="body"/>
          </p:nvPr>
        </p:nvSpPr>
        <p:spPr>
          <a:xfrm>
            <a:off x="681037" y="4679950"/>
            <a:ext cx="5435600" cy="4437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3" name="Google Shape;173;p8:notes"/>
          <p:cNvSpPr/>
          <p:nvPr>
            <p:ph idx="2" type="sldImg"/>
          </p:nvPr>
        </p:nvSpPr>
        <p:spPr>
          <a:xfrm>
            <a:off x="938212" y="739775"/>
            <a:ext cx="4926012" cy="36941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9:notes"/>
          <p:cNvSpPr txBox="1"/>
          <p:nvPr>
            <p:ph idx="1" type="body"/>
          </p:nvPr>
        </p:nvSpPr>
        <p:spPr>
          <a:xfrm>
            <a:off x="681037" y="4679950"/>
            <a:ext cx="5435600" cy="4437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0" name="Google Shape;180;p9:notes"/>
          <p:cNvSpPr/>
          <p:nvPr>
            <p:ph idx="2" type="sldImg"/>
          </p:nvPr>
        </p:nvSpPr>
        <p:spPr>
          <a:xfrm>
            <a:off x="938212" y="739775"/>
            <a:ext cx="4926012" cy="36941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ol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/>
          <p:nvPr>
            <p:ph idx="1" type="subTitle"/>
          </p:nvPr>
        </p:nvSpPr>
        <p:spPr>
          <a:xfrm>
            <a:off x="4673600" y="2927350"/>
            <a:ext cx="4013200" cy="18224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100"/>
              <a:buFont typeface="Noto Sans Symbols"/>
              <a:buNone/>
              <a:defRPr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●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●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3" name="Google Shape;23;p16"/>
          <p:cNvSpPr/>
          <p:nvPr>
            <p:ph type="ctrTitle"/>
          </p:nvPr>
        </p:nvSpPr>
        <p:spPr>
          <a:xfrm>
            <a:off x="685800" y="990600"/>
            <a:ext cx="8229600" cy="1905000"/>
          </a:xfrm>
          <a:prstGeom prst="roundRect">
            <a:avLst>
              <a:gd fmla="val 50000" name="adj"/>
            </a:avLst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6"/>
          <p:cNvSpPr txBox="1"/>
          <p:nvPr>
            <p:ph idx="10" type="dt"/>
          </p:nvPr>
        </p:nvSpPr>
        <p:spPr>
          <a:xfrm>
            <a:off x="2438400" y="6248400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6"/>
          <p:cNvSpPr txBox="1"/>
          <p:nvPr>
            <p:ph idx="11" type="ftr"/>
          </p:nvPr>
        </p:nvSpPr>
        <p:spPr>
          <a:xfrm>
            <a:off x="5791200" y="6248400"/>
            <a:ext cx="2897187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6"/>
          <p:cNvSpPr txBox="1"/>
          <p:nvPr>
            <p:ph idx="12" type="sldNum"/>
          </p:nvPr>
        </p:nvSpPr>
        <p:spPr>
          <a:xfrm>
            <a:off x="76200" y="6248400"/>
            <a:ext cx="588962" cy="4889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" type="twoTxTwoObj">
  <p:cSld name="TWO_OBJECTS_WITH_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6"/>
          <p:cNvSpPr/>
          <p:nvPr>
            <p:ph type="title"/>
          </p:nvPr>
        </p:nvSpPr>
        <p:spPr>
          <a:xfrm>
            <a:off x="630238" y="365125"/>
            <a:ext cx="7886700" cy="1325563"/>
          </a:xfrm>
          <a:prstGeom prst="roundRect">
            <a:avLst>
              <a:gd fmla="val 4680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6"/>
          <p:cNvSpPr txBox="1"/>
          <p:nvPr>
            <p:ph idx="1" type="body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8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500"/>
              <a:buFont typeface="Arial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280"/>
              <a:buFont typeface="Arial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90" name="Google Shape;90;p26"/>
          <p:cNvSpPr txBox="1"/>
          <p:nvPr>
            <p:ph idx="2" type="body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14325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●"/>
              <a:defRPr/>
            </a:lvl1pPr>
            <a:lvl2pPr indent="-31432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–"/>
              <a:defRPr/>
            </a:lvl2pPr>
            <a:lvl3pPr indent="-314325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●"/>
              <a:defRPr/>
            </a:lvl3pPr>
            <a:lvl4pPr indent="-320039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–"/>
              <a:defRPr/>
            </a:lvl4pPr>
            <a:lvl5pPr indent="-302895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1" name="Google Shape;91;p26"/>
          <p:cNvSpPr txBox="1"/>
          <p:nvPr>
            <p:ph idx="3" type="body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8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500"/>
              <a:buFont typeface="Arial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280"/>
              <a:buFont typeface="Arial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92" name="Google Shape;92;p26"/>
          <p:cNvSpPr txBox="1"/>
          <p:nvPr>
            <p:ph idx="4" type="body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14325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●"/>
              <a:defRPr/>
            </a:lvl1pPr>
            <a:lvl2pPr indent="-31432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–"/>
              <a:defRPr/>
            </a:lvl2pPr>
            <a:lvl3pPr indent="-314325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●"/>
              <a:defRPr/>
            </a:lvl3pPr>
            <a:lvl4pPr indent="-320039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–"/>
              <a:defRPr/>
            </a:lvl4pPr>
            <a:lvl5pPr indent="-302895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3" name="Google Shape;93;p26"/>
          <p:cNvSpPr txBox="1"/>
          <p:nvPr>
            <p:ph idx="10" type="dt"/>
          </p:nvPr>
        </p:nvSpPr>
        <p:spPr>
          <a:xfrm>
            <a:off x="2438400" y="6248400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6"/>
          <p:cNvSpPr txBox="1"/>
          <p:nvPr>
            <p:ph idx="11" type="ftr"/>
          </p:nvPr>
        </p:nvSpPr>
        <p:spPr>
          <a:xfrm>
            <a:off x="5791200" y="6248400"/>
            <a:ext cx="2897187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6"/>
          <p:cNvSpPr txBox="1"/>
          <p:nvPr>
            <p:ph idx="12" type="sldNum"/>
          </p:nvPr>
        </p:nvSpPr>
        <p:spPr>
          <a:xfrm>
            <a:off x="84137" y="6242050"/>
            <a:ext cx="587375" cy="48895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ctes" type="twoObj">
  <p:cSld name="TWO_OBJECTS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7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4680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7"/>
          <p:cNvSpPr txBox="1"/>
          <p:nvPr>
            <p:ph idx="1" type="body"/>
          </p:nvPr>
        </p:nvSpPr>
        <p:spPr>
          <a:xfrm>
            <a:off x="838200" y="2362200"/>
            <a:ext cx="3770313" cy="3724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14325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●"/>
              <a:defRPr/>
            </a:lvl1pPr>
            <a:lvl2pPr indent="-31432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–"/>
              <a:defRPr/>
            </a:lvl2pPr>
            <a:lvl3pPr indent="-314325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●"/>
              <a:defRPr/>
            </a:lvl3pPr>
            <a:lvl4pPr indent="-320039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–"/>
              <a:defRPr/>
            </a:lvl4pPr>
            <a:lvl5pPr indent="-302895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9" name="Google Shape;99;p27"/>
          <p:cNvSpPr txBox="1"/>
          <p:nvPr>
            <p:ph idx="2" type="body"/>
          </p:nvPr>
        </p:nvSpPr>
        <p:spPr>
          <a:xfrm>
            <a:off x="4760913" y="2362200"/>
            <a:ext cx="3771900" cy="3724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14325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●"/>
              <a:defRPr/>
            </a:lvl1pPr>
            <a:lvl2pPr indent="-31432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–"/>
              <a:defRPr/>
            </a:lvl2pPr>
            <a:lvl3pPr indent="-314325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●"/>
              <a:defRPr/>
            </a:lvl3pPr>
            <a:lvl4pPr indent="-320039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–"/>
              <a:defRPr/>
            </a:lvl4pPr>
            <a:lvl5pPr indent="-302895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27"/>
          <p:cNvSpPr txBox="1"/>
          <p:nvPr>
            <p:ph idx="10" type="dt"/>
          </p:nvPr>
        </p:nvSpPr>
        <p:spPr>
          <a:xfrm>
            <a:off x="2438400" y="6248400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7"/>
          <p:cNvSpPr txBox="1"/>
          <p:nvPr>
            <p:ph idx="11" type="ftr"/>
          </p:nvPr>
        </p:nvSpPr>
        <p:spPr>
          <a:xfrm>
            <a:off x="5791200" y="6248400"/>
            <a:ext cx="2897187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7"/>
          <p:cNvSpPr txBox="1"/>
          <p:nvPr>
            <p:ph idx="12" type="sldNum"/>
          </p:nvPr>
        </p:nvSpPr>
        <p:spPr>
          <a:xfrm>
            <a:off x="84137" y="6242050"/>
            <a:ext cx="587375" cy="48895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çalera de la secció" type="secHead">
  <p:cSld name="SECTION_HEADER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8"/>
          <p:cNvSpPr/>
          <p:nvPr>
            <p:ph type="title"/>
          </p:nvPr>
        </p:nvSpPr>
        <p:spPr>
          <a:xfrm>
            <a:off x="623888" y="1709738"/>
            <a:ext cx="7886700" cy="2852737"/>
          </a:xfrm>
          <a:prstGeom prst="roundRect">
            <a:avLst>
              <a:gd fmla="val 4680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8"/>
          <p:cNvSpPr txBox="1"/>
          <p:nvPr>
            <p:ph idx="1" type="body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800"/>
              <a:buNone/>
              <a:defRPr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500"/>
              <a:buFont typeface="Arial"/>
              <a:buNone/>
              <a:defRPr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None/>
              <a:defRPr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280"/>
              <a:buFont typeface="Arial"/>
              <a:buNone/>
              <a:defRPr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040"/>
              <a:buNone/>
              <a:defRPr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06" name="Google Shape;106;p28"/>
          <p:cNvSpPr txBox="1"/>
          <p:nvPr>
            <p:ph idx="10" type="dt"/>
          </p:nvPr>
        </p:nvSpPr>
        <p:spPr>
          <a:xfrm>
            <a:off x="2438400" y="6248400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8"/>
          <p:cNvSpPr txBox="1"/>
          <p:nvPr>
            <p:ph idx="11" type="ftr"/>
          </p:nvPr>
        </p:nvSpPr>
        <p:spPr>
          <a:xfrm>
            <a:off x="5791200" y="6248400"/>
            <a:ext cx="2897187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28"/>
          <p:cNvSpPr txBox="1"/>
          <p:nvPr>
            <p:ph idx="12" type="sldNum"/>
          </p:nvPr>
        </p:nvSpPr>
        <p:spPr>
          <a:xfrm>
            <a:off x="84137" y="6242050"/>
            <a:ext cx="587375" cy="48895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ol i objectes" type="obj">
  <p:cSld name="OBJEC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4680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8"/>
          <p:cNvSpPr txBox="1"/>
          <p:nvPr>
            <p:ph idx="1" type="body"/>
          </p:nvPr>
        </p:nvSpPr>
        <p:spPr>
          <a:xfrm>
            <a:off x="838200" y="2362200"/>
            <a:ext cx="7694612" cy="3724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14325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●"/>
              <a:defRPr/>
            </a:lvl1pPr>
            <a:lvl2pPr indent="-31432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–"/>
              <a:defRPr/>
            </a:lvl2pPr>
            <a:lvl3pPr indent="-314325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●"/>
              <a:defRPr/>
            </a:lvl3pPr>
            <a:lvl4pPr indent="-320039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–"/>
              <a:defRPr/>
            </a:lvl4pPr>
            <a:lvl5pPr indent="-302895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18"/>
          <p:cNvSpPr txBox="1"/>
          <p:nvPr>
            <p:ph idx="10" type="dt"/>
          </p:nvPr>
        </p:nvSpPr>
        <p:spPr>
          <a:xfrm>
            <a:off x="2438400" y="6248400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8"/>
          <p:cNvSpPr txBox="1"/>
          <p:nvPr>
            <p:ph idx="11" type="ftr"/>
          </p:nvPr>
        </p:nvSpPr>
        <p:spPr>
          <a:xfrm>
            <a:off x="5791200" y="6248400"/>
            <a:ext cx="2897187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8"/>
          <p:cNvSpPr txBox="1"/>
          <p:nvPr>
            <p:ph idx="12" type="sldNum"/>
          </p:nvPr>
        </p:nvSpPr>
        <p:spPr>
          <a:xfrm>
            <a:off x="84137" y="6242050"/>
            <a:ext cx="587375" cy="48895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" type="blank">
  <p:cSld name="BLANK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9"/>
          <p:cNvSpPr txBox="1"/>
          <p:nvPr>
            <p:ph idx="10" type="dt"/>
          </p:nvPr>
        </p:nvSpPr>
        <p:spPr>
          <a:xfrm>
            <a:off x="2438400" y="6248400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9"/>
          <p:cNvSpPr txBox="1"/>
          <p:nvPr>
            <p:ph idx="11" type="ftr"/>
          </p:nvPr>
        </p:nvSpPr>
        <p:spPr>
          <a:xfrm>
            <a:off x="5791200" y="6248400"/>
            <a:ext cx="2897187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9"/>
          <p:cNvSpPr txBox="1"/>
          <p:nvPr>
            <p:ph idx="12" type="sldNum"/>
          </p:nvPr>
        </p:nvSpPr>
        <p:spPr>
          <a:xfrm>
            <a:off x="84137" y="6242050"/>
            <a:ext cx="587375" cy="48895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ol i taula" type="tbl">
  <p:cSld name="TABLE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0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4680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10" type="dt"/>
          </p:nvPr>
        </p:nvSpPr>
        <p:spPr>
          <a:xfrm>
            <a:off x="2438400" y="6248400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0"/>
          <p:cNvSpPr txBox="1"/>
          <p:nvPr>
            <p:ph idx="11" type="ftr"/>
          </p:nvPr>
        </p:nvSpPr>
        <p:spPr>
          <a:xfrm>
            <a:off x="5791200" y="6248400"/>
            <a:ext cx="2897187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0"/>
          <p:cNvSpPr txBox="1"/>
          <p:nvPr>
            <p:ph idx="12" type="sldNum"/>
          </p:nvPr>
        </p:nvSpPr>
        <p:spPr>
          <a:xfrm>
            <a:off x="84137" y="6242050"/>
            <a:ext cx="587375" cy="48895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ol vertical i text" type="vertTitleAndTx">
  <p:cSld name="VERTICAL_TITLE_AND_VERTICAL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1"/>
          <p:cNvSpPr/>
          <p:nvPr>
            <p:ph type="title"/>
          </p:nvPr>
        </p:nvSpPr>
        <p:spPr>
          <a:xfrm>
            <a:off x="6705600" y="762000"/>
            <a:ext cx="1981200" cy="5324475"/>
          </a:xfrm>
          <a:prstGeom prst="roundRect">
            <a:avLst>
              <a:gd fmla="val 4680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1"/>
          <p:cNvSpPr txBox="1"/>
          <p:nvPr/>
        </p:nvSpPr>
        <p:spPr>
          <a:xfrm rot="5400000">
            <a:off x="5061119" y="2460794"/>
            <a:ext cx="5270161" cy="19268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ca-E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Feu clic aquí per editar l'estil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21"/>
          <p:cNvSpPr txBox="1"/>
          <p:nvPr>
            <p:ph idx="1" type="body"/>
          </p:nvPr>
        </p:nvSpPr>
        <p:spPr>
          <a:xfrm rot="5400000">
            <a:off x="995363" y="528638"/>
            <a:ext cx="5324475" cy="57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14325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●"/>
              <a:defRPr/>
            </a:lvl1pPr>
            <a:lvl2pPr indent="-31432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–"/>
              <a:defRPr/>
            </a:lvl2pPr>
            <a:lvl3pPr indent="-314325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●"/>
              <a:defRPr/>
            </a:lvl3pPr>
            <a:lvl4pPr indent="-320039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–"/>
              <a:defRPr/>
            </a:lvl4pPr>
            <a:lvl5pPr indent="-302895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9" name="Google Shape;59;p21"/>
          <p:cNvSpPr txBox="1"/>
          <p:nvPr>
            <p:ph idx="10" type="dt"/>
          </p:nvPr>
        </p:nvSpPr>
        <p:spPr>
          <a:xfrm>
            <a:off x="2438400" y="6248400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1"/>
          <p:cNvSpPr txBox="1"/>
          <p:nvPr>
            <p:ph idx="11" type="ftr"/>
          </p:nvPr>
        </p:nvSpPr>
        <p:spPr>
          <a:xfrm>
            <a:off x="5791200" y="6248400"/>
            <a:ext cx="2897187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1"/>
          <p:cNvSpPr txBox="1"/>
          <p:nvPr>
            <p:ph idx="12" type="sldNum"/>
          </p:nvPr>
        </p:nvSpPr>
        <p:spPr>
          <a:xfrm>
            <a:off x="84137" y="6242050"/>
            <a:ext cx="587375" cy="48895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ol i text vertical" type="vertTx">
  <p:cSld name="VERTICAL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2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4680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2"/>
          <p:cNvSpPr txBox="1"/>
          <p:nvPr>
            <p:ph idx="1" type="body"/>
          </p:nvPr>
        </p:nvSpPr>
        <p:spPr>
          <a:xfrm rot="5400000">
            <a:off x="2823368" y="377032"/>
            <a:ext cx="3724275" cy="76946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14325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●"/>
              <a:defRPr/>
            </a:lvl1pPr>
            <a:lvl2pPr indent="-31432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–"/>
              <a:defRPr/>
            </a:lvl2pPr>
            <a:lvl3pPr indent="-314325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●"/>
              <a:defRPr/>
            </a:lvl3pPr>
            <a:lvl4pPr indent="-320039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–"/>
              <a:defRPr/>
            </a:lvl4pPr>
            <a:lvl5pPr indent="-302895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5" name="Google Shape;65;p22"/>
          <p:cNvSpPr txBox="1"/>
          <p:nvPr>
            <p:ph idx="10" type="dt"/>
          </p:nvPr>
        </p:nvSpPr>
        <p:spPr>
          <a:xfrm>
            <a:off x="2438400" y="6248400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2"/>
          <p:cNvSpPr txBox="1"/>
          <p:nvPr>
            <p:ph idx="11" type="ftr"/>
          </p:nvPr>
        </p:nvSpPr>
        <p:spPr>
          <a:xfrm>
            <a:off x="5791200" y="6248400"/>
            <a:ext cx="2897187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2"/>
          <p:cNvSpPr txBox="1"/>
          <p:nvPr>
            <p:ph idx="12" type="sldNum"/>
          </p:nvPr>
        </p:nvSpPr>
        <p:spPr>
          <a:xfrm>
            <a:off x="84137" y="6242050"/>
            <a:ext cx="587375" cy="48895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tge amb llegenda" type="picTx">
  <p:cSld name="PICTURE_WITH_CAPTION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3"/>
          <p:cNvSpPr/>
          <p:nvPr>
            <p:ph type="title"/>
          </p:nvPr>
        </p:nvSpPr>
        <p:spPr>
          <a:xfrm>
            <a:off x="630238" y="457200"/>
            <a:ext cx="2949575" cy="1600200"/>
          </a:xfrm>
          <a:prstGeom prst="roundRect">
            <a:avLst>
              <a:gd fmla="val 4680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3"/>
          <p:cNvSpPr/>
          <p:nvPr>
            <p:ph idx="2" type="pic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23"/>
          <p:cNvSpPr txBox="1"/>
          <p:nvPr>
            <p:ph idx="1" type="body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200"/>
              <a:buNone/>
              <a:defRPr sz="1600"/>
            </a:lvl1pPr>
            <a:lvl2pPr indent="-228600" lvl="1" marL="914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050"/>
              <a:buFont typeface="Arial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9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800"/>
              <a:buFont typeface="Arial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65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2" name="Google Shape;72;p23"/>
          <p:cNvSpPr txBox="1"/>
          <p:nvPr>
            <p:ph idx="10" type="dt"/>
          </p:nvPr>
        </p:nvSpPr>
        <p:spPr>
          <a:xfrm>
            <a:off x="2438400" y="6248400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3"/>
          <p:cNvSpPr txBox="1"/>
          <p:nvPr>
            <p:ph idx="11" type="ftr"/>
          </p:nvPr>
        </p:nvSpPr>
        <p:spPr>
          <a:xfrm>
            <a:off x="5791200" y="6248400"/>
            <a:ext cx="2897187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3"/>
          <p:cNvSpPr txBox="1"/>
          <p:nvPr>
            <p:ph idx="12" type="sldNum"/>
          </p:nvPr>
        </p:nvSpPr>
        <p:spPr>
          <a:xfrm>
            <a:off x="84137" y="6242050"/>
            <a:ext cx="587375" cy="48895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ingut amb llegenda" type="objTx">
  <p:cSld name="OBJECT_WITH_CAPTION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4"/>
          <p:cNvSpPr/>
          <p:nvPr>
            <p:ph type="title"/>
          </p:nvPr>
        </p:nvSpPr>
        <p:spPr>
          <a:xfrm>
            <a:off x="630238" y="457200"/>
            <a:ext cx="2949575" cy="1600200"/>
          </a:xfrm>
          <a:prstGeom prst="roundRect">
            <a:avLst>
              <a:gd fmla="val 4680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4"/>
          <p:cNvSpPr txBox="1"/>
          <p:nvPr>
            <p:ph idx="1" type="body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400"/>
              <a:buChar char="●"/>
              <a:defRPr sz="3200"/>
            </a:lvl1pPr>
            <a:lvl2pPr indent="-36195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100"/>
              <a:buFont typeface="Arial"/>
              <a:buChar char="–"/>
              <a:defRPr sz="2800"/>
            </a:lvl2pPr>
            <a:lvl3pPr indent="-3429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800"/>
              <a:buChar char="●"/>
              <a:defRPr sz="2400"/>
            </a:lvl3pPr>
            <a:lvl4pPr indent="-3302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Font typeface="Arial"/>
              <a:buChar char="–"/>
              <a:defRPr sz="2000"/>
            </a:lvl4pPr>
            <a:lvl5pPr indent="-31115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00"/>
              <a:buChar char="●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78" name="Google Shape;78;p24"/>
          <p:cNvSpPr txBox="1"/>
          <p:nvPr>
            <p:ph idx="2" type="body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200"/>
              <a:buNone/>
              <a:defRPr sz="1600"/>
            </a:lvl1pPr>
            <a:lvl2pPr indent="-228600" lvl="1" marL="914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050"/>
              <a:buFont typeface="Arial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9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800"/>
              <a:buFont typeface="Arial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65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9" name="Google Shape;79;p24"/>
          <p:cNvSpPr txBox="1"/>
          <p:nvPr>
            <p:ph idx="10" type="dt"/>
          </p:nvPr>
        </p:nvSpPr>
        <p:spPr>
          <a:xfrm>
            <a:off x="2438400" y="6248400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4"/>
          <p:cNvSpPr txBox="1"/>
          <p:nvPr>
            <p:ph idx="11" type="ftr"/>
          </p:nvPr>
        </p:nvSpPr>
        <p:spPr>
          <a:xfrm>
            <a:off x="5791200" y="6248400"/>
            <a:ext cx="2897187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4"/>
          <p:cNvSpPr txBox="1"/>
          <p:nvPr>
            <p:ph idx="12" type="sldNum"/>
          </p:nvPr>
        </p:nvSpPr>
        <p:spPr>
          <a:xfrm>
            <a:off x="84137" y="6242050"/>
            <a:ext cx="587375" cy="48895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omés títol" type="titleOnly">
  <p:cSld name="TITLE_ONLY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5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4680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5"/>
          <p:cNvSpPr txBox="1"/>
          <p:nvPr>
            <p:ph idx="10" type="dt"/>
          </p:nvPr>
        </p:nvSpPr>
        <p:spPr>
          <a:xfrm>
            <a:off x="2438400" y="6248400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5"/>
          <p:cNvSpPr txBox="1"/>
          <p:nvPr>
            <p:ph idx="11" type="ftr"/>
          </p:nvPr>
        </p:nvSpPr>
        <p:spPr>
          <a:xfrm>
            <a:off x="5791200" y="6248400"/>
            <a:ext cx="2897187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5"/>
          <p:cNvSpPr txBox="1"/>
          <p:nvPr>
            <p:ph idx="12" type="sldNum"/>
          </p:nvPr>
        </p:nvSpPr>
        <p:spPr>
          <a:xfrm>
            <a:off x="84137" y="6242050"/>
            <a:ext cx="587375" cy="48895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11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10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15"/>
          <p:cNvGrpSpPr/>
          <p:nvPr/>
        </p:nvGrpSpPr>
        <p:grpSpPr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11" name="Google Shape;11;p15"/>
            <p:cNvSpPr txBox="1"/>
            <p:nvPr/>
          </p:nvSpPr>
          <p:spPr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15"/>
            <p:cNvSpPr/>
            <p:nvPr/>
          </p:nvSpPr>
          <p:spPr>
            <a:xfrm>
              <a:off x="432" y="624"/>
              <a:ext cx="3264" cy="1200"/>
            </a:xfrm>
            <a:prstGeom prst="roundRect">
              <a:avLst>
                <a:gd fmla="val 108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" name="Google Shape;13;p15"/>
          <p:cNvGrpSpPr/>
          <p:nvPr/>
        </p:nvGrpSpPr>
        <p:grpSpPr>
          <a:xfrm>
            <a:off x="3632200" y="4889500"/>
            <a:ext cx="4876800" cy="319087"/>
            <a:chOff x="2288" y="3080"/>
            <a:chExt cx="3072" cy="201"/>
          </a:xfrm>
        </p:grpSpPr>
        <p:sp>
          <p:nvSpPr>
            <p:cNvPr id="14" name="Google Shape;14;p15"/>
            <p:cNvSpPr/>
            <p:nvPr/>
          </p:nvSpPr>
          <p:spPr>
            <a:xfrm flipH="1">
              <a:off x="2288" y="3080"/>
              <a:ext cx="2914" cy="200"/>
            </a:xfrm>
            <a:prstGeom prst="roundRect">
              <a:avLst>
                <a:gd fmla="val 0" name="adj"/>
              </a:avLst>
            </a:prstGeom>
            <a:solidFill>
              <a:schemeClr val="hlink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15"/>
            <p:cNvSpPr/>
            <p:nvPr/>
          </p:nvSpPr>
          <p:spPr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" name="Google Shape;16;p15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4680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15"/>
          <p:cNvSpPr txBox="1"/>
          <p:nvPr>
            <p:ph idx="1" type="body"/>
          </p:nvPr>
        </p:nvSpPr>
        <p:spPr>
          <a:xfrm>
            <a:off x="838200" y="2362200"/>
            <a:ext cx="7694612" cy="3724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195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20039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02895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7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15"/>
          <p:cNvSpPr txBox="1"/>
          <p:nvPr>
            <p:ph idx="10" type="dt"/>
          </p:nvPr>
        </p:nvSpPr>
        <p:spPr>
          <a:xfrm>
            <a:off x="2438400" y="6248400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15"/>
          <p:cNvSpPr txBox="1"/>
          <p:nvPr>
            <p:ph idx="11" type="ftr"/>
          </p:nvPr>
        </p:nvSpPr>
        <p:spPr>
          <a:xfrm>
            <a:off x="5791200" y="6248400"/>
            <a:ext cx="2897187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15"/>
          <p:cNvSpPr txBox="1"/>
          <p:nvPr>
            <p:ph idx="12" type="sldNum"/>
          </p:nvPr>
        </p:nvSpPr>
        <p:spPr>
          <a:xfrm>
            <a:off x="76200" y="6248400"/>
            <a:ext cx="588962" cy="4889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 b="0"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oogle Shape;28;p17"/>
          <p:cNvGrpSpPr/>
          <p:nvPr/>
        </p:nvGrpSpPr>
        <p:grpSpPr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29" name="Google Shape;29;p17"/>
            <p:cNvGrpSpPr/>
            <p:nvPr/>
          </p:nvGrpSpPr>
          <p:grpSpPr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30" name="Google Shape;30;p17"/>
              <p:cNvSpPr txBox="1"/>
              <p:nvPr/>
            </p:nvSpPr>
            <p:spPr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" name="Google Shape;31;p17"/>
              <p:cNvSpPr/>
              <p:nvPr/>
            </p:nvSpPr>
            <p:spPr>
              <a:xfrm>
                <a:off x="288" y="0"/>
                <a:ext cx="1728" cy="735"/>
              </a:xfrm>
              <a:custGeom>
                <a:rect b="b" l="l" r="r" t="t"/>
                <a:pathLst>
                  <a:path extrusionOk="0" h="735" w="1728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2" name="Google Shape;32;p17"/>
            <p:cNvGrpSpPr/>
            <p:nvPr/>
          </p:nvGrpSpPr>
          <p:grpSpPr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33" name="Google Shape;33;p17"/>
              <p:cNvSpPr/>
              <p:nvPr/>
            </p:nvSpPr>
            <p:spPr>
              <a:xfrm>
                <a:off x="384" y="1248"/>
                <a:ext cx="4416" cy="200"/>
              </a:xfrm>
              <a:prstGeom prst="roundRect">
                <a:avLst>
                  <a:gd fmla="val 0" name="adj"/>
                </a:avLst>
              </a:prstGeom>
              <a:solidFill>
                <a:schemeClr val="hlink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" name="Google Shape;34;p17"/>
              <p:cNvSpPr/>
              <p:nvPr/>
            </p:nvSpPr>
            <p:spPr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35" name="Google Shape;35;p17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4680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17"/>
          <p:cNvSpPr txBox="1"/>
          <p:nvPr>
            <p:ph idx="1" type="body"/>
          </p:nvPr>
        </p:nvSpPr>
        <p:spPr>
          <a:xfrm>
            <a:off x="838200" y="2362200"/>
            <a:ext cx="7694612" cy="3724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195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20039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02895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7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17"/>
          <p:cNvSpPr txBox="1"/>
          <p:nvPr>
            <p:ph idx="10" type="dt"/>
          </p:nvPr>
        </p:nvSpPr>
        <p:spPr>
          <a:xfrm>
            <a:off x="2438400" y="6248400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17"/>
          <p:cNvSpPr txBox="1"/>
          <p:nvPr>
            <p:ph idx="11" type="ftr"/>
          </p:nvPr>
        </p:nvSpPr>
        <p:spPr>
          <a:xfrm>
            <a:off x="5791200" y="6248400"/>
            <a:ext cx="2897187" cy="4746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17"/>
          <p:cNvSpPr txBox="1"/>
          <p:nvPr>
            <p:ph idx="12" type="sldNum"/>
          </p:nvPr>
        </p:nvSpPr>
        <p:spPr>
          <a:xfrm>
            <a:off x="84137" y="6242050"/>
            <a:ext cx="587375" cy="48895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 b="0"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10.jpg"/><Relationship Id="rId5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9.jpg"/><Relationship Id="rId4" Type="http://schemas.openxmlformats.org/officeDocument/2006/relationships/hyperlink" Target="https://triaeducativa.gencat.cat/ca/inici" TargetMode="External"/><Relationship Id="rId5" Type="http://schemas.openxmlformats.org/officeDocument/2006/relationships/hyperlink" Target="http://queestudiar.gencat.cat/ca/estudis/batxillerat/com-estudiar" TargetMode="External"/><Relationship Id="rId6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agora.xtec.cat/insbaixpenedes/page/2/" TargetMode="External"/><Relationship Id="rId4" Type="http://schemas.openxmlformats.org/officeDocument/2006/relationships/hyperlink" Target="https://preinscripcio.gencat.cat/ca/estudis/batxillerat/inici/" TargetMode="External"/><Relationship Id="rId5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Relationship Id="rId4" Type="http://schemas.openxmlformats.org/officeDocument/2006/relationships/image" Target="../media/image16.png"/></Relationships>
</file>

<file path=ppt/slides/_rels/slide13.xml.rels><?xml version="1.0" encoding="UTF-8" standalone="yes"?><Relationships xmlns="http://schemas.openxmlformats.org/package/2006/relationships"><Relationship Id="rId20" Type="http://schemas.openxmlformats.org/officeDocument/2006/relationships/hyperlink" Target="http://www20.gencat.cat/portal/site/queestudiar/menuitem.796f7d19c318c94cd56a1c76b0c0e1a0/?vgnextoid=b622afa15754a310VgnVCM1000008d0c1e0aRCRD&amp;vgnextchannel=b622afa15754a310VgnVCM1000008d0c1e0aRCRD&amp;vgnextfmt=default" TargetMode="External"/><Relationship Id="rId22" Type="http://schemas.openxmlformats.org/officeDocument/2006/relationships/hyperlink" Target="http://www20.gencat.cat/portal/site/queestudiar/menuitem.796f7d19c318c94cd56a1c76b0c0e1a0/?vgnextoid=e12c23052854a310VgnVCM1000008d0c1e0aRCRD&amp;vgnextchannel=e12c23052854a310VgnVCM1000008d0c1e0aRCRD&amp;vgnextfmt=default" TargetMode="External"/><Relationship Id="rId21" Type="http://schemas.openxmlformats.org/officeDocument/2006/relationships/hyperlink" Target="http://www20.gencat.cat/portal/site/queestudiar/menuitem.796f7d19c318c94cd56a1c76b0c0e1a0/?vgnextoid=ca3923052854a310VgnVCM1000008d0c1e0aRCRD&amp;vgnextchannel=ca3923052854a310VgnVCM1000008d0c1e0aRCRD&amp;vgnextfmt=default" TargetMode="External"/><Relationship Id="rId24" Type="http://schemas.openxmlformats.org/officeDocument/2006/relationships/hyperlink" Target="http://www20.gencat.cat/portal/site/queestudiar/menuitem.796f7d19c318c94cd56a1c76b0c0e1a0/?vgnextoid=8f9449eb0354a310VgnVCM1000008d0c1e0aRCRD&amp;vgnextchannel=8f9449eb0354a310VgnVCM1000008d0c1e0aRCRD&amp;vgnextfmt=default" TargetMode="External"/><Relationship Id="rId23" Type="http://schemas.openxmlformats.org/officeDocument/2006/relationships/hyperlink" Target="http://www20.gencat.cat/portal/site/queestudiar/menuitem.796f7d19c318c94cd56a1c76b0c0e1a0/?vgnextoid=43b023052854a310VgnVCM1000008d0c1e0aRCRD&amp;vgnextchannel=43b023052854a310VgnVCM1000008d0c1e0aRCRD&amp;vgnextfmt=default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://www20.gencat.cat/portal/site/queestudiar/menuitem.796f7d19c318c94cd56a1c76b0c0e1a0/?vgnextoid=a868f2741054a310VgnVCM1000008d0c1e0aRCRD&amp;vgnextchannel=a868f2741054a310VgnVCM1000008d0c1e0aRCRD&amp;vgnextfmt=default" TargetMode="External"/><Relationship Id="rId4" Type="http://schemas.openxmlformats.org/officeDocument/2006/relationships/hyperlink" Target="http://www20.gencat.cat/portal/site/queestudiar/menuitem.796f7d19c318c94cd56a1c76b0c0e1a0/?vgnextoid=77cb3ddbc054a310VgnVCM1000008d0c1e0aRCRD&amp;vgnextchannel=77cb3ddbc054a310VgnVCM1000008d0c1e0aRCRD&amp;vgnextfmt=default" TargetMode="External"/><Relationship Id="rId9" Type="http://schemas.openxmlformats.org/officeDocument/2006/relationships/hyperlink" Target="http://www20.gencat.cat/portal/site/queestudiar/menuitem.796f7d19c318c94cd56a1c76b0c0e1a0/?vgnextoid=06a0bc759254a310VgnVCM1000008d0c1e0aRCRD&amp;vgnextchannel=06a0bc759254a310VgnVCM1000008d0c1e0aRCRD&amp;vgnextfmt=default" TargetMode="External"/><Relationship Id="rId26" Type="http://schemas.openxmlformats.org/officeDocument/2006/relationships/hyperlink" Target="http://queestudiar.gencat.cat/ca/estudis/fp/" TargetMode="External"/><Relationship Id="rId25" Type="http://schemas.openxmlformats.org/officeDocument/2006/relationships/hyperlink" Target="https://triaeducativa.gencat.cat/ca/inici" TargetMode="External"/><Relationship Id="rId28" Type="http://schemas.openxmlformats.org/officeDocument/2006/relationships/image" Target="../media/image4.png"/><Relationship Id="rId27" Type="http://schemas.openxmlformats.org/officeDocument/2006/relationships/image" Target="../media/image10.jpg"/><Relationship Id="rId5" Type="http://schemas.openxmlformats.org/officeDocument/2006/relationships/hyperlink" Target="http://www20.gencat.cat/portal/site/queestudiar/menuitem.796f7d19c318c94cd56a1c76b0c0e1a0/?vgnextoid=73333ddbc054a310VgnVCM1000008d0c1e0aRCRD&amp;vgnextchannel=73333ddbc054a310VgnVCM1000008d0c1e0aRCRD&amp;vgnextfmt=default" TargetMode="External"/><Relationship Id="rId6" Type="http://schemas.openxmlformats.org/officeDocument/2006/relationships/hyperlink" Target="http://www20.gencat.cat/portal/site/queestudiar/menuitem.796f7d19c318c94cd56a1c76b0c0e1a0/?vgnextoid=b9ace446c154a310VgnVCM1000008d0c1e0aRCRD&amp;vgnextchannel=b9ace446c154a310VgnVCM1000008d0c1e0aRCRD&amp;vgnextfmt=default" TargetMode="External"/><Relationship Id="rId7" Type="http://schemas.openxmlformats.org/officeDocument/2006/relationships/hyperlink" Target="http://www20.gencat.cat/portal/site/queestudiar/menuitem.796f7d19c318c94cd56a1c76b0c0e1a0/?vgnextoid=f5a7e446c154a310VgnVCM1000008d0c1e0aRCRD&amp;vgnextchannel=f5a7e446c154a310VgnVCM1000008d0c1e0aRCRD&amp;vgnextfmt=default" TargetMode="External"/><Relationship Id="rId8" Type="http://schemas.openxmlformats.org/officeDocument/2006/relationships/hyperlink" Target="http://www20.gencat.cat/portal/site/queestudiar/menuitem.796f7d19c318c94cd56a1c76b0c0e1a0/?vgnextoid=168cbc759254a310VgnVCM1000008d0c1e0aRCRD&amp;vgnextchannel=168cbc759254a310VgnVCM1000008d0c1e0aRCRD&amp;vgnextfmt=default" TargetMode="External"/><Relationship Id="rId11" Type="http://schemas.openxmlformats.org/officeDocument/2006/relationships/hyperlink" Target="http://www20.gencat.cat/portal/site/queestudiar/menuitem.796f7d19c318c94cd56a1c76b0c0e1a0/?vgnextoid=f63ba14d9a94a310VgnVCM1000008d0c1e0aRCRD&amp;vgnextchannel=f63ba14d9a94a310VgnVCM1000008d0c1e0aRCRD&amp;vgnextfmt=default" TargetMode="External"/><Relationship Id="rId10" Type="http://schemas.openxmlformats.org/officeDocument/2006/relationships/hyperlink" Target="http://www20.gencat.cat/portal/site/queestudiar/menuitem.796f7d19c318c94cd56a1c76b0c0e1a0/?vgnextoid=6a96bc759254a310VgnVCM1000008d0c1e0aRCRD&amp;vgnextchannel=6a96bc759254a310VgnVCM1000008d0c1e0aRCRD&amp;vgnextfmt=default" TargetMode="External"/><Relationship Id="rId13" Type="http://schemas.openxmlformats.org/officeDocument/2006/relationships/hyperlink" Target="http://www20.gencat.cat/portal/site/queestudiar/menuitem.796f7d19c318c94cd56a1c76b0c0e1a0/?vgnextoid=42c3258b8354a310VgnVCM1000008d0c1e0aRCRD&amp;vgnextchannel=42c3258b8354a310VgnVCM1000008d0c1e0aRCRD&amp;vgnextfmt=default" TargetMode="External"/><Relationship Id="rId12" Type="http://schemas.openxmlformats.org/officeDocument/2006/relationships/hyperlink" Target="http://www20.gencat.cat/portal/site/queestudiar/menuitem.796f7d19c318c94cd56a1c76b0c0e1a0/?vgnextoid=b338258b8354a310VgnVCM1000008d0c1e0aRCRD&amp;vgnextchannel=b338258b8354a310VgnVCM1000008d0c1e0aRCRD&amp;vgnextfmt=default" TargetMode="External"/><Relationship Id="rId15" Type="http://schemas.openxmlformats.org/officeDocument/2006/relationships/hyperlink" Target="http://www20.gencat.cat/portal/site/queestudiar/menuitem.796f7d19c318c94cd56a1c76b0c0e1a0/?vgnextoid=c068d980b454a310VgnVCM1000008d0c1e0aRCRD&amp;vgnextchannel=c068d980b454a310VgnVCM1000008d0c1e0aRCRD&amp;vgnextfmt=default" TargetMode="External"/><Relationship Id="rId14" Type="http://schemas.openxmlformats.org/officeDocument/2006/relationships/hyperlink" Target="http://www20.gencat.cat/portal/site/queestudiar/menuitem.796f7d19c318c94cd56a1c76b0c0e1a0/?vgnextoid=fc6be3f03454a310VgnVCM1000008d0c1e0aRCRD&amp;vgnextchannel=fc6be3f03454a310VgnVCM1000008d0c1e0aRCRD&amp;vgnextfmt=default" TargetMode="External"/><Relationship Id="rId17" Type="http://schemas.openxmlformats.org/officeDocument/2006/relationships/hyperlink" Target="http://www20.gencat.cat/portal/site/queestudiar/menuitem.796f7d19c318c94cd56a1c76b0c0e1a0/?vgnextoid=e4453a019554a310VgnVCM1000008d0c1e0aRCRD&amp;vgnextchannel=e4453a019554a310VgnVCM1000008d0c1e0aRCRD&amp;vgnextfmt=default" TargetMode="External"/><Relationship Id="rId16" Type="http://schemas.openxmlformats.org/officeDocument/2006/relationships/hyperlink" Target="http://www20.gencat.cat/portal/site/queestudiar/menuitem.796f7d19c318c94cd56a1c76b0c0e1a0/?vgnextoid=78036adb2554a310VgnVCM1000008d0c1e0aRCRD&amp;vgnextchannel=78036adb2554a310VgnVCM1000008d0c1e0aRCRD&amp;vgnextfmt=default" TargetMode="External"/><Relationship Id="rId19" Type="http://schemas.openxmlformats.org/officeDocument/2006/relationships/hyperlink" Target="http://www20.gencat.cat/portal/site/queestudiar/menuitem.796f7d19c318c94cd56a1c76b0c0e1a0/?vgnextoid=a5edafa15754a310VgnVCM1000008d0c1e0aRCRD&amp;vgnextchannel=a5edafa15754a310VgnVCM1000008d0c1e0aRCRD&amp;vgnextfmt=default" TargetMode="External"/><Relationship Id="rId18" Type="http://schemas.openxmlformats.org/officeDocument/2006/relationships/hyperlink" Target="http://www20.gencat.cat/portal/site/queestudiar/menuitem.796f7d19c318c94cd56a1c76b0c0e1a0/?vgnextoid=8cb721bff554a310VgnVCM1000008d0c1e0aRCRD&amp;vgnextchannel=8cb721bff554a310VgnVCM1000008d0c1e0aRCRD&amp;vgnextfmt=default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s://triaeducativa.gencat.cat/ca/fp/cataleg-serveis/cataleg/fp-dual/" TargetMode="External"/><Relationship Id="rId4" Type="http://schemas.openxmlformats.org/officeDocument/2006/relationships/hyperlink" Target="http://ensenyament.gencat.cat/ca/arees-actuacio/empreses-fpdual/" TargetMode="External"/><Relationship Id="rId5" Type="http://schemas.openxmlformats.org/officeDocument/2006/relationships/image" Target="../media/image10.jpg"/><Relationship Id="rId6" Type="http://schemas.openxmlformats.org/officeDocument/2006/relationships/image" Target="../media/image4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8.png"/><Relationship Id="rId4" Type="http://schemas.openxmlformats.org/officeDocument/2006/relationships/hyperlink" Target="https://testinteressos.barcelonactiva.cat/" TargetMode="External"/><Relationship Id="rId5" Type="http://schemas.openxmlformats.org/officeDocument/2006/relationships/hyperlink" Target="https://www.oficinadetreball.gencat.cat/cloe/ST?LANGUAGE=CA&amp;CNMACTION=showIntro" TargetMode="External"/><Relationship Id="rId6" Type="http://schemas.openxmlformats.org/officeDocument/2006/relationships/hyperlink" Target="https://www.educaweb.cat/orientacio/interessos-professionals/" TargetMode="External"/><Relationship Id="rId7" Type="http://schemas.openxmlformats.org/officeDocument/2006/relationships/hyperlink" Target="https://triaeducativa.gencat.cat/ca/orientacio/" TargetMode="External"/><Relationship Id="rId8" Type="http://schemas.openxmlformats.org/officeDocument/2006/relationships/image" Target="../media/image4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0.jpg"/><Relationship Id="rId4" Type="http://schemas.openxmlformats.org/officeDocument/2006/relationships/image" Target="../media/image4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0.jpg"/><Relationship Id="rId4" Type="http://schemas.openxmlformats.org/officeDocument/2006/relationships/image" Target="../media/image4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4.png"/><Relationship Id="rId4" Type="http://schemas.openxmlformats.org/officeDocument/2006/relationships/image" Target="../media/image20.jpg"/><Relationship Id="rId5" Type="http://schemas.openxmlformats.org/officeDocument/2006/relationships/image" Target="../media/image17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1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0.jp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triaeducativa.gencat.cat/ca/inici" TargetMode="External"/><Relationship Id="rId4" Type="http://schemas.openxmlformats.org/officeDocument/2006/relationships/hyperlink" Target="http://queestudiar.gencat.cat/ca" TargetMode="External"/><Relationship Id="rId10" Type="http://schemas.openxmlformats.org/officeDocument/2006/relationships/image" Target="../media/image4.png"/><Relationship Id="rId9" Type="http://schemas.openxmlformats.org/officeDocument/2006/relationships/image" Target="../media/image10.jpg"/><Relationship Id="rId5" Type="http://schemas.openxmlformats.org/officeDocument/2006/relationships/hyperlink" Target="http://jovecat.gencat.cat/ca/temes/educacio_i_formacio/que_pots_fer_quan_acabis_l_eso/" TargetMode="External"/><Relationship Id="rId6" Type="http://schemas.openxmlformats.org/officeDocument/2006/relationships/hyperlink" Target="http://jovecat.gencat.cat/ca/temes/educacio_i_formacio/que_pots_fer_quan_acabis_l_eso/" TargetMode="External"/><Relationship Id="rId7" Type="http://schemas.openxmlformats.org/officeDocument/2006/relationships/hyperlink" Target="http://jovecat.gencat.cat/ca/temes/educacio_i_formacio/que_pots_fer_quan_acabis_l_eso/" TargetMode="External"/><Relationship Id="rId8" Type="http://schemas.openxmlformats.org/officeDocument/2006/relationships/image" Target="../media/image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jpg"/><Relationship Id="rId4" Type="http://schemas.openxmlformats.org/officeDocument/2006/relationships/hyperlink" Target="https://triaeducativa.gencat.cat/ca/inici" TargetMode="External"/><Relationship Id="rId5" Type="http://schemas.openxmlformats.org/officeDocument/2006/relationships/hyperlink" Target="http://www.urv.cat/ca/estudis/graus/oferta/" TargetMode="External"/><Relationship Id="rId6" Type="http://schemas.openxmlformats.org/officeDocument/2006/relationships/hyperlink" Target="http://www.ub.edu/web/ub/ca/estudis/oferta_formativa/index.html" TargetMode="External"/><Relationship Id="rId7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Relationship Id="rId4" Type="http://schemas.openxmlformats.org/officeDocument/2006/relationships/image" Target="../media/image1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vmlDrawing" Target="../drawings/vmlDrawing1.vml"/><Relationship Id="rId4" Type="http://schemas.openxmlformats.org/officeDocument/2006/relationships/oleObject" Target="../embeddings/Microsoft_Office_Word_Document1.docx"/><Relationship Id="rId5" Type="http://schemas.openxmlformats.org/officeDocument/2006/relationships/oleObject" Target="../embeddings/Microsoft_Office_Word_Document1.docx"/><Relationship Id="rId6" Type="http://schemas.openxmlformats.org/officeDocument/2006/relationships/image" Target="../media/image14.png"/><Relationship Id="rId7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vmlDrawing" Target="../drawings/vmlDrawing2.vml"/><Relationship Id="rId4" Type="http://schemas.openxmlformats.org/officeDocument/2006/relationships/image" Target="../media/image3.png"/><Relationship Id="rId5" Type="http://schemas.openxmlformats.org/officeDocument/2006/relationships/oleObject" Target="../embeddings/Microsoft_Office_Word_Document2.docx"/><Relationship Id="rId6" Type="http://schemas.openxmlformats.org/officeDocument/2006/relationships/oleObject" Target="../embeddings/Microsoft_Office_Word_Document2.docx"/><Relationship Id="rId7" Type="http://schemas.openxmlformats.org/officeDocument/2006/relationships/image" Target="../media/image8.png"/><Relationship Id="rId8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"/>
          <p:cNvSpPr txBox="1"/>
          <p:nvPr>
            <p:ph idx="1" type="subTitle"/>
          </p:nvPr>
        </p:nvSpPr>
        <p:spPr>
          <a:xfrm>
            <a:off x="4643437" y="5492750"/>
            <a:ext cx="4408487" cy="1104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50"/>
              <a:buNone/>
            </a:pPr>
            <a:r>
              <a:rPr b="1" i="0" lang="ca-ES" sz="2600" u="none">
                <a:solidFill>
                  <a:srgbClr val="00264D"/>
                </a:solidFill>
                <a:latin typeface="Arial"/>
                <a:ea typeface="Arial"/>
                <a:cs typeface="Arial"/>
                <a:sym typeface="Arial"/>
              </a:rPr>
              <a:t>Departament d’Orientació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950"/>
              <a:buNone/>
            </a:pPr>
            <a:r>
              <a:rPr b="0" i="0" lang="ca-ES" sz="2600" u="none">
                <a:solidFill>
                  <a:srgbClr val="00264D"/>
                </a:solidFill>
                <a:latin typeface="Arial"/>
                <a:ea typeface="Arial"/>
                <a:cs typeface="Arial"/>
                <a:sym typeface="Arial"/>
              </a:rPr>
              <a:t>Institut Baix Penedès</a:t>
            </a:r>
            <a:endParaRPr/>
          </a:p>
        </p:txBody>
      </p:sp>
      <p:sp>
        <p:nvSpPr>
          <p:cNvPr id="114" name="Google Shape;114;p1"/>
          <p:cNvSpPr/>
          <p:nvPr>
            <p:ph type="ctrTitle"/>
          </p:nvPr>
        </p:nvSpPr>
        <p:spPr>
          <a:xfrm>
            <a:off x="598487" y="963612"/>
            <a:ext cx="8229600" cy="1905000"/>
          </a:xfrm>
          <a:prstGeom prst="roundRect">
            <a:avLst>
              <a:gd fmla="val 10800" name="adj"/>
            </a:avLst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ca-E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DESPRÉS DE L’INSTI…QUÈ FAIG?</a:t>
            </a:r>
            <a:br>
              <a:rPr b="1" i="0" lang="ca-E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ca-E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CURS 202</a:t>
            </a:r>
            <a:r>
              <a:rPr lang="ca-ES"/>
              <a:t>2</a:t>
            </a:r>
            <a:r>
              <a:rPr b="1" i="0" lang="ca-E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-202</a:t>
            </a:r>
            <a:r>
              <a:rPr lang="ca-ES"/>
              <a:t>3</a:t>
            </a:r>
            <a:endParaRPr/>
          </a:p>
        </p:txBody>
      </p:sp>
      <p:pic>
        <p:nvPicPr>
          <p:cNvPr descr="joves6" id="115" name="Google Shape;11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5650" y="3644900"/>
            <a:ext cx="2057400" cy="25717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sultat d'imatges de orientación" id="116" name="Google Shape;11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11937" y="2573337"/>
            <a:ext cx="2439987" cy="2143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175625" y="109537"/>
            <a:ext cx="876300" cy="828675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1"/>
          <p:cNvSpPr txBox="1"/>
          <p:nvPr/>
        </p:nvSpPr>
        <p:spPr>
          <a:xfrm>
            <a:off x="6721114" y="3325768"/>
            <a:ext cx="485518" cy="1327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ca-E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CFGM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1"/>
          <p:cNvSpPr txBox="1"/>
          <p:nvPr/>
        </p:nvSpPr>
        <p:spPr>
          <a:xfrm>
            <a:off x="8286850" y="2653200"/>
            <a:ext cx="698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ca-E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Resultat d'imatges de orientacion educativa dibujos" id="190" name="Google Shape;190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64312" y="5715000"/>
            <a:ext cx="2474912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10"/>
          <p:cNvSpPr/>
          <p:nvPr>
            <p:ph type="title"/>
          </p:nvPr>
        </p:nvSpPr>
        <p:spPr>
          <a:xfrm>
            <a:off x="755650" y="765175"/>
            <a:ext cx="7924800" cy="1143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1" i="0" lang="ca-ES" sz="36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Opcions per estudiar Batxillerat</a:t>
            </a:r>
            <a:endParaRPr/>
          </a:p>
        </p:txBody>
      </p:sp>
      <p:sp>
        <p:nvSpPr>
          <p:cNvPr id="192" name="Google Shape;192;p10"/>
          <p:cNvSpPr txBox="1"/>
          <p:nvPr>
            <p:ph idx="1" type="body"/>
          </p:nvPr>
        </p:nvSpPr>
        <p:spPr>
          <a:xfrm>
            <a:off x="827087" y="2276475"/>
            <a:ext cx="7694612" cy="4465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b="1" i="0" lang="ca-ES" sz="2000" u="none">
                <a:solidFill>
                  <a:schemeClr val="dk1"/>
                </a:solidFill>
              </a:rPr>
              <a:t>Presencial</a:t>
            </a:r>
            <a:endParaRPr b="1"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Noto Sans Symbols"/>
              <a:buChar char="●"/>
            </a:pPr>
            <a:r>
              <a:rPr b="1" i="0" lang="ca-ES" sz="2000" u="none">
                <a:solidFill>
                  <a:schemeClr val="dk1"/>
                </a:solidFill>
              </a:rPr>
              <a:t>A distància</a:t>
            </a:r>
            <a:r>
              <a:rPr b="0" i="0" lang="ca-E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(IOC- Institut Obert de Catalunya)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Noto Sans Symbols"/>
              <a:buChar char="●"/>
            </a:pPr>
            <a:r>
              <a:rPr b="1" i="0" lang="ca-ES" sz="2000" u="none">
                <a:solidFill>
                  <a:schemeClr val="dk1"/>
                </a:solidFill>
              </a:rPr>
              <a:t>Nocturn</a:t>
            </a:r>
            <a:r>
              <a:rPr b="0" i="0" lang="ca-E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ca-E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(en centres específics)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Char char="–"/>
            </a:pPr>
            <a:r>
              <a:rPr b="0" i="0" lang="ca-ES" sz="1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(pels que treballen, màx. 6 cursos i només cal repetir matèries no superades, no hi ha E. Física)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Noto Sans Symbols"/>
              <a:buChar char="●"/>
            </a:pPr>
            <a:r>
              <a:rPr b="1" i="0" lang="ca-ES" sz="2000" u="none">
                <a:solidFill>
                  <a:schemeClr val="dk1"/>
                </a:solidFill>
              </a:rPr>
              <a:t>Doble titulació batxiller i baccalauréat</a:t>
            </a:r>
            <a:r>
              <a:rPr b="0" i="0" lang="ca-E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ca-E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(en centres específics)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Char char="–"/>
            </a:pPr>
            <a:r>
              <a:rPr b="0" i="0" lang="ca-ES" sz="1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(1/3 en Francès i cursar les matèries Llengua i literatura franceses i Història de França)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Noto Sans Symbols"/>
              <a:buChar char="●"/>
            </a:pPr>
            <a:r>
              <a:rPr b="1" i="0" lang="ca-ES" sz="2000" u="none">
                <a:solidFill>
                  <a:schemeClr val="dk1"/>
                </a:solidFill>
              </a:rPr>
              <a:t>Batxillerat Internacional (BI)</a:t>
            </a:r>
            <a:r>
              <a:rPr b="0" i="0" lang="ca-E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ca-E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(en centres específics)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Char char="–"/>
            </a:pPr>
            <a:r>
              <a:rPr b="0" i="0" lang="ca-ES" sz="1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 fomentar l'excel·lència educativa i l'aprofundiment curricular.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Noto Sans Symbols"/>
              <a:buChar char="●"/>
            </a:pPr>
            <a:r>
              <a:rPr b="1" i="0" lang="ca-ES" sz="2000" u="none">
                <a:solidFill>
                  <a:schemeClr val="dk1"/>
                </a:solidFill>
              </a:rPr>
              <a:t>A l'estranger</a:t>
            </a:r>
            <a:r>
              <a:rPr b="0" i="0" lang="ca-E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Char char="–"/>
            </a:pPr>
            <a:r>
              <a:rPr b="0" i="0" lang="ca-ES" sz="1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(informar-se directament als centres educatius d'aquell país)</a:t>
            </a:r>
            <a:endParaRPr/>
          </a:p>
        </p:txBody>
      </p:sp>
      <p:sp>
        <p:nvSpPr>
          <p:cNvPr id="193" name="Google Shape;193;p10"/>
          <p:cNvSpPr txBox="1"/>
          <p:nvPr/>
        </p:nvSpPr>
        <p:spPr>
          <a:xfrm>
            <a:off x="1116012" y="6202362"/>
            <a:ext cx="5448300" cy="9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B25"/>
              </a:buClr>
              <a:buSzPts val="1200"/>
              <a:buFont typeface="Arial"/>
              <a:buNone/>
            </a:pPr>
            <a:r>
              <a:rPr b="0" i="0" lang="ca-ES" sz="1200" u="sng" cap="none" strike="noStrike">
                <a:solidFill>
                  <a:srgbClr val="274E13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Tria educativa</a:t>
            </a:r>
            <a:endParaRPr b="0" i="0" sz="1400" u="none" cap="none" strike="noStrike">
              <a:solidFill>
                <a:srgbClr val="274E1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54B25"/>
              </a:buClr>
              <a:buSzPts val="1200"/>
              <a:buFont typeface="Arial"/>
              <a:buNone/>
            </a:pPr>
            <a:r>
              <a:rPr b="0" i="0" lang="ca-ES" sz="1200" u="none" cap="none" strike="noStrike">
                <a:solidFill>
                  <a:srgbClr val="254B25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r>
              <a:rPr b="0" i="0" lang="ca-ES" sz="1200" u="sng" cap="none" strike="noStrike">
                <a:solidFill>
                  <a:srgbClr val="254B25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http://queestudiar.gencat.cat/ca/estudis/batxillerat/com-estudiar</a:t>
            </a:r>
            <a:r>
              <a:rPr b="0" i="0" lang="ca-ES" sz="1200" u="none" cap="none" strike="noStrike">
                <a:solidFill>
                  <a:srgbClr val="254B25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254B2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254B2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4" name="Google Shape;194;p1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175625" y="109537"/>
            <a:ext cx="876300" cy="828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1d3d2bd9af1_0_0"/>
          <p:cNvSpPr/>
          <p:nvPr>
            <p:ph type="title"/>
          </p:nvPr>
        </p:nvSpPr>
        <p:spPr>
          <a:xfrm>
            <a:off x="723150" y="1219200"/>
            <a:ext cx="7924800" cy="1143000"/>
          </a:xfrm>
          <a:prstGeom prst="roundRect">
            <a:avLst>
              <a:gd fmla="val 16667" name="adj"/>
            </a:avLst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lang="ca-ES"/>
              <a:t>Dates imprescindibles</a:t>
            </a:r>
            <a:endParaRPr b="0" sz="14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g1d3d2bd9af1_0_0"/>
          <p:cNvSpPr txBox="1"/>
          <p:nvPr>
            <p:ph idx="1" type="body"/>
          </p:nvPr>
        </p:nvSpPr>
        <p:spPr>
          <a:xfrm>
            <a:off x="838200" y="2362200"/>
            <a:ext cx="7694700" cy="3724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300">
                <a:highlight>
                  <a:srgbClr val="FFFFFF"/>
                </a:highlight>
              </a:rPr>
              <a:t>La preinscripció de l’ alumnat als estudis de batxillerat té </a:t>
            </a:r>
            <a:r>
              <a:rPr b="1" lang="ca-ES" sz="1300">
                <a:highlight>
                  <a:srgbClr val="FFFFFF"/>
                </a:highlight>
              </a:rPr>
              <a:t>dates i característiques pròpies</a:t>
            </a:r>
            <a:r>
              <a:rPr lang="ca-ES" sz="1300">
                <a:highlight>
                  <a:srgbClr val="FFFFFF"/>
                </a:highlight>
              </a:rPr>
              <a:t>. Si vols estar al cas de les diferents dates clau i dels terminis de la preinscripció, caldrà que tinguis en compte alguns aspectes:</a:t>
            </a:r>
            <a:endParaRPr sz="1300">
              <a:highlight>
                <a:srgbClr val="FFFFFF"/>
              </a:highlight>
            </a:endParaRPr>
          </a:p>
          <a:p>
            <a:pPr indent="-311150" lvl="0" marL="457200" rtl="0" algn="just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●"/>
            </a:pPr>
            <a:r>
              <a:rPr lang="ca-ES" sz="1300">
                <a:highlight>
                  <a:srgbClr val="FFFFFF"/>
                </a:highlight>
              </a:rPr>
              <a:t>El procés de preinscripció s'inicia a mitjans d'abril i acaba a mitjans de juliol amb la formalització de la matrícula.</a:t>
            </a:r>
            <a:endParaRPr sz="1300">
              <a:highlight>
                <a:srgbClr val="FFFFFF"/>
              </a:highlight>
            </a:endParaRPr>
          </a:p>
          <a:p>
            <a:pPr indent="-3111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●"/>
            </a:pPr>
            <a:r>
              <a:rPr lang="ca-ES" sz="1300">
                <a:highlight>
                  <a:srgbClr val="FFFFFF"/>
                </a:highlight>
              </a:rPr>
              <a:t>Durant tot aquest temps hi ha dates i terminis associats a actuacions clau que has de tenir presents, ja que determinen l'assignació final de places als centres educatius.</a:t>
            </a:r>
            <a:endParaRPr sz="1300">
              <a:highlight>
                <a:srgbClr val="FFFFFF"/>
              </a:highlight>
            </a:endParaRPr>
          </a:p>
          <a:p>
            <a:pPr indent="0" lvl="0" marL="0" rtl="0" algn="just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ca-ES" sz="1300">
                <a:highlight>
                  <a:srgbClr val="FFFFFF"/>
                </a:highlight>
              </a:rPr>
              <a:t>Així, has d'estar pendent de les dates i de les gestions específiques de cada moment del procés.</a:t>
            </a:r>
            <a:endParaRPr sz="1300"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b="1" lang="ca-ES" sz="1300">
                <a:highlight>
                  <a:srgbClr val="FFFFFF"/>
                </a:highlight>
              </a:rPr>
              <a:t>ON TROBARÉ LA INFORMACIÓ?</a:t>
            </a:r>
            <a:endParaRPr b="1" sz="1300">
              <a:highlight>
                <a:srgbClr val="FFFFFF"/>
              </a:highlight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300"/>
              <a:buAutoNum type="arabicParenR"/>
            </a:pPr>
            <a:r>
              <a:rPr lang="ca-ES" sz="1300">
                <a:highlight>
                  <a:srgbClr val="FFFFFF"/>
                </a:highlight>
              </a:rPr>
              <a:t>La tutora o el tutor us la facilitaran en cada moment</a:t>
            </a:r>
            <a:endParaRPr sz="1300">
              <a:highlight>
                <a:srgbClr val="FFFFFF"/>
              </a:highlight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AutoNum type="arabicParenR"/>
            </a:pPr>
            <a:r>
              <a:rPr lang="ca-ES" sz="1300">
                <a:highlight>
                  <a:srgbClr val="FFFFFF"/>
                </a:highlight>
              </a:rPr>
              <a:t>A la pàgina web de l’Institut  Baix Penedès: </a:t>
            </a:r>
            <a:r>
              <a:rPr lang="ca-ES" sz="1300" u="sng">
                <a:solidFill>
                  <a:schemeClr val="hlink"/>
                </a:solidFill>
                <a:highlight>
                  <a:srgbClr val="FFFFFF"/>
                </a:highlight>
                <a:hlinkClick r:id="rId3"/>
              </a:rPr>
              <a:t>Ins Baix Penedès</a:t>
            </a:r>
            <a:endParaRPr sz="1300">
              <a:highlight>
                <a:srgbClr val="FFFFFF"/>
              </a:highlight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AutoNum type="arabicParenR"/>
            </a:pPr>
            <a:r>
              <a:rPr lang="ca-ES" sz="1300">
                <a:highlight>
                  <a:srgbClr val="FFFFFF"/>
                </a:highlight>
              </a:rPr>
              <a:t>A la pàgina de la Generalitat de Catalunya: </a:t>
            </a:r>
            <a:r>
              <a:rPr lang="ca-ES" sz="1300" u="sng">
                <a:solidFill>
                  <a:schemeClr val="hlink"/>
                </a:solidFill>
                <a:highlight>
                  <a:srgbClr val="FFFFFF"/>
                </a:highlight>
                <a:hlinkClick r:id="rId4"/>
              </a:rPr>
              <a:t>TRIA EDUCATIVA/Preinscripció</a:t>
            </a:r>
            <a:endParaRPr sz="1300"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b="1" sz="16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2900"/>
          </a:p>
        </p:txBody>
      </p:sp>
      <p:pic>
        <p:nvPicPr>
          <p:cNvPr id="202" name="Google Shape;202;g1d3d2bd9af1_0_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175625" y="109537"/>
            <a:ext cx="876300" cy="828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" name="Google Shape;208;g1d3d2bd9af1_1_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75625" y="109537"/>
            <a:ext cx="876300" cy="828675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g1d3d2bd9af1_1_1"/>
          <p:cNvSpPr/>
          <p:nvPr/>
        </p:nvSpPr>
        <p:spPr>
          <a:xfrm>
            <a:off x="918450" y="733175"/>
            <a:ext cx="7639200" cy="9213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a-ES" sz="3600">
                <a:solidFill>
                  <a:srgbClr val="006666"/>
                </a:solidFill>
              </a:rPr>
              <a:t>Documentació necessària</a:t>
            </a:r>
            <a:endParaRPr b="1" sz="3600">
              <a:solidFill>
                <a:srgbClr val="006666"/>
              </a:solidFill>
            </a:endParaRPr>
          </a:p>
        </p:txBody>
      </p:sp>
      <p:sp>
        <p:nvSpPr>
          <p:cNvPr id="210" name="Google Shape;210;g1d3d2bd9af1_1_1"/>
          <p:cNvSpPr txBox="1"/>
          <p:nvPr/>
        </p:nvSpPr>
        <p:spPr>
          <a:xfrm>
            <a:off x="918450" y="1737375"/>
            <a:ext cx="8378100" cy="527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a-ES" sz="1150">
                <a:solidFill>
                  <a:srgbClr val="6666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ca-ES" sz="1450">
                <a:solidFill>
                  <a:srgbClr val="0033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sol·licitud i la documentació necessària s'ha de presentar al centr</a:t>
            </a:r>
            <a:r>
              <a:rPr b="1" lang="ca-ES" sz="1250">
                <a:solidFill>
                  <a:srgbClr val="0033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</a:t>
            </a:r>
            <a:r>
              <a:rPr lang="ca-ES" sz="1150">
                <a:solidFill>
                  <a:srgbClr val="0033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 per al programa demanat en primer lloc</a:t>
            </a:r>
            <a:r>
              <a:rPr lang="ca-ES" sz="1150">
                <a:solidFill>
                  <a:srgbClr val="6666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150">
              <a:solidFill>
                <a:srgbClr val="6666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6666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ca-ES" sz="1050">
                <a:solidFill>
                  <a:srgbClr val="6666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lang="ca-ES" sz="1100">
                <a:solidFill>
                  <a:srgbClr val="003366"/>
                </a:solidFill>
              </a:rPr>
              <a:t>1. Si és </a:t>
            </a:r>
            <a:r>
              <a:rPr b="1" lang="ca-ES" sz="1100">
                <a:solidFill>
                  <a:srgbClr val="003366"/>
                </a:solidFill>
              </a:rPr>
              <a:t>major d'edat:</a:t>
            </a:r>
            <a:r>
              <a:rPr lang="ca-ES" sz="1100">
                <a:solidFill>
                  <a:srgbClr val="003366"/>
                </a:solidFill>
              </a:rPr>
              <a:t>  DNI, NIE, passaport o document d'identitat d'un país membre de la Unió Europea.</a:t>
            </a:r>
            <a:endParaRPr sz="1100">
              <a:solidFill>
                <a:srgbClr val="00336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ca-ES" sz="1100">
                <a:solidFill>
                  <a:srgbClr val="003366"/>
                </a:solidFill>
              </a:rPr>
              <a:t>    2.Si és</a:t>
            </a:r>
            <a:r>
              <a:rPr b="1" lang="ca-ES" sz="1100">
                <a:solidFill>
                  <a:srgbClr val="003366"/>
                </a:solidFill>
              </a:rPr>
              <a:t> menor d'edat</a:t>
            </a:r>
            <a:r>
              <a:rPr lang="ca-ES" sz="1100">
                <a:solidFill>
                  <a:srgbClr val="003366"/>
                </a:solidFill>
              </a:rPr>
              <a:t>:</a:t>
            </a:r>
            <a:endParaRPr sz="1100">
              <a:solidFill>
                <a:srgbClr val="003366"/>
              </a:solidFill>
            </a:endParaRPr>
          </a:p>
          <a:p>
            <a:pPr indent="-228600" lvl="0" marL="6350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a-ES" sz="1100">
                <a:solidFill>
                  <a:srgbClr val="003366"/>
                </a:solidFill>
              </a:rPr>
              <a:t>o    </a:t>
            </a:r>
            <a:r>
              <a:rPr b="1" lang="ca-ES" sz="1100">
                <a:solidFill>
                  <a:srgbClr val="003366"/>
                </a:solidFill>
              </a:rPr>
              <a:t>Llibre de família o altres documents relatius a la filiació</a:t>
            </a:r>
            <a:r>
              <a:rPr lang="ca-ES" sz="1100">
                <a:solidFill>
                  <a:srgbClr val="003366"/>
                </a:solidFill>
              </a:rPr>
              <a:t>.</a:t>
            </a:r>
            <a:endParaRPr sz="1100">
              <a:solidFill>
                <a:srgbClr val="003366"/>
              </a:solidFill>
            </a:endParaRPr>
          </a:p>
          <a:p>
            <a:pPr indent="-228600" lvl="0" marL="6350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a-ES" sz="1100">
                <a:solidFill>
                  <a:srgbClr val="003366"/>
                </a:solidFill>
              </a:rPr>
              <a:t>Quan l'alumne estigui en situació d'acolliment, el document que cal aportar és la resolució d'acolliment del Departament de Drets Socials.</a:t>
            </a:r>
            <a:endParaRPr sz="1100">
              <a:solidFill>
                <a:srgbClr val="003366"/>
              </a:solidFill>
            </a:endParaRPr>
          </a:p>
          <a:p>
            <a:pPr indent="-228600" lvl="0" marL="6350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a-ES" sz="1100">
                <a:solidFill>
                  <a:srgbClr val="003366"/>
                </a:solidFill>
              </a:rPr>
              <a:t>o    </a:t>
            </a:r>
            <a:r>
              <a:rPr b="1" lang="ca-ES" sz="1100">
                <a:solidFill>
                  <a:srgbClr val="003366"/>
                </a:solidFill>
              </a:rPr>
              <a:t>DNI del pare, la mare, el tutor o la tutora de l'alumne.</a:t>
            </a:r>
            <a:endParaRPr b="1" sz="1100">
              <a:solidFill>
                <a:srgbClr val="003366"/>
              </a:solidFill>
            </a:endParaRPr>
          </a:p>
          <a:p>
            <a:pPr indent="-228600" lvl="0" marL="6350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a-ES" sz="1100">
                <a:solidFill>
                  <a:srgbClr val="003366"/>
                </a:solidFill>
              </a:rPr>
              <a:t>Si el sol·licitant és estranger, necessitarà la targeta de residència on consta el NIE o el passaport; i si és estranger d'un país membre de la Unió Europea, li caldrà adjuntar el document d'identitat del país d'origen.</a:t>
            </a:r>
            <a:endParaRPr sz="1100">
              <a:solidFill>
                <a:srgbClr val="00336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b="1" lang="ca-ES" sz="2100">
                <a:solidFill>
                  <a:srgbClr val="0033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1" lang="ca-ES" sz="1700">
                <a:solidFill>
                  <a:srgbClr val="0033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criteris prioritaris</a:t>
            </a:r>
            <a:endParaRPr b="1" sz="1700">
              <a:solidFill>
                <a:srgbClr val="0033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b="1" lang="ca-ES" sz="2000">
                <a:solidFill>
                  <a:srgbClr val="0033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ca-ES" sz="700">
                <a:solidFill>
                  <a:srgbClr val="0033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lang="ca-ES" sz="1050">
                <a:solidFill>
                  <a:srgbClr val="0033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</a:t>
            </a:r>
            <a:r>
              <a:rPr lang="ca-ES" sz="700">
                <a:solidFill>
                  <a:srgbClr val="0033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1" lang="ca-ES" sz="1050">
                <a:solidFill>
                  <a:srgbClr val="003366"/>
                </a:solidFill>
              </a:rPr>
              <a:t>Proximitat del domicili al lloc on es cursa BAT</a:t>
            </a:r>
            <a:endParaRPr sz="1050">
              <a:solidFill>
                <a:srgbClr val="0033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ca-ES" sz="1050">
                <a:solidFill>
                  <a:srgbClr val="0033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2.</a:t>
            </a:r>
            <a:r>
              <a:rPr lang="ca-ES" sz="700">
                <a:solidFill>
                  <a:srgbClr val="0033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1" lang="ca-ES" sz="1050">
                <a:solidFill>
                  <a:schemeClr val="dk1"/>
                </a:solidFill>
              </a:rPr>
              <a:t>Proximitat del lloc de treball de la mare, del pare, de la tutora o el tutor legal.</a:t>
            </a:r>
            <a:endParaRPr sz="700">
              <a:solidFill>
                <a:srgbClr val="0033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ca-ES" sz="1050">
                <a:solidFill>
                  <a:srgbClr val="0033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3.</a:t>
            </a:r>
            <a:r>
              <a:rPr lang="ca-ES" sz="700">
                <a:solidFill>
                  <a:srgbClr val="0033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1" lang="ca-ES" sz="1050">
                <a:solidFill>
                  <a:srgbClr val="003366"/>
                </a:solidFill>
              </a:rPr>
              <a:t>Renda Mínima garantida de ciutadania</a:t>
            </a:r>
            <a:endParaRPr sz="1050">
              <a:solidFill>
                <a:srgbClr val="0033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ca-ES" sz="1050">
                <a:solidFill>
                  <a:srgbClr val="0033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4.</a:t>
            </a:r>
            <a:r>
              <a:rPr lang="ca-ES" sz="700">
                <a:solidFill>
                  <a:srgbClr val="0033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1" lang="ca-ES" sz="1050">
                <a:solidFill>
                  <a:srgbClr val="003366"/>
                </a:solidFill>
              </a:rPr>
              <a:t>Expedient acadèmic</a:t>
            </a:r>
            <a:r>
              <a:rPr lang="ca-ES" sz="1150">
                <a:solidFill>
                  <a:srgbClr val="6666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150">
              <a:solidFill>
                <a:srgbClr val="6666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rgbClr val="003366"/>
              </a:solidFill>
            </a:endParaRPr>
          </a:p>
        </p:txBody>
      </p:sp>
      <p:pic>
        <p:nvPicPr>
          <p:cNvPr id="211" name="Google Shape;211;g1d3d2bd9af1_1_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28025" y="261937"/>
            <a:ext cx="876300" cy="828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1"/>
          <p:cNvSpPr/>
          <p:nvPr>
            <p:ph type="title"/>
          </p:nvPr>
        </p:nvSpPr>
        <p:spPr>
          <a:xfrm>
            <a:off x="1383350" y="802800"/>
            <a:ext cx="5748000" cy="9378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1" i="0" lang="ca-ES" sz="36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Vols estudiar un CFGM?</a:t>
            </a:r>
            <a:endParaRPr/>
          </a:p>
        </p:txBody>
      </p:sp>
      <p:sp>
        <p:nvSpPr>
          <p:cNvPr id="217" name="Google Shape;217;p11"/>
          <p:cNvSpPr txBox="1"/>
          <p:nvPr>
            <p:ph idx="1" type="body"/>
          </p:nvPr>
        </p:nvSpPr>
        <p:spPr>
          <a:xfrm>
            <a:off x="931175" y="2256225"/>
            <a:ext cx="2997900" cy="37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9845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b="1" i="0" lang="ca-ES" sz="1100" u="sng">
                <a:solidFill>
                  <a:schemeClr val="dk1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Activitats físiques i esportives</a:t>
            </a:r>
            <a:endParaRPr sz="2700"/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</a:pPr>
            <a:r>
              <a:t/>
            </a:r>
            <a:endParaRPr sz="2700"/>
          </a:p>
          <a:p>
            <a:pPr indent="-298450" lvl="0" marL="457200" rtl="0" algn="l">
              <a:lnSpc>
                <a:spcPct val="8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i="0" lang="ca-ES" sz="1100" u="sng">
                <a:solidFill>
                  <a:schemeClr val="dk1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Administració i gestió</a:t>
            </a:r>
            <a:br>
              <a:rPr b="0" i="0" lang="ca-ES" sz="11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2700"/>
          </a:p>
          <a:p>
            <a:pPr indent="-29845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i="0" lang="ca-ES" sz="1100" u="sng">
                <a:solidFill>
                  <a:schemeClr val="dk1"/>
                </a:solid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Agrària</a:t>
            </a:r>
            <a:br>
              <a:rPr b="0" i="0" lang="ca-ES" sz="11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2700"/>
          </a:p>
          <a:p>
            <a:pPr indent="-29845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i="0" lang="ca-ES" sz="1100" u="sng">
                <a:solidFill>
                  <a:schemeClr val="dk1"/>
                </a:solidFill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Arts gràfiques</a:t>
            </a:r>
            <a:br>
              <a:rPr b="0" i="0" lang="ca-ES" sz="11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2700"/>
          </a:p>
          <a:p>
            <a:pPr indent="-29845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i="0" lang="ca-ES" sz="1100" u="sng">
                <a:solidFill>
                  <a:schemeClr val="dk1"/>
                </a:solidFill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Comerç i màrqueting</a:t>
            </a:r>
            <a:br>
              <a:rPr b="0" i="0" lang="ca-ES" sz="11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2700"/>
          </a:p>
          <a:p>
            <a:pPr indent="-29845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i="0" lang="ca-ES" sz="1100" u="sng">
                <a:solidFill>
                  <a:schemeClr val="dk1"/>
                </a:solidFill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Edificació i obra civil</a:t>
            </a:r>
            <a:br>
              <a:rPr b="0" i="0" lang="ca-ES" sz="11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2700"/>
          </a:p>
          <a:p>
            <a:pPr indent="-29845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i="0" lang="ca-ES" sz="1100" u="sng">
                <a:solidFill>
                  <a:schemeClr val="dk1"/>
                </a:solidFill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Electricitat i electrònica</a:t>
            </a:r>
            <a:br>
              <a:rPr b="0" i="0" lang="ca-ES" sz="11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2700"/>
          </a:p>
          <a:p>
            <a:pPr indent="-314325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350"/>
              <a:buChar char="●"/>
            </a:pPr>
            <a:r>
              <a:rPr b="1" i="0" lang="ca-ES" sz="1100" u="sng">
                <a:solidFill>
                  <a:schemeClr val="dk1"/>
                </a:solidFill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Fabricació mecànica</a:t>
            </a:r>
            <a:endParaRPr sz="1100"/>
          </a:p>
          <a:p>
            <a:pPr indent="0" lvl="0" marL="457200" rtl="0" algn="l">
              <a:lnSpc>
                <a:spcPct val="80000"/>
              </a:lnSpc>
              <a:spcBef>
                <a:spcPts val="240"/>
              </a:spcBef>
              <a:spcAft>
                <a:spcPts val="0"/>
              </a:spcAft>
              <a:buSzPts val="1350"/>
              <a:buNone/>
            </a:pPr>
            <a:r>
              <a:t/>
            </a:r>
            <a:endParaRPr sz="1100"/>
          </a:p>
          <a:p>
            <a:pPr indent="-314325" lvl="0" marL="457200" rtl="0" algn="l">
              <a:lnSpc>
                <a:spcPct val="80000"/>
              </a:lnSpc>
              <a:spcBef>
                <a:spcPts val="240"/>
              </a:spcBef>
              <a:spcAft>
                <a:spcPts val="0"/>
              </a:spcAft>
              <a:buSzPts val="1350"/>
              <a:buChar char="●"/>
            </a:pPr>
            <a:r>
              <a:rPr b="1" i="0" lang="ca-ES" sz="1100" u="sng">
                <a:solidFill>
                  <a:schemeClr val="dk1"/>
                </a:solidFill>
                <a:hlinkClick r:id="rId1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Fusta, moble i suro</a:t>
            </a:r>
            <a:endParaRPr/>
          </a:p>
          <a:p>
            <a:pPr indent="-314325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350"/>
              <a:buChar char="●"/>
            </a:pPr>
            <a:r>
              <a:rPr lang="ca-ES"/>
              <a:t> </a:t>
            </a:r>
            <a:r>
              <a:rPr b="1" i="0" lang="ca-ES" sz="1100" u="sng">
                <a:solidFill>
                  <a:schemeClr val="dk1"/>
                </a:solidFill>
                <a:hlinkClick r:id="rId1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Imatge i so</a:t>
            </a:r>
            <a:br>
              <a:rPr b="0" i="0" lang="ca-ES" sz="11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2700"/>
          </a:p>
          <a:p>
            <a:pPr indent="-285750" lvl="0" marL="342900" rtl="0" algn="l">
              <a:lnSpc>
                <a:spcPct val="8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Noto Sans Symbols"/>
              <a:buNone/>
            </a:pPr>
            <a:r>
              <a:t/>
            </a:r>
            <a:endParaRPr b="0" i="0" sz="1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34290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900"/>
              <a:buNone/>
            </a:pPr>
            <a:r>
              <a:t/>
            </a:r>
            <a:endParaRPr b="0" i="0" sz="1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11"/>
          <p:cNvSpPr txBox="1"/>
          <p:nvPr/>
        </p:nvSpPr>
        <p:spPr>
          <a:xfrm>
            <a:off x="4289425" y="2011650"/>
            <a:ext cx="3154500" cy="444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342900" marR="0" rtl="0" algn="l">
              <a:lnSpc>
                <a:spcPct val="8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Noto Sans Symbols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80000"/>
              </a:lnSpc>
              <a:spcBef>
                <a:spcPts val="2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b="1" i="0" lang="ca-ES" sz="11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1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Imatge personal</a:t>
            </a:r>
            <a:br>
              <a:rPr b="0" i="0" lang="ca-E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b="1" i="0" lang="ca-ES" sz="11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1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Indústries alimentàries</a:t>
            </a:r>
            <a:br>
              <a:rPr b="0" i="0" lang="ca-E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b="1" i="0" lang="ca-ES" sz="11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1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Indústries extractives</a:t>
            </a:r>
            <a:br>
              <a:rPr b="0" i="0" lang="ca-E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b="1" i="0" lang="ca-ES" sz="11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1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Informàtica i comunicacions</a:t>
            </a:r>
            <a:br>
              <a:rPr b="0" i="0" lang="ca-E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b="1" i="0" lang="ca-ES" sz="11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1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Instal·lació i manteniment</a:t>
            </a:r>
            <a:br>
              <a:rPr b="0" i="0" lang="ca-E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b="1" i="0" lang="ca-ES" sz="11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1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Maritimopesquera</a:t>
            </a:r>
            <a:br>
              <a:rPr b="0" i="0" lang="ca-E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b="1" i="0" lang="ca-ES" sz="11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1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Química</a:t>
            </a:r>
            <a:br>
              <a:rPr b="0" i="0" lang="ca-E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b="1" i="0" lang="ca-ES" sz="11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2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Sanitat</a:t>
            </a:r>
            <a:br>
              <a:rPr b="0" i="0" lang="ca-E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b="1" i="0" lang="ca-ES" sz="11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Seguretat i medi ambient</a:t>
            </a:r>
            <a:endParaRPr b="1" i="0" sz="11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22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i="0" sz="11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80000"/>
              </a:lnSpc>
              <a:spcBef>
                <a:spcPts val="2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b="1" i="0" lang="ca-ES" sz="11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2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Serveis socioculturals i a la comunitat</a:t>
            </a:r>
            <a:br>
              <a:rPr b="0" i="0" lang="ca-E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</a:pPr>
            <a:r>
              <a:rPr b="1" i="0" lang="ca-ES" sz="11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2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Tèxtil, confecció i pell</a:t>
            </a:r>
            <a:br>
              <a:rPr b="0" i="0" lang="ca-E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b="1" i="0" lang="ca-ES" sz="11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2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Transport i manteniment de vehicles</a:t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b="1" i="0" lang="ca-ES" sz="11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2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Hoteleria i turisme</a:t>
            </a:r>
            <a:endParaRPr b="0" i="0" sz="2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22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11"/>
          <p:cNvSpPr txBox="1"/>
          <p:nvPr/>
        </p:nvSpPr>
        <p:spPr>
          <a:xfrm flipH="1">
            <a:off x="744275" y="6502650"/>
            <a:ext cx="54978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1400"/>
              <a:buFont typeface="Arial"/>
              <a:buNone/>
            </a:pPr>
            <a:r>
              <a:rPr b="0" i="0" lang="ca-ES" sz="1100" u="none" cap="none" strike="noStrike">
                <a:solidFill>
                  <a:srgbClr val="274E1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ca-ES" sz="1100" u="sng" cap="none" strike="noStrike">
                <a:solidFill>
                  <a:srgbClr val="274E13"/>
                </a:solidFill>
                <a:latin typeface="Arial"/>
                <a:ea typeface="Arial"/>
                <a:cs typeface="Arial"/>
                <a:sym typeface="Arial"/>
                <a:hlinkClick r:id="rId2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Tria educativa</a:t>
            </a:r>
            <a:r>
              <a:rPr b="0" i="0" lang="ca-ES" sz="1100" u="none" cap="none" strike="noStrike">
                <a:solidFill>
                  <a:srgbClr val="274E13"/>
                </a:solidFill>
                <a:latin typeface="Arial"/>
                <a:ea typeface="Arial"/>
                <a:cs typeface="Arial"/>
                <a:sym typeface="Arial"/>
              </a:rPr>
              <a:t>   /  </a:t>
            </a:r>
            <a:r>
              <a:rPr b="0" i="0" lang="ca-ES" sz="1300" u="none" cap="none" strike="noStrike">
                <a:solidFill>
                  <a:srgbClr val="274E1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ca-ES" sz="1100" u="sng" cap="none" strike="noStrike">
                <a:solidFill>
                  <a:srgbClr val="274E13"/>
                </a:solidFill>
                <a:latin typeface="Arial"/>
                <a:ea typeface="Arial"/>
                <a:cs typeface="Arial"/>
                <a:sym typeface="Arial"/>
                <a:hlinkClick r:id="rId2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Formació professional. Tria educativa</a:t>
            </a:r>
            <a:endParaRPr b="0" i="0" sz="1300" u="none" cap="none" strike="noStrike">
              <a:solidFill>
                <a:srgbClr val="274E1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Resultat d'imatges de orientación" id="220" name="Google Shape;220;p11"/>
          <p:cNvPicPr preferRelativeResize="0"/>
          <p:nvPr/>
        </p:nvPicPr>
        <p:blipFill rotWithShape="1">
          <a:blip r:embed="rId27">
            <a:alphaModFix/>
          </a:blip>
          <a:srcRect b="0" l="0" r="0" t="0"/>
          <a:stretch/>
        </p:blipFill>
        <p:spPr>
          <a:xfrm>
            <a:off x="7443787" y="4611687"/>
            <a:ext cx="1676400" cy="2232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1" name="Google Shape;221;p11"/>
          <p:cNvPicPr preferRelativeResize="0"/>
          <p:nvPr/>
        </p:nvPicPr>
        <p:blipFill rotWithShape="1">
          <a:blip r:embed="rId28">
            <a:alphaModFix/>
          </a:blip>
          <a:srcRect b="0" l="0" r="0" t="0"/>
          <a:stretch/>
        </p:blipFill>
        <p:spPr>
          <a:xfrm>
            <a:off x="8175625" y="109537"/>
            <a:ext cx="876300" cy="8286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22" name="Google Shape;222;p11"/>
          <p:cNvCxnSpPr/>
          <p:nvPr/>
        </p:nvCxnSpPr>
        <p:spPr>
          <a:xfrm rot="10800000">
            <a:off x="3342075" y="6502650"/>
            <a:ext cx="0" cy="292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2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1" i="0" lang="ca-ES" sz="36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Saps què és la FP Dual?</a:t>
            </a:r>
            <a:endParaRPr/>
          </a:p>
        </p:txBody>
      </p:sp>
      <p:sp>
        <p:nvSpPr>
          <p:cNvPr id="229" name="Google Shape;229;p12"/>
          <p:cNvSpPr txBox="1"/>
          <p:nvPr>
            <p:ph idx="1" type="body"/>
          </p:nvPr>
        </p:nvSpPr>
        <p:spPr>
          <a:xfrm>
            <a:off x="838200" y="2362200"/>
            <a:ext cx="8213700" cy="422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</a:pPr>
            <a:r>
              <a:rPr b="0" i="0" lang="ca-E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 FP Dual combina la formació de CFGM o CFGS amb pràctiques (renumerades) en un entorn laboral específic. </a:t>
            </a:r>
            <a:endParaRPr/>
          </a:p>
          <a:p>
            <a:pPr indent="-295275" lvl="1" marL="74295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500"/>
              <a:buChar char="–"/>
            </a:pPr>
            <a:r>
              <a:rPr b="1" lang="ca-ES" sz="2000"/>
              <a:t>CFGM Guia en el medi natural i de temps de lleure.</a:t>
            </a:r>
            <a:endParaRPr b="1" sz="2000"/>
          </a:p>
          <a:p>
            <a:pPr indent="0" lvl="0" marL="74295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50"/>
              <a:buNone/>
            </a:pPr>
            <a:r>
              <a:rPr b="1" lang="ca-ES" sz="1800"/>
              <a:t>.</a:t>
            </a:r>
            <a:r>
              <a:rPr lang="ca-ES" sz="1700"/>
              <a:t> Ins. Andreu Nin + Consell Esportiu Baix Penedès + Aqualia.</a:t>
            </a:r>
            <a:endParaRPr sz="1700"/>
          </a:p>
          <a:p>
            <a:pPr indent="-295275" lvl="1" marL="74295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500"/>
              <a:buChar char="–"/>
            </a:pPr>
            <a:r>
              <a:rPr b="1" lang="ca-ES" sz="2000"/>
              <a:t>CFGS Administració i Finances / CFGS Administrador i Finances (gestor d’assegurances)</a:t>
            </a:r>
            <a:endParaRPr b="1" sz="2000"/>
          </a:p>
          <a:p>
            <a:pPr indent="0" lvl="0" marL="74295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50"/>
              <a:buNone/>
            </a:pPr>
            <a:r>
              <a:rPr b="1" lang="ca-ES" sz="1900"/>
              <a:t>. </a:t>
            </a:r>
            <a:r>
              <a:rPr lang="ca-ES" sz="1700"/>
              <a:t>Ins. Andreu Nin + AKI + PrivéeBrands.</a:t>
            </a:r>
            <a:endParaRPr sz="1800"/>
          </a:p>
          <a:p>
            <a:pPr indent="-285750" lvl="1" marL="74295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</a:pPr>
            <a:r>
              <a:rPr b="1" i="0" lang="ca-ES" sz="2000" u="none">
                <a:solidFill>
                  <a:schemeClr val="dk1"/>
                </a:solidFill>
              </a:rPr>
              <a:t>CFGS Química Industrial</a:t>
            </a:r>
            <a:endParaRPr b="1"/>
          </a:p>
          <a:p>
            <a:pPr indent="-222250" lvl="2" marL="11430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50"/>
              <a:buFont typeface="Noto Sans Symbols"/>
              <a:buChar char="●"/>
            </a:pPr>
            <a:r>
              <a:rPr b="0" i="0" lang="ca-ES" sz="1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Institut Comte i Rius (Tarragona) + Repsol + BASF.</a:t>
            </a:r>
            <a:endParaRPr sz="1900"/>
          </a:p>
          <a:p>
            <a:pPr indent="-285750" lvl="1" marL="74295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</a:pPr>
            <a:r>
              <a:rPr b="1" i="0" lang="ca-ES" sz="2000" u="none">
                <a:solidFill>
                  <a:schemeClr val="dk1"/>
                </a:solidFill>
              </a:rPr>
              <a:t>CFGS Estilisme i direcció de perruqueria </a:t>
            </a:r>
            <a:endParaRPr b="1"/>
          </a:p>
          <a:p>
            <a:pPr indent="-250825" lvl="2" marL="11430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●"/>
            </a:pPr>
            <a:r>
              <a:rPr b="0" i="0" lang="ca-ES" sz="1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Institut Cal·lípolis + Cebado + Llongueras</a:t>
            </a:r>
            <a:endParaRPr sz="1700"/>
          </a:p>
          <a:p>
            <a:pPr indent="-142875" lvl="2" marL="11430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Noto Sans Symbols"/>
              <a:buNone/>
            </a:pPr>
            <a:r>
              <a:t/>
            </a:r>
            <a:endParaRPr b="0" i="0" sz="17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7175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12"/>
          <p:cNvSpPr txBox="1"/>
          <p:nvPr/>
        </p:nvSpPr>
        <p:spPr>
          <a:xfrm>
            <a:off x="692276" y="6222775"/>
            <a:ext cx="55962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1000"/>
              <a:buFont typeface="Arial"/>
              <a:buNone/>
            </a:pPr>
            <a:r>
              <a:rPr b="0" i="0" lang="ca-ES" sz="1000" u="none" cap="none" strike="noStrike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ca-ES" sz="1400" u="sng" cap="none" strike="noStrike">
                <a:solidFill>
                  <a:srgbClr val="274E13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https://triaeducativa.gencat.cat/ca/fp/cataleg-serveis/cataleg/fp-dual/</a:t>
            </a:r>
            <a:endParaRPr b="0" i="0" sz="1400" u="none" cap="none" strike="noStrike">
              <a:solidFill>
                <a:srgbClr val="274E1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3300"/>
              </a:buClr>
              <a:buSzPts val="1000"/>
              <a:buFont typeface="Arial"/>
              <a:buNone/>
            </a:pPr>
            <a:r>
              <a:rPr b="0" i="0" lang="ca-ES" sz="1400" u="none" cap="none" strike="noStrike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ca-ES" sz="1400" u="sng" cap="none" strike="noStrike">
                <a:solidFill>
                  <a:srgbClr val="254B25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http://ensenyament.gencat.cat/ca/arees-actuacio/empreses-fpdual/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Resultat d'imatges de orientación" id="231" name="Google Shape;231;p1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323137" y="4662487"/>
            <a:ext cx="1820862" cy="2160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2" name="Google Shape;232;p1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175625" y="109537"/>
            <a:ext cx="876300" cy="828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Orientacion_sobre_verde_1" id="237" name="Google Shape;237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9387" y="-22225"/>
            <a:ext cx="998537" cy="981075"/>
          </a:xfrm>
          <a:prstGeom prst="rect">
            <a:avLst/>
          </a:prstGeom>
          <a:noFill/>
          <a:ln>
            <a:noFill/>
          </a:ln>
        </p:spPr>
      </p:pic>
      <p:sp>
        <p:nvSpPr>
          <p:cNvPr id="238" name="Google Shape;238;p13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</a:pPr>
            <a:r>
              <a:rPr b="1" i="0" lang="ca-ES" sz="3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 si encara no tinc clar què vull estudiar?</a:t>
            </a:r>
            <a:endParaRPr/>
          </a:p>
        </p:txBody>
      </p:sp>
      <p:sp>
        <p:nvSpPr>
          <p:cNvPr id="239" name="Google Shape;239;p13"/>
          <p:cNvSpPr txBox="1"/>
          <p:nvPr>
            <p:ph idx="1" type="body"/>
          </p:nvPr>
        </p:nvSpPr>
        <p:spPr>
          <a:xfrm>
            <a:off x="762000" y="2600325"/>
            <a:ext cx="8382000" cy="41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</a:pPr>
            <a:r>
              <a:rPr b="1" i="0" lang="ca-E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 d’Interessos Professionals</a:t>
            </a:r>
            <a:r>
              <a:rPr b="0" i="0" lang="ca-E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(Barcelona Activa)</a:t>
            </a:r>
            <a:endParaRPr/>
          </a:p>
          <a:p>
            <a:pPr indent="-219075" lvl="1" marL="211455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lang="ca-ES" sz="1900" u="sng">
                <a:solidFill>
                  <a:srgbClr val="FF99FF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TEST D'INTERESSOS PERSONALS</a:t>
            </a:r>
            <a:endParaRPr sz="1900">
              <a:solidFill>
                <a:srgbClr val="FF99FF"/>
              </a:solidFill>
            </a:endParaRPr>
          </a:p>
          <a:p>
            <a:pPr indent="-219075" lvl="1" marL="74295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t/>
            </a:r>
            <a:endParaRPr sz="1900">
              <a:solidFill>
                <a:srgbClr val="FF99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</a:pPr>
            <a:r>
              <a:rPr b="1" i="0" lang="ca-E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 CLOE </a:t>
            </a:r>
            <a:r>
              <a:rPr b="0" i="0" lang="ca-E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(Servei d’Ocupació de Catalunya - SOC)</a:t>
            </a:r>
            <a:endParaRPr/>
          </a:p>
          <a:p>
            <a:pPr indent="457200" lvl="0" marL="2743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None/>
            </a:pPr>
            <a:r>
              <a:rPr b="0" i="0" lang="ca-ES" sz="1800" u="sng">
                <a:solidFill>
                  <a:srgbClr val="FF99FF"/>
                </a:solid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TEST CLOE</a:t>
            </a:r>
            <a:endParaRPr b="0" i="0" sz="1800" u="none">
              <a:solidFill>
                <a:srgbClr val="FF99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7175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1650"/>
              <a:buNone/>
            </a:pPr>
            <a:r>
              <a:rPr b="1" i="0" lang="ca-ES" sz="2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b="1" i="0" lang="ca-E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 GR (Educaweb)</a:t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54330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1650"/>
              <a:buNone/>
            </a:pPr>
            <a:r>
              <a:rPr i="0" lang="ca-ES" sz="1800" u="sng">
                <a:solidFill>
                  <a:srgbClr val="FF99FF"/>
                </a:solidFill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TEST GR</a:t>
            </a:r>
            <a:r>
              <a:rPr lang="ca-ES">
                <a:solidFill>
                  <a:srgbClr val="FF99FF"/>
                </a:solidFill>
              </a:rPr>
              <a:t>           </a:t>
            </a:r>
            <a:endParaRPr>
              <a:solidFill>
                <a:srgbClr val="FF99FF"/>
              </a:solidFill>
            </a:endParaRPr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Font typeface="Arial"/>
              <a:buNone/>
            </a:pPr>
            <a:r>
              <a:t/>
            </a:r>
            <a:endParaRPr b="0" i="1" sz="1800" u="none">
              <a:solidFill>
                <a:srgbClr val="FF99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None/>
            </a:pPr>
            <a:r>
              <a:rPr b="0" i="1" lang="ca-E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b="1" i="0" lang="ca-E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 ORIENTACIÓ (Departament d’Educació)</a:t>
            </a:r>
            <a:endParaRPr/>
          </a:p>
          <a:p>
            <a:pPr indent="457200" lvl="0" marL="22860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None/>
            </a:pPr>
            <a:r>
              <a:rPr lang="ca-ES" sz="1800" u="sng">
                <a:solidFill>
                  <a:srgbClr val="FF99FF"/>
                </a:solidFill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TEST ORIENTACIÓ</a:t>
            </a:r>
            <a:endParaRPr b="0" sz="1800" u="sng">
              <a:solidFill>
                <a:srgbClr val="FF99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1650"/>
              <a:buNone/>
            </a:pPr>
            <a:r>
              <a:t/>
            </a:r>
            <a:endParaRPr b="0" i="1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0025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r>
              <a:t/>
            </a:r>
            <a:endParaRPr b="0" i="1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0025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r>
              <a:t/>
            </a:r>
            <a:endParaRPr b="0" i="1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1" marL="74295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1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1" marL="74295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1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0" i="1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0" name="Google Shape;240;p1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175625" y="109537"/>
            <a:ext cx="876300" cy="828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1d3d2bd9af1_1_18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lang="ca-ES"/>
              <a:t>Dates Imprescindibles</a:t>
            </a:r>
            <a:endParaRPr/>
          </a:p>
        </p:txBody>
      </p:sp>
      <p:sp>
        <p:nvSpPr>
          <p:cNvPr id="247" name="Google Shape;247;g1d3d2bd9af1_1_18"/>
          <p:cNvSpPr txBox="1"/>
          <p:nvPr>
            <p:ph idx="1" type="body"/>
          </p:nvPr>
        </p:nvSpPr>
        <p:spPr>
          <a:xfrm>
            <a:off x="838200" y="2362200"/>
            <a:ext cx="8213700" cy="422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7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1750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ca-ES" sz="1550">
                <a:solidFill>
                  <a:srgbClr val="333333"/>
                </a:solidFill>
              </a:rPr>
              <a:t>. PER L’ALUMNAT AMB CONTINUÏTAT PEL </a:t>
            </a:r>
            <a:r>
              <a:rPr b="1" lang="ca-ES" sz="2150">
                <a:solidFill>
                  <a:srgbClr val="333333"/>
                </a:solidFill>
              </a:rPr>
              <a:t>CURS 2022-2023</a:t>
            </a:r>
            <a:endParaRPr b="1" sz="2150">
              <a:solidFill>
                <a:srgbClr val="333333"/>
              </a:solidFill>
            </a:endParaRPr>
          </a:p>
          <a:p>
            <a:pPr indent="0" lvl="0" marL="31750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ca-ES" sz="1350">
                <a:solidFill>
                  <a:srgbClr val="333333"/>
                </a:solidFill>
              </a:rPr>
              <a:t>Entre febrer i març de 2022: </a:t>
            </a:r>
            <a:r>
              <a:rPr lang="ca-ES" sz="1350">
                <a:solidFill>
                  <a:srgbClr val="333333"/>
                </a:solidFill>
              </a:rPr>
              <a:t>jornades de portes obertes i xerrades informatives als centres.</a:t>
            </a:r>
            <a:r>
              <a:rPr lang="ca-ES" sz="1000">
                <a:solidFill>
                  <a:srgbClr val="000000"/>
                </a:solidFill>
              </a:rPr>
              <a:t>·</a:t>
            </a:r>
            <a:r>
              <a:rPr lang="ca-ES" sz="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endParaRPr sz="7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31750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a-ES" sz="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ca-ES" sz="1350">
                <a:solidFill>
                  <a:srgbClr val="333333"/>
                </a:solidFill>
              </a:rPr>
              <a:t>Del 12  al 18 d’abril  de 2023: </a:t>
            </a:r>
            <a:r>
              <a:rPr lang="ca-ES" sz="1350">
                <a:solidFill>
                  <a:srgbClr val="333333"/>
                </a:solidFill>
              </a:rPr>
              <a:t>presentació de sol·licituds</a:t>
            </a:r>
            <a:r>
              <a:rPr lang="ca-ES" sz="1000">
                <a:solidFill>
                  <a:srgbClr val="000000"/>
                </a:solidFill>
              </a:rPr>
              <a:t>.</a:t>
            </a:r>
            <a:r>
              <a:rPr lang="ca-ES" sz="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lang="ca-ES" sz="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7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3175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ca-ES" sz="1350">
                <a:solidFill>
                  <a:srgbClr val="333333"/>
                </a:solidFill>
              </a:rPr>
              <a:t>Del 2 al 20 de maig de 2022: </a:t>
            </a:r>
            <a:r>
              <a:rPr lang="ca-ES" sz="1350">
                <a:solidFill>
                  <a:srgbClr val="333333"/>
                </a:solidFill>
              </a:rPr>
              <a:t>entrevistes d'orientació i valoració</a:t>
            </a:r>
            <a:r>
              <a:rPr lang="ca-ES" sz="1000">
                <a:solidFill>
                  <a:srgbClr val="000000"/>
                </a:solidFill>
              </a:rPr>
              <a:t>·.</a:t>
            </a:r>
            <a:r>
              <a:rPr lang="ca-ES" sz="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</a:t>
            </a:r>
            <a:endParaRPr sz="7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3175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ca-ES" sz="1350">
                <a:solidFill>
                  <a:srgbClr val="333333"/>
                </a:solidFill>
              </a:rPr>
              <a:t>29 de juny de 2022: </a:t>
            </a:r>
            <a:r>
              <a:rPr lang="ca-ES" sz="1350">
                <a:solidFill>
                  <a:srgbClr val="333333"/>
                </a:solidFill>
              </a:rPr>
              <a:t>llista d'alumnes admesos i llista d'espera</a:t>
            </a:r>
            <a:r>
              <a:rPr lang="ca-ES" sz="1000">
                <a:solidFill>
                  <a:srgbClr val="000000"/>
                </a:solidFill>
              </a:rPr>
              <a:t>.</a:t>
            </a:r>
            <a:r>
              <a:rPr lang="ca-ES" sz="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</a:t>
            </a:r>
            <a:endParaRPr sz="7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3175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b="1" lang="ca-ES" sz="1350">
                <a:solidFill>
                  <a:srgbClr val="333333"/>
                </a:solidFill>
              </a:rPr>
              <a:t>Del 3 al 17 de juliol de 2023: </a:t>
            </a:r>
            <a:r>
              <a:rPr lang="ca-ES" sz="1350">
                <a:solidFill>
                  <a:srgbClr val="333333"/>
                </a:solidFill>
              </a:rPr>
              <a:t>matriculació.</a:t>
            </a:r>
            <a:endParaRPr sz="1350">
              <a:solidFill>
                <a:srgbClr val="333333"/>
              </a:solidFill>
            </a:endParaRPr>
          </a:p>
          <a:p>
            <a:pPr indent="0" lvl="0" marL="3175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350">
              <a:solidFill>
                <a:srgbClr val="333333"/>
              </a:solidFill>
            </a:endParaRPr>
          </a:p>
          <a:p>
            <a:pPr indent="-257175" lvl="0" marL="3429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350"/>
              <a:buNone/>
            </a:pPr>
            <a:r>
              <a:t/>
            </a:r>
            <a:endParaRPr sz="1800"/>
          </a:p>
        </p:txBody>
      </p:sp>
      <p:pic>
        <p:nvPicPr>
          <p:cNvPr descr="Resultat d'imatges de orientación" id="248" name="Google Shape;248;g1d3d2bd9af1_1_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23137" y="4662487"/>
            <a:ext cx="1820862" cy="2160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9" name="Google Shape;249;g1d3d2bd9af1_1_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175625" y="109537"/>
            <a:ext cx="876300" cy="828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1d3d2bd9af1_1_9"/>
          <p:cNvSpPr/>
          <p:nvPr>
            <p:ph type="title"/>
          </p:nvPr>
        </p:nvSpPr>
        <p:spPr>
          <a:xfrm>
            <a:off x="652350" y="814250"/>
            <a:ext cx="8034600" cy="10908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lang="ca-ES"/>
              <a:t>Documentació necessària</a:t>
            </a:r>
            <a:endParaRPr b="0" sz="1150">
              <a:solidFill>
                <a:srgbClr val="6666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lang="ca-ES" sz="145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sol·licitud i la documentació necessària s'ha de presentar al centr</a:t>
            </a:r>
            <a:r>
              <a:rPr lang="ca-ES" sz="125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</a:t>
            </a:r>
            <a:r>
              <a:rPr b="0" lang="ca-ES" sz="115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 per al programa demanat en primer lloc.</a:t>
            </a:r>
            <a:endParaRPr/>
          </a:p>
        </p:txBody>
      </p:sp>
      <p:sp>
        <p:nvSpPr>
          <p:cNvPr id="256" name="Google Shape;256;g1d3d2bd9af1_1_9"/>
          <p:cNvSpPr txBox="1"/>
          <p:nvPr>
            <p:ph idx="1" type="body"/>
          </p:nvPr>
        </p:nvSpPr>
        <p:spPr>
          <a:xfrm>
            <a:off x="838200" y="2362200"/>
            <a:ext cx="82137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050">
                <a:solidFill>
                  <a:srgbClr val="6666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lang="ca-ES" sz="1100"/>
              <a:t>1. Si és </a:t>
            </a:r>
            <a:r>
              <a:rPr b="1" lang="ca-ES" sz="1100"/>
              <a:t>major d'edat:</a:t>
            </a:r>
            <a:r>
              <a:rPr lang="ca-ES" sz="1100"/>
              <a:t>  DNI, NIE, passaport o document d'identitat d'un país membre de la Unió Europea.</a:t>
            </a:r>
            <a:endParaRPr sz="1100"/>
          </a:p>
          <a:p>
            <a:pPr indent="0" lvl="0" marL="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ca-ES" sz="1100"/>
              <a:t>    2.Si és</a:t>
            </a:r>
            <a:r>
              <a:rPr b="1" lang="ca-ES" sz="1100"/>
              <a:t> menor d'edat</a:t>
            </a:r>
            <a:r>
              <a:rPr lang="ca-ES" sz="1100"/>
              <a:t>:</a:t>
            </a:r>
            <a:endParaRPr sz="1100"/>
          </a:p>
          <a:p>
            <a:pPr indent="-228600" lvl="0" marL="6350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a-ES" sz="1100"/>
              <a:t>o    </a:t>
            </a:r>
            <a:r>
              <a:rPr b="1" lang="ca-ES" sz="1100"/>
              <a:t>Llibre de família o altres documents relatius a la filiació</a:t>
            </a:r>
            <a:r>
              <a:rPr lang="ca-ES" sz="1100"/>
              <a:t>.</a:t>
            </a:r>
            <a:endParaRPr sz="1100"/>
          </a:p>
          <a:p>
            <a:pPr indent="-228600" lvl="0" marL="6350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a-ES" sz="1100"/>
              <a:t>Quan l'alumne estigui en situació d'acolliment, el document que cal aportar és la resolució d'acolliment del Departament de Drets Socials.</a:t>
            </a:r>
            <a:endParaRPr sz="1100"/>
          </a:p>
          <a:p>
            <a:pPr indent="-228600" lvl="0" marL="6350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a-ES" sz="1100"/>
              <a:t>o    </a:t>
            </a:r>
            <a:r>
              <a:rPr b="1" lang="ca-ES" sz="1100"/>
              <a:t>DNI del pare, la mare, el tutor o la tutora de l'alumne.</a:t>
            </a:r>
            <a:endParaRPr b="1" sz="1100"/>
          </a:p>
          <a:p>
            <a:pPr indent="-228600" lvl="0" marL="6350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a-ES" sz="1100"/>
              <a:t>Si el sol·licitant és estranger, necessitarà la targeta de residència on consta el NIE o el passaport; i si és estranger d'un país membre de la Unió Europea, li caldrà adjuntar el document d'identitat del país d'origen.</a:t>
            </a:r>
            <a:endParaRPr sz="1100"/>
          </a:p>
          <a:p>
            <a:pPr indent="0" lvl="0" marL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b="1" lang="ca-ES" sz="2100"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1" lang="ca-ES" sz="1700">
                <a:latin typeface="Times New Roman"/>
                <a:ea typeface="Times New Roman"/>
                <a:cs typeface="Times New Roman"/>
                <a:sym typeface="Times New Roman"/>
              </a:rPr>
              <a:t>criteris prioritaris</a:t>
            </a:r>
            <a:endParaRPr b="1"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b="1" lang="ca-ES" sz="20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ca-ES" sz="700"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lang="ca-ES" sz="1050">
                <a:latin typeface="Times New Roman"/>
                <a:ea typeface="Times New Roman"/>
                <a:cs typeface="Times New Roman"/>
                <a:sym typeface="Times New Roman"/>
              </a:rPr>
              <a:t>1.</a:t>
            </a:r>
            <a:r>
              <a:rPr lang="ca-ES" sz="700"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1" lang="ca-ES" sz="1050"/>
              <a:t>Proximitat del domicili al lloc on es fa el programa</a:t>
            </a:r>
            <a:r>
              <a:rPr lang="ca-ES" sz="105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0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ca-ES" sz="1050">
                <a:latin typeface="Times New Roman"/>
                <a:ea typeface="Times New Roman"/>
                <a:cs typeface="Times New Roman"/>
                <a:sym typeface="Times New Roman"/>
              </a:rPr>
              <a:t>    2.</a:t>
            </a:r>
            <a:r>
              <a:rPr lang="ca-ES" sz="700"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1" lang="ca-ES" sz="1050"/>
              <a:t>Participació per primera vegada en una programa de formació i inserció</a:t>
            </a:r>
            <a:endParaRPr sz="10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ca-ES" sz="1050">
                <a:latin typeface="Times New Roman"/>
                <a:ea typeface="Times New Roman"/>
                <a:cs typeface="Times New Roman"/>
                <a:sym typeface="Times New Roman"/>
              </a:rPr>
              <a:t>    3.</a:t>
            </a:r>
            <a:r>
              <a:rPr lang="ca-ES" sz="700"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1" lang="ca-ES" sz="1050"/>
              <a:t>Anys d'escolarització a l'ESO</a:t>
            </a:r>
            <a:r>
              <a:rPr lang="ca-ES" sz="105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0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ca-ES" sz="1050">
                <a:latin typeface="Times New Roman"/>
                <a:ea typeface="Times New Roman"/>
                <a:cs typeface="Times New Roman"/>
                <a:sym typeface="Times New Roman"/>
              </a:rPr>
              <a:t>   4.</a:t>
            </a:r>
            <a:r>
              <a:rPr lang="ca-ES" sz="700"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1" lang="ca-ES" sz="1050"/>
              <a:t>Últim curs fet a l'ESO </a:t>
            </a:r>
            <a:endParaRPr b="1" sz="1050"/>
          </a:p>
          <a:p>
            <a:pPr indent="0" lvl="0" marL="0" rtl="0" algn="l">
              <a:lnSpc>
                <a:spcPct val="115000"/>
              </a:lnSpc>
              <a:spcBef>
                <a:spcPts val="1100"/>
              </a:spcBef>
              <a:spcAft>
                <a:spcPts val="1100"/>
              </a:spcAft>
              <a:buNone/>
            </a:pPr>
            <a:r>
              <a:rPr lang="ca-ES" sz="1050"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ca-ES" sz="1100"/>
              <a:t>5.</a:t>
            </a:r>
            <a:r>
              <a:rPr lang="ca-ES" sz="700"/>
              <a:t> </a:t>
            </a:r>
            <a:r>
              <a:rPr b="1" lang="ca-ES" sz="1050"/>
              <a:t>Entrevista:</a:t>
            </a:r>
            <a:r>
              <a:rPr lang="ca-ES" sz="105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ca-ES" sz="1150">
                <a:latin typeface="Times New Roman"/>
                <a:ea typeface="Times New Roman"/>
                <a:cs typeface="Times New Roman"/>
                <a:sym typeface="Times New Roman"/>
              </a:rPr>
              <a:t>no cal presentar cap documentació ja que l'entrevista es fa al centre</a:t>
            </a:r>
            <a:endParaRPr sz="1800"/>
          </a:p>
        </p:txBody>
      </p:sp>
      <p:pic>
        <p:nvPicPr>
          <p:cNvPr descr="Resultat d'imatges de orientación" id="257" name="Google Shape;257;g1d3d2bd9af1_1_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23137" y="4662487"/>
            <a:ext cx="1820862" cy="2160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8" name="Google Shape;258;g1d3d2bd9af1_1_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175625" y="109537"/>
            <a:ext cx="876300" cy="828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14"/>
          <p:cNvSpPr txBox="1"/>
          <p:nvPr>
            <p:ph idx="1" type="body"/>
          </p:nvPr>
        </p:nvSpPr>
        <p:spPr>
          <a:xfrm>
            <a:off x="1187450" y="188912"/>
            <a:ext cx="6642100" cy="3311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b="0" i="0" lang="ca-E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</a:t>
            </a:r>
            <a:r>
              <a:rPr b="1" i="0" lang="ca-E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Tot i que ningú pot tornar endarrere, QUALSEVOL pot començar a partir d’ara i crear un nou final </a:t>
            </a:r>
            <a:r>
              <a:rPr b="1" i="0" lang="ca-E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(Carl Bard)</a:t>
            </a:r>
            <a:endParaRPr/>
          </a:p>
          <a:p>
            <a:pPr indent="-257175" lvl="0" marL="3429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4" name="Google Shape;26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75625" y="109537"/>
            <a:ext cx="876300" cy="8286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sultat d'imatges de persones treballant" id="265" name="Google Shape;265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42987" y="2916237"/>
            <a:ext cx="4105275" cy="291623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sultat d'imatges de monigotes trabajando" id="266" name="Google Shape;266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508625" y="4486275"/>
            <a:ext cx="3421062" cy="21669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1" i="0" lang="ca-ES" sz="36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PRESENTACIÓ</a:t>
            </a:r>
            <a:endParaRPr/>
          </a:p>
        </p:txBody>
      </p:sp>
      <p:pic>
        <p:nvPicPr>
          <p:cNvPr id="125" name="Google Shape;125;p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16875" y="5711825"/>
            <a:ext cx="1116012" cy="114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175625" y="109537"/>
            <a:ext cx="876300" cy="828675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2"/>
          <p:cNvSpPr txBox="1"/>
          <p:nvPr/>
        </p:nvSpPr>
        <p:spPr>
          <a:xfrm>
            <a:off x="768350" y="2708275"/>
            <a:ext cx="8289900" cy="31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ca-E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 presentem la </a:t>
            </a:r>
            <a:r>
              <a:rPr b="1" i="0" lang="ca-E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Guia d’Orientació 202</a:t>
            </a:r>
            <a:r>
              <a:rPr b="1" lang="ca-ES" sz="1800">
                <a:solidFill>
                  <a:schemeClr val="dk1"/>
                </a:solidFill>
              </a:rPr>
              <a:t>2</a:t>
            </a:r>
            <a:r>
              <a:rPr b="1" i="0" lang="ca-E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-202</a:t>
            </a:r>
            <a:r>
              <a:rPr b="1" lang="ca-ES" sz="1800">
                <a:solidFill>
                  <a:schemeClr val="dk1"/>
                </a:solidFill>
              </a:rPr>
              <a:t>3</a:t>
            </a:r>
            <a:r>
              <a:rPr b="1" i="0" lang="ca-E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ca-E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 a complement del procés d’orientació de l’alumnat i de les seves famílies que es porta a terme durant tota l’ESO i sobretot en el segon cicle.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ca-E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Aquesta guia pretén: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9144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ca-E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1) ajudar-vos a la presa de decisions educatives i/o laborals per                        després de 4t ESO.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ca-E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2) ajudar-vos en el disseny del vostre pla personal.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ca-E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3) recollir les opcions tan acadèmiques </a:t>
            </a:r>
            <a:r>
              <a:rPr b="0" i="0" lang="ca-E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(BAT, CF...) </a:t>
            </a:r>
            <a:r>
              <a:rPr b="0" i="0" lang="ca-E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 professionals.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1" i="0" lang="ca-ES" sz="36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Després de l’Institut… QUÈ FAIG?</a:t>
            </a:r>
            <a:endParaRPr/>
          </a:p>
        </p:txBody>
      </p:sp>
      <p:pic>
        <p:nvPicPr>
          <p:cNvPr descr="Resultat d'imatges de orientación" id="133" name="Google Shape;133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27987" y="5708650"/>
            <a:ext cx="1116012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148637" y="188912"/>
            <a:ext cx="876300" cy="828675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3"/>
          <p:cNvSpPr txBox="1"/>
          <p:nvPr/>
        </p:nvSpPr>
        <p:spPr>
          <a:xfrm>
            <a:off x="1008062" y="1968500"/>
            <a:ext cx="4680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i="0" lang="ca-E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SISTEMA EDUCATIU CURS 202</a:t>
            </a:r>
            <a:r>
              <a:rPr lang="ca-ES" sz="1800">
                <a:solidFill>
                  <a:schemeClr val="lt1"/>
                </a:solidFill>
              </a:rPr>
              <a:t>2</a:t>
            </a:r>
            <a:r>
              <a:rPr b="0" i="0" lang="ca-E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-202</a:t>
            </a:r>
            <a:r>
              <a:rPr lang="ca-ES" sz="1800">
                <a:solidFill>
                  <a:schemeClr val="lt1"/>
                </a:solidFill>
              </a:rPr>
              <a:t>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6" name="Google Shape;136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249200" y="1908000"/>
            <a:ext cx="7437599" cy="49136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4"/>
          <p:cNvSpPr/>
          <p:nvPr>
            <p:ph type="title"/>
          </p:nvPr>
        </p:nvSpPr>
        <p:spPr>
          <a:xfrm>
            <a:off x="684212" y="762000"/>
            <a:ext cx="8135937" cy="1143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</a:pPr>
            <a:r>
              <a:rPr b="1" i="0" lang="ca-ES" sz="3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Si vull seguir estudiant…on m'informo?</a:t>
            </a:r>
            <a:endParaRPr/>
          </a:p>
        </p:txBody>
      </p:sp>
      <p:sp>
        <p:nvSpPr>
          <p:cNvPr id="142" name="Google Shape;142;p4"/>
          <p:cNvSpPr txBox="1"/>
          <p:nvPr>
            <p:ph idx="1" type="body"/>
          </p:nvPr>
        </p:nvSpPr>
        <p:spPr>
          <a:xfrm>
            <a:off x="838200" y="2362200"/>
            <a:ext cx="7981950" cy="430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Noto Sans Symbols"/>
              <a:buChar char="●"/>
            </a:pPr>
            <a:r>
              <a:rPr b="0" i="0" lang="ca-E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ESO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Noto Sans Symbols"/>
              <a:buChar char="●"/>
            </a:pPr>
            <a:r>
              <a:rPr b="0" i="0" lang="ca-E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Pots informar-te: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–"/>
            </a:pPr>
            <a:r>
              <a:rPr b="0" i="0" lang="ca-E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 teu propi Institut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–"/>
            </a:pPr>
            <a:r>
              <a:rPr b="0" i="0" lang="ca-E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Pàgines de la Generalitat: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Font typeface="Arial"/>
              <a:buNone/>
            </a:pPr>
            <a:r>
              <a:rPr b="0" i="0" lang="ca-E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</a:t>
            </a:r>
            <a:r>
              <a:rPr b="0" i="0" lang="ca-ES" sz="1800" u="sng">
                <a:solidFill>
                  <a:srgbClr val="274E13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https://triaeducativa.gencat.cat/ca/inici</a:t>
            </a:r>
            <a:endParaRPr>
              <a:solidFill>
                <a:srgbClr val="274E13"/>
              </a:solidFill>
            </a:endParaRPr>
          </a:p>
          <a:p>
            <a:pPr indent="-285750" lvl="1" marL="74295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ca-ES" sz="2500">
                <a:solidFill>
                  <a:srgbClr val="274E13"/>
                </a:solidFill>
              </a:rPr>
              <a:t>  </a:t>
            </a:r>
            <a:endParaRPr sz="2500">
              <a:solidFill>
                <a:srgbClr val="274E13"/>
              </a:solidFill>
            </a:endParaRPr>
          </a:p>
          <a:p>
            <a:pPr indent="-285750" lvl="1" marL="74295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ca-ES" sz="2500">
                <a:solidFill>
                  <a:srgbClr val="274E13"/>
                </a:solidFill>
              </a:rPr>
              <a:t> </a:t>
            </a:r>
            <a:r>
              <a:rPr b="0" i="0" lang="ca-ES" sz="1300" u="sng">
                <a:solidFill>
                  <a:srgbClr val="274E13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http://queestudiar.gencat.cat/ca</a:t>
            </a:r>
            <a:endParaRPr sz="2500">
              <a:solidFill>
                <a:srgbClr val="274E13"/>
              </a:solidFill>
            </a:endParaRPr>
          </a:p>
          <a:p>
            <a:pPr indent="-285750" lvl="1" marL="74295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050"/>
              <a:buFont typeface="Arial"/>
              <a:buNone/>
            </a:pPr>
            <a:r>
              <a:rPr b="0" i="0" lang="ca-ES" sz="1400" u="none">
                <a:solidFill>
                  <a:srgbClr val="274E13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     </a:t>
            </a:r>
            <a:r>
              <a:rPr b="0" i="0" lang="ca-ES" sz="1300" u="sng">
                <a:solidFill>
                  <a:srgbClr val="274E13"/>
                </a:solid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http://jovecat.gencat.cat/ca/temes/educacio_i_formacio/que_pots_fer_quan_acabis_l_eso</a:t>
            </a:r>
            <a:r>
              <a:rPr b="0" i="0" lang="ca-ES" sz="1500" u="sng">
                <a:solidFill>
                  <a:srgbClr val="274E13"/>
                </a:solidFill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/</a:t>
            </a:r>
            <a:endParaRPr sz="2500">
              <a:solidFill>
                <a:srgbClr val="274E13"/>
              </a:solidFill>
            </a:endParaRPr>
          </a:p>
          <a:p>
            <a:pPr indent="-276225" lvl="0" marL="34290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050"/>
              <a:buNone/>
            </a:pPr>
            <a:r>
              <a:t/>
            </a:r>
            <a:endParaRPr b="0" i="0" sz="1500" u="sng">
              <a:solidFill>
                <a:schemeClr val="dk1"/>
              </a:solidFill>
              <a:hlinkClick r:id="rId7">
                <a:extLst>
                  <a:ext uri="{A12FA001-AC4F-418D-AE19-62706E023703}">
                    <ahyp:hlinkClr val="tx"/>
                  </a:ext>
                </a:extLst>
              </a:hlinkClick>
            </a:endParaRPr>
          </a:p>
        </p:txBody>
      </p:sp>
      <p:pic>
        <p:nvPicPr>
          <p:cNvPr descr="MC900434663[1]" id="143" name="Google Shape;143;p4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909762" y="2328862"/>
            <a:ext cx="231775" cy="3079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sultat d'imatges de orientación" id="144" name="Google Shape;144;p4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196012" y="2852737"/>
            <a:ext cx="1979612" cy="1738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4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8175625" y="109537"/>
            <a:ext cx="876300" cy="828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Resultat d'imatges de orientación" id="150" name="Google Shape;15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23087" y="4868862"/>
            <a:ext cx="2193925" cy="1927225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5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1" i="0" lang="ca-ES" sz="36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Vols estudiar Batxillerat?</a:t>
            </a:r>
            <a:endParaRPr/>
          </a:p>
        </p:txBody>
      </p:sp>
      <p:sp>
        <p:nvSpPr>
          <p:cNvPr id="152" name="Google Shape;152;p5"/>
          <p:cNvSpPr txBox="1"/>
          <p:nvPr>
            <p:ph idx="1" type="body"/>
          </p:nvPr>
        </p:nvSpPr>
        <p:spPr>
          <a:xfrm>
            <a:off x="838200" y="2362200"/>
            <a:ext cx="7981950" cy="4433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</a:pPr>
            <a:r>
              <a:rPr b="0" i="0" lang="ca-E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Modalitats de batxillerat: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100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0" i="0" lang="ca-E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Arts plàstiques i escèniques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0" i="0" lang="ca-E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Ciències i Tecnologia 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0" i="0" lang="ca-E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Humanitats i Ciències Socials </a:t>
            </a:r>
            <a:endParaRPr/>
          </a:p>
          <a:p>
            <a:pPr indent="-171450" lvl="1" marL="74295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274E13"/>
              </a:buClr>
              <a:buSzPts val="1050"/>
              <a:buFont typeface="Arial"/>
              <a:buChar char="–"/>
            </a:pPr>
            <a:r>
              <a:rPr b="0" i="0" lang="ca-ES" sz="1400" u="sng">
                <a:solidFill>
                  <a:srgbClr val="274E13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https://triaeducativa.gencat.cat/ca/inici</a:t>
            </a:r>
            <a:endParaRPr>
              <a:solidFill>
                <a:srgbClr val="274E13"/>
              </a:solidFill>
            </a:endParaRPr>
          </a:p>
          <a:p>
            <a:pPr indent="-285750" lvl="1" marL="74295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274E13"/>
              </a:buClr>
              <a:buSzPts val="1050"/>
              <a:buFont typeface="Arial"/>
              <a:buChar char="–"/>
            </a:pPr>
            <a:r>
              <a:rPr b="0" i="0" lang="ca-ES" sz="1400" u="sng">
                <a:solidFill>
                  <a:srgbClr val="274E13"/>
                </a:solid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http://www.urv.cat/ca/estudis/graus/oferta/</a:t>
            </a:r>
            <a:endParaRPr>
              <a:solidFill>
                <a:srgbClr val="274E13"/>
              </a:solidFill>
            </a:endParaRPr>
          </a:p>
          <a:p>
            <a:pPr indent="-285750" lvl="1" marL="74295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274E13"/>
              </a:buClr>
              <a:buSzPts val="1050"/>
              <a:buFont typeface="Arial"/>
              <a:buChar char="–"/>
            </a:pPr>
            <a:r>
              <a:rPr b="0" i="0" lang="ca-ES" sz="1400" u="sng">
                <a:solidFill>
                  <a:srgbClr val="274E13"/>
                </a:solidFill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http://www.ub.edu/web/ub/ca/estudis/oferta_formativa/index.html</a:t>
            </a:r>
            <a:endParaRPr>
              <a:solidFill>
                <a:srgbClr val="274E13"/>
              </a:solidFill>
            </a:endParaRPr>
          </a:p>
          <a:p>
            <a:pPr indent="-219075" lvl="1" marL="74295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t/>
            </a:r>
            <a:endParaRPr b="0" i="0" sz="1400" u="none">
              <a:solidFill>
                <a:srgbClr val="274E1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6225" lvl="0" marL="34290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050"/>
              <a:buNone/>
            </a:pPr>
            <a:r>
              <a:t/>
            </a:r>
            <a:endParaRPr b="0" i="0" sz="1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9k=" id="153" name="Google Shape;153;p5"/>
          <p:cNvSpPr txBox="1"/>
          <p:nvPr/>
        </p:nvSpPr>
        <p:spPr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9k=" id="154" name="Google Shape;154;p5"/>
          <p:cNvSpPr txBox="1"/>
          <p:nvPr/>
        </p:nvSpPr>
        <p:spPr>
          <a:xfrm>
            <a:off x="155575" y="46037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5" name="Google Shape;155;p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8094662" y="30162"/>
            <a:ext cx="876300" cy="828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6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1" i="0" lang="ca-ES" sz="36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Batxillerat</a:t>
            </a:r>
            <a:endParaRPr/>
          </a:p>
        </p:txBody>
      </p:sp>
      <p:sp>
        <p:nvSpPr>
          <p:cNvPr id="161" name="Google Shape;161;p6"/>
          <p:cNvSpPr txBox="1"/>
          <p:nvPr>
            <p:ph idx="1" type="body"/>
          </p:nvPr>
        </p:nvSpPr>
        <p:spPr>
          <a:xfrm>
            <a:off x="838200" y="2362200"/>
            <a:ext cx="7694612" cy="3724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i="0" lang="ca-E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MATÈRIES COMUNES 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SzPts val="1800"/>
              <a:buNone/>
            </a:pPr>
            <a:r>
              <a:rPr b="1" i="0" lang="ca-E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1r BATXILLERAT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SzPts val="1800"/>
              <a:buNone/>
            </a:pPr>
            <a:r>
              <a:rPr b="1" i="0" lang="ca-E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Llengua catalana i literatura I (2h)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SzPts val="1800"/>
              <a:buNone/>
            </a:pPr>
            <a:r>
              <a:rPr b="1" i="0" lang="ca-E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Llengua castellana i literatura I (2h)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SzPts val="1800"/>
              <a:buNone/>
            </a:pPr>
            <a:r>
              <a:rPr b="1" i="0" lang="ca-E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Llengua estrangera (3h)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SzPts val="1800"/>
              <a:buNone/>
            </a:pPr>
            <a:r>
              <a:rPr b="1" i="0" lang="ca-E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Educació física (2h)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SzPts val="1800"/>
              <a:buNone/>
            </a:pPr>
            <a:r>
              <a:rPr b="1" i="0" lang="ca-E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Filosofia (2h)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SzPts val="1800"/>
              <a:buNone/>
            </a:pPr>
            <a:r>
              <a:rPr b="1" i="0" lang="ca-E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Ciències per al món contemporani (2h)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SzPts val="1800"/>
              <a:buNone/>
            </a:pPr>
            <a:r>
              <a:rPr b="1" i="0" lang="ca-E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Tutoria (1h)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SzPts val="1800"/>
              <a:buNone/>
            </a:pPr>
            <a:r>
              <a:rPr b="1" i="0" lang="ca-E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TREC (entre 1r i 2n)</a:t>
            </a:r>
            <a:endParaRPr/>
          </a:p>
          <a:p>
            <a:pPr indent="-2286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2" name="Google Shape;162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75625" y="109537"/>
            <a:ext cx="876300" cy="828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7"/>
          <p:cNvSpPr/>
          <p:nvPr>
            <p:ph type="title"/>
          </p:nvPr>
        </p:nvSpPr>
        <p:spPr>
          <a:xfrm>
            <a:off x="762000" y="762000"/>
            <a:ext cx="7924800" cy="1082675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1" i="0" lang="ca-ES" sz="36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b="1" i="0" lang="ca-ES" sz="36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ca-ES" sz="28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Assignatures de 1r de Batxillerat segons la branca escollida</a:t>
            </a:r>
            <a:endParaRPr/>
          </a:p>
        </p:txBody>
      </p:sp>
      <p:sp>
        <p:nvSpPr>
          <p:cNvPr id="168" name="Google Shape;168;p7"/>
          <p:cNvSpPr txBox="1"/>
          <p:nvPr>
            <p:ph idx="1" type="body"/>
          </p:nvPr>
        </p:nvSpPr>
        <p:spPr>
          <a:xfrm>
            <a:off x="1116012" y="2362200"/>
            <a:ext cx="7818437" cy="3875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100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955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100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9" name="Google Shape;169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58150" y="73025"/>
            <a:ext cx="876300" cy="828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71550" y="2568575"/>
            <a:ext cx="7345362" cy="38846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" name="Google Shape;175;p8"/>
          <p:cNvGraphicFramePr/>
          <p:nvPr/>
        </p:nvGraphicFramePr>
        <p:xfrm>
          <a:off x="1903412" y="2568575"/>
          <a:ext cx="6026150" cy="3597275"/>
        </p:xfrm>
        <a:graphic>
          <a:graphicData uri="http://schemas.openxmlformats.org/presentationml/2006/ole">
            <mc:AlternateContent>
              <mc:Choice Requires="v">
                <p:oleObj r:id="rId4" imgH="3597275" imgW="6026150" progId="Word.Document.12" spid="_x0000_s1">
                  <p:embed/>
                </p:oleObj>
              </mc:Choice>
              <mc:Fallback>
                <p:oleObj r:id="rId5" imgH="3597275" imgW="6026150" progId="Word.Document.12">
                  <p:embed/>
                  <p:pic>
                    <p:nvPicPr>
                      <p:cNvPr id="175" name="Google Shape;175;p8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1903412" y="2568575"/>
                        <a:ext cx="6026150" cy="359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6" name="Google Shape;176;p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948612" y="115887"/>
            <a:ext cx="1093787" cy="103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8"/>
          <p:cNvSpPr/>
          <p:nvPr/>
        </p:nvSpPr>
        <p:spPr>
          <a:xfrm>
            <a:off x="723900" y="404812"/>
            <a:ext cx="7202487" cy="866775"/>
          </a:xfrm>
          <a:prstGeom prst="roundRect">
            <a:avLst>
              <a:gd fmla="val 4680" name="adj"/>
            </a:avLst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1" i="0" lang="ca-E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b="1" i="0" lang="ca-E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ca-ES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Assignatures de 1r de Batxillerat segons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</a:pPr>
            <a:r>
              <a:rPr b="1" i="0" lang="ca-ES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la branca escollida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39750" y="2276475"/>
            <a:ext cx="5184775" cy="27368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83" name="Google Shape;183;p9"/>
          <p:cNvGraphicFramePr/>
          <p:nvPr/>
        </p:nvGraphicFramePr>
        <p:xfrm>
          <a:off x="4211637" y="3171825"/>
          <a:ext cx="5400675" cy="3249612"/>
        </p:xfrm>
        <a:graphic>
          <a:graphicData uri="http://schemas.openxmlformats.org/presentationml/2006/ole">
            <mc:AlternateContent>
              <mc:Choice Requires="v">
                <p:oleObj r:id="rId5" imgH="3249612" imgW="5400675" progId="Word.Document.12" spid="_x0000_s1">
                  <p:embed/>
                </p:oleObj>
              </mc:Choice>
              <mc:Fallback>
                <p:oleObj r:id="rId6" imgH="3249612" imgW="5400675" progId="Word.Document.12">
                  <p:embed/>
                  <p:pic>
                    <p:nvPicPr>
                      <p:cNvPr id="183" name="Google Shape;183;p9"/>
                      <p:cNvPicPr preferRelativeResize="0"/>
                      <p:nvPr/>
                    </p:nvPicPr>
                    <p:blipFill rotWithShape="1">
                      <a:blip r:embed="rId7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4211637" y="3171825"/>
                        <a:ext cx="5400675" cy="3249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4" name="Google Shape;184;p9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018462" y="115887"/>
            <a:ext cx="1090612" cy="1030287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9"/>
          <p:cNvSpPr/>
          <p:nvPr/>
        </p:nvSpPr>
        <p:spPr>
          <a:xfrm>
            <a:off x="673100" y="398462"/>
            <a:ext cx="7345362" cy="1030287"/>
          </a:xfrm>
          <a:prstGeom prst="roundRect">
            <a:avLst>
              <a:gd fmla="val 4680" name="adj"/>
            </a:avLst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1" i="0" lang="ca-E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b="1" i="0" lang="ca-E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ca-ES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Assignatures de 1r de Batxillerat segons la branca escollida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ápsulas">
  <a:themeElements>
    <a:clrScheme name="Cápsula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Cápsulas">
  <a:themeElements>
    <a:clrScheme name="Cápsula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2014-04-02T08:19:45Z</dcterms:created>
  <dc:creator>Eina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