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62" r:id="rId3"/>
    <p:sldMasterId id="2147483664" r:id="rId4"/>
    <p:sldMasterId id="2147483677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I4sDiaLDX+mtGLtGihOhGPqEZ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F527E-4A7D-410A-9379-A411FB78EDC7}">
  <a:tblStyle styleId="{B33F527E-4A7D-410A-9379-A411FB78ED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352" name="Google Shape;3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ol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 txBox="1">
            <a:spLocks noGrp="1"/>
          </p:cNvSpPr>
          <p:nvPr>
            <p:ph type="ctrTitle"/>
          </p:nvPr>
        </p:nvSpPr>
        <p:spPr>
          <a:xfrm>
            <a:off x="685800" y="3141663"/>
            <a:ext cx="7772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ubTitle" idx="1"/>
          </p:nvPr>
        </p:nvSpPr>
        <p:spPr>
          <a:xfrm>
            <a:off x="1371600" y="4365625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spcBef>
                <a:spcPts val="440"/>
              </a:spcBef>
              <a:spcAft>
                <a:spcPts val="0"/>
              </a:spcAft>
              <a:buSzPts val="2200"/>
              <a:buFont typeface="Noto Sans Symbols"/>
              <a:buNone/>
              <a:defRPr sz="2200" b="1"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ctes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685800" y="1743075"/>
            <a:ext cx="3810000" cy="15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4648200" y="1743075"/>
            <a:ext cx="3811588" cy="15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çalera de la secció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body" idx="1"/>
          </p:nvPr>
        </p:nvSpPr>
        <p:spPr>
          <a:xfrm>
            <a:off x="685800" y="1743075"/>
            <a:ext cx="7773987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, text i objectes" type="txAndObj">
  <p:cSld name="TEXT_AND_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4"/>
          <p:cNvSpPr txBox="1">
            <a:spLocks noGrp="1"/>
          </p:cNvSpPr>
          <p:nvPr>
            <p:ph type="title"/>
          </p:nvPr>
        </p:nvSpPr>
        <p:spPr>
          <a:xfrm>
            <a:off x="682625" y="188915"/>
            <a:ext cx="7773988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body" idx="1"/>
          </p:nvPr>
        </p:nvSpPr>
        <p:spPr>
          <a:xfrm>
            <a:off x="685800" y="1743076"/>
            <a:ext cx="3810000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body" idx="2"/>
          </p:nvPr>
        </p:nvSpPr>
        <p:spPr>
          <a:xfrm>
            <a:off x="4648200" y="1743076"/>
            <a:ext cx="3811588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vertical i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5"/>
          <p:cNvSpPr txBox="1">
            <a:spLocks noGrp="1"/>
          </p:cNvSpPr>
          <p:nvPr>
            <p:ph type="title"/>
          </p:nvPr>
        </p:nvSpPr>
        <p:spPr>
          <a:xfrm rot="5400000">
            <a:off x="5940426" y="765179"/>
            <a:ext cx="3095625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body" idx="1"/>
          </p:nvPr>
        </p:nvSpPr>
        <p:spPr>
          <a:xfrm rot="5400000">
            <a:off x="3733104" y="653355"/>
            <a:ext cx="3095625" cy="216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 vertical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body" idx="1"/>
          </p:nvPr>
        </p:nvSpPr>
        <p:spPr>
          <a:xfrm rot="5400000">
            <a:off x="4495626" y="-152826"/>
            <a:ext cx="2068259" cy="586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tge amb llegenda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7"/>
          <p:cNvSpPr>
            <a:spLocks noGrp="1"/>
          </p:cNvSpPr>
          <p:nvPr>
            <p:ph type="pic" idx="2"/>
          </p:nvPr>
        </p:nvSpPr>
        <p:spPr>
          <a:xfrm>
            <a:off x="1792288" y="612777"/>
            <a:ext cx="5486400" cy="58477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7"/>
          <p:cNvSpPr txBox="1">
            <a:spLocks noGrp="1"/>
          </p:cNvSpPr>
          <p:nvPr>
            <p:ph type="body" idx="1"/>
          </p:nvPr>
        </p:nvSpPr>
        <p:spPr>
          <a:xfrm>
            <a:off x="1792288" y="5367340"/>
            <a:ext cx="5486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ingut amb llegenda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8"/>
          <p:cNvSpPr txBox="1"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8"/>
          <p:cNvSpPr txBox="1">
            <a:spLocks noGrp="1"/>
          </p:cNvSpPr>
          <p:nvPr>
            <p:ph type="body" idx="1"/>
          </p:nvPr>
        </p:nvSpPr>
        <p:spPr>
          <a:xfrm>
            <a:off x="3575050" y="273053"/>
            <a:ext cx="5111750" cy="277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□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9pPr>
          </a:lstStyle>
          <a:p>
            <a:endParaRPr/>
          </a:p>
        </p:txBody>
      </p:sp>
      <p:sp>
        <p:nvSpPr>
          <p:cNvPr id="110" name="Google Shape;110;p48"/>
          <p:cNvSpPr txBox="1">
            <a:spLocks noGrp="1"/>
          </p:cNvSpPr>
          <p:nvPr>
            <p:ph type="body" idx="2"/>
          </p:nvPr>
        </p:nvSpPr>
        <p:spPr>
          <a:xfrm>
            <a:off x="457204" y="1435104"/>
            <a:ext cx="30083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0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1"/>
          <p:cNvSpPr txBox="1">
            <a:spLocks noGrp="1"/>
          </p:cNvSpPr>
          <p:nvPr>
            <p:ph type="body" idx="1"/>
          </p:nvPr>
        </p:nvSpPr>
        <p:spPr>
          <a:xfrm>
            <a:off x="457200" y="1343881"/>
            <a:ext cx="40401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9pPr>
          </a:lstStyle>
          <a:p>
            <a:endParaRPr/>
          </a:p>
        </p:txBody>
      </p:sp>
      <p:sp>
        <p:nvSpPr>
          <p:cNvPr id="121" name="Google Shape;121;p51"/>
          <p:cNvSpPr txBox="1">
            <a:spLocks noGrp="1"/>
          </p:cNvSpPr>
          <p:nvPr>
            <p:ph type="body" idx="3"/>
          </p:nvPr>
        </p:nvSpPr>
        <p:spPr>
          <a:xfrm>
            <a:off x="4645029" y="1343881"/>
            <a:ext cx="40417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51"/>
          <p:cNvSpPr txBox="1">
            <a:spLocks noGrp="1"/>
          </p:cNvSpPr>
          <p:nvPr>
            <p:ph type="body" idx="4"/>
          </p:nvPr>
        </p:nvSpPr>
        <p:spPr>
          <a:xfrm>
            <a:off x="4645029" y="2174875"/>
            <a:ext cx="404177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ctes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2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2"/>
          <p:cNvSpPr txBox="1">
            <a:spLocks noGrp="1"/>
          </p:cNvSpPr>
          <p:nvPr>
            <p:ph type="body" idx="1"/>
          </p:nvPr>
        </p:nvSpPr>
        <p:spPr>
          <a:xfrm>
            <a:off x="685800" y="1743078"/>
            <a:ext cx="3810000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sp>
        <p:nvSpPr>
          <p:cNvPr id="127" name="Google Shape;127;p52"/>
          <p:cNvSpPr txBox="1">
            <a:spLocks noGrp="1"/>
          </p:cNvSpPr>
          <p:nvPr>
            <p:ph type="body" idx="2"/>
          </p:nvPr>
        </p:nvSpPr>
        <p:spPr>
          <a:xfrm>
            <a:off x="4648200" y="1743078"/>
            <a:ext cx="3811588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sp>
        <p:nvSpPr>
          <p:cNvPr id="128" name="Google Shape;128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çalera de la secció" type="secHead">
  <p:cSld name="SECTION_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3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3"/>
          <p:cNvSpPr txBox="1">
            <a:spLocks noGrp="1"/>
          </p:cNvSpPr>
          <p:nvPr>
            <p:ph type="body" idx="1"/>
          </p:nvPr>
        </p:nvSpPr>
        <p:spPr>
          <a:xfrm>
            <a:off x="722313" y="4006790"/>
            <a:ext cx="7772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4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4"/>
          <p:cNvSpPr txBox="1">
            <a:spLocks noGrp="1"/>
          </p:cNvSpPr>
          <p:nvPr>
            <p:ph type="body" idx="1"/>
          </p:nvPr>
        </p:nvSpPr>
        <p:spPr>
          <a:xfrm>
            <a:off x="685800" y="1743075"/>
            <a:ext cx="7773987" cy="155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36" name="Google Shape;136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ol" type="title">
  <p:cSld name="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5"/>
          <p:cNvSpPr txBox="1"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a de títol">
  <p:cSld name="1_Diapositiva de títol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aula" type="tbl">
  <p:cSld name="TAB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682625" y="188913"/>
            <a:ext cx="7773988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, gràfic i text" type="chartAndTx">
  <p:cSld name="CHART_AND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682625" y="188913"/>
            <a:ext cx="7773988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>
            <a:spLocks noGrp="1"/>
          </p:cNvSpPr>
          <p:nvPr>
            <p:ph type="chart" idx="2"/>
          </p:nvPr>
        </p:nvSpPr>
        <p:spPr>
          <a:xfrm>
            <a:off x="685800" y="1743075"/>
            <a:ext cx="3810000" cy="15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648200" y="1743075"/>
            <a:ext cx="3811588" cy="15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, objectes i text" type="objAndTx">
  <p:cSld name="OBJECT_AND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682625" y="188913"/>
            <a:ext cx="7773988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685800" y="1743075"/>
            <a:ext cx="3810000" cy="15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2"/>
          </p:nvPr>
        </p:nvSpPr>
        <p:spPr>
          <a:xfrm>
            <a:off x="4648200" y="1743075"/>
            <a:ext cx="3811588" cy="15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tge amb llegenda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ingut amb llegenda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□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775" y="582612"/>
            <a:ext cx="3600450" cy="120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685800" y="1743075"/>
            <a:ext cx="7773987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685800" y="1743075"/>
            <a:ext cx="7773987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" name="Google Shape;20;p29"/>
          <p:cNvCxnSpPr/>
          <p:nvPr/>
        </p:nvCxnSpPr>
        <p:spPr>
          <a:xfrm>
            <a:off x="762000" y="1196975"/>
            <a:ext cx="7696200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" name="Google Shape;21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2" name="Google Shape;22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5287" y="6021387"/>
            <a:ext cx="2771775" cy="819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72;p32"/>
          <p:cNvCxnSpPr/>
          <p:nvPr/>
        </p:nvCxnSpPr>
        <p:spPr>
          <a:xfrm>
            <a:off x="762000" y="1196975"/>
            <a:ext cx="7696200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3" name="Google Shape;7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6021387"/>
            <a:ext cx="27717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685800" y="1743075"/>
            <a:ext cx="7773987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3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body" idx="1"/>
          </p:nvPr>
        </p:nvSpPr>
        <p:spPr>
          <a:xfrm>
            <a:off x="685800" y="1743075"/>
            <a:ext cx="7773987" cy="155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6" name="Google Shape;86;p43"/>
          <p:cNvCxnSpPr/>
          <p:nvPr/>
        </p:nvCxnSpPr>
        <p:spPr>
          <a:xfrm>
            <a:off x="762000" y="1196975"/>
            <a:ext cx="7696200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87" name="Google Shape;87;p43" descr="ensenyament_h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22275" y="6237287"/>
            <a:ext cx="2451100" cy="32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775" y="549275"/>
            <a:ext cx="3600450" cy="12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6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56"/>
          <p:cNvSpPr txBox="1">
            <a:spLocks noGrp="1"/>
          </p:cNvSpPr>
          <p:nvPr>
            <p:ph type="body" idx="1"/>
          </p:nvPr>
        </p:nvSpPr>
        <p:spPr>
          <a:xfrm>
            <a:off x="685800" y="1743075"/>
            <a:ext cx="7773987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684212" y="2193141"/>
            <a:ext cx="77724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ca-ES" dirty="0"/>
              <a:t>Consorci KA120 Escolar Erasmus+ 2021-2027</a:t>
            </a:r>
            <a:br>
              <a:rPr lang="ca-ES" dirty="0"/>
            </a:br>
            <a:r>
              <a:rPr lang="ca-ES" dirty="0"/>
              <a:t>Departament d’Educació</a:t>
            </a:r>
            <a:r>
              <a:rPr lang="ca-ES" b="0" dirty="0"/>
              <a:t/>
            </a:r>
            <a:br>
              <a:rPr lang="ca-ES" b="0" dirty="0"/>
            </a:br>
            <a:r>
              <a:rPr lang="ca-ES" dirty="0"/>
              <a:t/>
            </a:r>
            <a:br>
              <a:rPr lang="ca-ES" dirty="0"/>
            </a:br>
            <a:r>
              <a:rPr lang="en-US" sz="3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153" name="Google Shape;153;p1"/>
          <p:cNvSpPr txBox="1"/>
          <p:nvPr/>
        </p:nvSpPr>
        <p:spPr>
          <a:xfrm>
            <a:off x="4397375" y="6237287"/>
            <a:ext cx="45656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Barcelona, 1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desembre de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" descr="C:\Users\09392048K\Desktop\Erasmus\Acreditació 120\Equipo Impulsor consorci\Documetns de gestió\Logo\co-funded_en\Horizontal\JPEG\EN Co-funded by the EU_P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6092825"/>
            <a:ext cx="2519362" cy="57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Preparació de les mobilitats</a:t>
            </a:r>
            <a:endParaRPr/>
          </a:p>
        </p:txBody>
      </p:sp>
      <p:sp>
        <p:nvSpPr>
          <p:cNvPr id="241" name="Google Shape;241;p12"/>
          <p:cNvSpPr txBox="1"/>
          <p:nvPr/>
        </p:nvSpPr>
        <p:spPr>
          <a:xfrm>
            <a:off x="6615112" y="6027737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242" name="Google Shape;242;p12"/>
          <p:cNvSpPr txBox="1"/>
          <p:nvPr/>
        </p:nvSpPr>
        <p:spPr>
          <a:xfrm>
            <a:off x="763587" y="1412875"/>
            <a:ext cx="7624762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Partim del Pla d’acció (Microconsorci)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Àmbit de gestió i organització Coordinador DEP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Àmbit de gestió i organització Centres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Àmbit didàctic i metodològic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Àmbit de l’aprenentatge de l’alumnat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2276475"/>
            <a:ext cx="6877050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Preparació de les mobilitats</a:t>
            </a:r>
            <a:endParaRPr/>
          </a:p>
        </p:txBody>
      </p:sp>
      <p:sp>
        <p:nvSpPr>
          <p:cNvPr id="249" name="Google Shape;249;p13"/>
          <p:cNvSpPr txBox="1"/>
          <p:nvPr/>
        </p:nvSpPr>
        <p:spPr>
          <a:xfrm>
            <a:off x="6615112" y="6027737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250" name="Google Shape;250;p13"/>
          <p:cNvSpPr txBox="1"/>
          <p:nvPr/>
        </p:nvSpPr>
        <p:spPr>
          <a:xfrm>
            <a:off x="763587" y="1412875"/>
            <a:ext cx="7624762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El coordinador del microconsorci determina les temàtiques de les  mobilitats segons PA.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Exemple: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3">
            <a:alphaModFix/>
          </a:blip>
          <a:srcRect l="42971"/>
          <a:stretch/>
        </p:blipFill>
        <p:spPr>
          <a:xfrm>
            <a:off x="2555875" y="2565400"/>
            <a:ext cx="424815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Preparació de les mobilitats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6615112" y="6027737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763587" y="1412875"/>
            <a:ext cx="762476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Es determinen les prioritats temàtiques de cada centre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2708275"/>
            <a:ext cx="3328987" cy="2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4">
            <a:alphaModFix/>
          </a:blip>
          <a:srcRect l="-888" t="463" r="36157" b="-462"/>
          <a:stretch/>
        </p:blipFill>
        <p:spPr>
          <a:xfrm>
            <a:off x="4787900" y="1843087"/>
            <a:ext cx="3481387" cy="4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>
            <a:spLocks noGrp="1"/>
          </p:cNvSpPr>
          <p:nvPr>
            <p:ph type="title"/>
          </p:nvPr>
        </p:nvSpPr>
        <p:spPr>
          <a:xfrm>
            <a:off x="682625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Preparació de les mobilitats</a:t>
            </a:r>
            <a:endParaRPr/>
          </a:p>
        </p:txBody>
      </p:sp>
      <p:sp>
        <p:nvSpPr>
          <p:cNvPr id="266" name="Google Shape;266;p15"/>
          <p:cNvSpPr txBox="1"/>
          <p:nvPr/>
        </p:nvSpPr>
        <p:spPr>
          <a:xfrm>
            <a:off x="6615112" y="6027737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67" name="Google Shape;267;p15"/>
          <p:cNvSpPr txBox="1"/>
          <p:nvPr/>
        </p:nvSpPr>
        <p:spPr>
          <a:xfrm>
            <a:off x="763587" y="1412875"/>
            <a:ext cx="8201025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Es distribueixen les tipologies de  mobilitats: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Opció A. Distribució equitativa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Opció B. Es tenen en compte criteris (com ara nombre d’alumnes, mida...)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12 mobilitats             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Períodes d’observació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11 inicials/12 finals</a:t>
            </a:r>
            <a:endParaRPr/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2933700"/>
            <a:ext cx="4176712" cy="357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1843087"/>
            <a:ext cx="5413375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 preferRelativeResize="0"/>
          <p:nvPr/>
        </p:nvPicPr>
        <p:blipFill rotWithShape="1">
          <a:blip r:embed="rId4">
            <a:alphaModFix/>
          </a:blip>
          <a:srcRect l="48948"/>
          <a:stretch/>
        </p:blipFill>
        <p:spPr>
          <a:xfrm>
            <a:off x="1116012" y="1843087"/>
            <a:ext cx="3303587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/>
          <p:nvPr/>
        </p:nvSpPr>
        <p:spPr>
          <a:xfrm>
            <a:off x="684212" y="604837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Preparació de les mobilitats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763587" y="1412875"/>
            <a:ext cx="8201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Distribució de continguts i emparellaments. Cursos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pic>
        <p:nvPicPr>
          <p:cNvPr id="283" name="Google Shape;2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843087"/>
            <a:ext cx="6061075" cy="41068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7"/>
          <p:cNvSpPr txBox="1"/>
          <p:nvPr/>
        </p:nvSpPr>
        <p:spPr>
          <a:xfrm>
            <a:off x="684212" y="604837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Preparació de les mobilitats</a:t>
            </a:r>
            <a:endParaRPr/>
          </a:p>
        </p:txBody>
      </p:sp>
      <p:sp>
        <p:nvSpPr>
          <p:cNvPr id="285" name="Google Shape;285;p17"/>
          <p:cNvSpPr txBox="1"/>
          <p:nvPr/>
        </p:nvSpPr>
        <p:spPr>
          <a:xfrm>
            <a:off x="763587" y="1412875"/>
            <a:ext cx="8201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Distribució de continguts i emparellaments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291" name="Google Shape;291;p18"/>
          <p:cNvSpPr txBox="1"/>
          <p:nvPr/>
        </p:nvSpPr>
        <p:spPr>
          <a:xfrm>
            <a:off x="684212" y="604837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Preparació de les mobilitats</a:t>
            </a:r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763587" y="1412875"/>
            <a:ext cx="8201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Distribució de continguts i emparellaments. Períodes d’observació </a:t>
            </a:r>
            <a:endParaRPr/>
          </a:p>
        </p:txBody>
      </p:sp>
      <p:pic>
        <p:nvPicPr>
          <p:cNvPr id="293" name="Google Shape;293;p18"/>
          <p:cNvPicPr preferRelativeResize="0"/>
          <p:nvPr/>
        </p:nvPicPr>
        <p:blipFill rotWithShape="1">
          <a:blip r:embed="rId3">
            <a:alphaModFix/>
          </a:blip>
          <a:srcRect l="20779"/>
          <a:stretch/>
        </p:blipFill>
        <p:spPr>
          <a:xfrm>
            <a:off x="1331912" y="1844675"/>
            <a:ext cx="4968875" cy="40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 r="78637"/>
          <a:stretch/>
        </p:blipFill>
        <p:spPr>
          <a:xfrm>
            <a:off x="6732587" y="1844675"/>
            <a:ext cx="1295400" cy="4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300" name="Google Shape;300;p19"/>
          <p:cNvSpPr txBox="1"/>
          <p:nvPr/>
        </p:nvSpPr>
        <p:spPr>
          <a:xfrm>
            <a:off x="684212" y="604837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Preparació de les mobilitats</a:t>
            </a:r>
            <a:endParaRPr/>
          </a:p>
        </p:txBody>
      </p:sp>
      <p:sp>
        <p:nvSpPr>
          <p:cNvPr id="301" name="Google Shape;301;p19"/>
          <p:cNvSpPr txBox="1"/>
          <p:nvPr/>
        </p:nvSpPr>
        <p:spPr>
          <a:xfrm>
            <a:off x="763587" y="1412875"/>
            <a:ext cx="8201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Distribució de continguts i emparellaments. Períodes d’observació </a:t>
            </a:r>
            <a:endParaRPr/>
          </a:p>
        </p:txBody>
      </p:sp>
      <p:pic>
        <p:nvPicPr>
          <p:cNvPr id="302" name="Google Shape;3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989137"/>
            <a:ext cx="6769100" cy="38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684212" y="549275"/>
            <a:ext cx="835183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Cerca de cursos i centres períodes d’obervació</a:t>
            </a:r>
            <a:endParaRPr/>
          </a:p>
        </p:txBody>
      </p:sp>
      <p:sp>
        <p:nvSpPr>
          <p:cNvPr id="309" name="Google Shape;309;p20"/>
          <p:cNvSpPr txBox="1"/>
          <p:nvPr/>
        </p:nvSpPr>
        <p:spPr>
          <a:xfrm>
            <a:off x="712787" y="1268412"/>
            <a:ext cx="8201025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Qui fa la cerca de la mobilitat?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Tots i totes de manera coordinada segons els emparellaments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Equip impulsor valora la qualitat i valida.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Qui estableix el primer contacte al centre del curs o d’observació?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coordinador/a del microconsorci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En el cas de cursos, qui coordina la reserva, facturació...etc?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El coordinador de cada centre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En el cas dels períodes d’observació, qui coordina el programa d’activitats?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En primera instància el coordinador del microconsorci amb la direcció del centre.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Un cop arribat a un acord es facilita el contacte entre els docents participants per determinar el programa que s’avaba signant per les dues bandes. ( Mobility agreement)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329" name="Google Shape;329;p23"/>
          <p:cNvSpPr txBox="1">
            <a:spLocks noGrp="1"/>
          </p:cNvSpPr>
          <p:nvPr>
            <p:ph type="title"/>
          </p:nvPr>
        </p:nvSpPr>
        <p:spPr>
          <a:xfrm>
            <a:off x="684212" y="188912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Participació en la formació d’implementació</a:t>
            </a:r>
            <a:endParaRPr/>
          </a:p>
        </p:txBody>
      </p:sp>
      <p:graphicFrame>
        <p:nvGraphicFramePr>
          <p:cNvPr id="330" name="Google Shape;330;p23"/>
          <p:cNvGraphicFramePr/>
          <p:nvPr/>
        </p:nvGraphicFramePr>
        <p:xfrm>
          <a:off x="2339975" y="1341437"/>
          <a:ext cx="4752975" cy="4418815"/>
        </p:xfrm>
        <a:graphic>
          <a:graphicData uri="http://schemas.openxmlformats.org/drawingml/2006/table">
            <a:tbl>
              <a:tblPr>
                <a:noFill/>
                <a:tableStyleId>{B33F527E-4A7D-410A-9379-A411FB78EDC7}</a:tableStyleId>
              </a:tblPr>
              <a:tblGrid>
                <a:gridCol w="18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Microconsorci</a:t>
                      </a:r>
                      <a:endParaRPr/>
                    </a:p>
                  </a:txBody>
                  <a:tcPr marL="8675" marR="86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95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Nombre de centres que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hi participen</a:t>
                      </a:r>
                      <a:endParaRPr/>
                    </a:p>
                  </a:txBody>
                  <a:tcPr marL="8675" marR="86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9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AEA 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Participen tots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APRB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EMAILC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ESAM-TILC 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4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MALD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Participen tots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4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MCEI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Participen tots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MobEdu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PRODOC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Participen tots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Punt Edu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SC4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5 (cap centre)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TATEE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Participen tots</a:t>
                      </a:r>
                      <a:endParaRPr/>
                    </a:p>
                  </a:txBody>
                  <a:tcPr marL="8675" marR="867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1096962" y="2055812"/>
            <a:ext cx="7056437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 txBox="1">
            <a:spLocks noGrp="1"/>
          </p:cNvSpPr>
          <p:nvPr>
            <p:ph type="title"/>
          </p:nvPr>
        </p:nvSpPr>
        <p:spPr>
          <a:xfrm>
            <a:off x="738187" y="44450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Ordre del dia</a:t>
            </a:r>
            <a:endParaRPr/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6021387"/>
            <a:ext cx="1871662" cy="53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1111250" y="1700212"/>
            <a:ext cx="712946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Proposta</a:t>
            </a:r>
            <a:r>
              <a:rPr lang="en-US"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distribució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econòmica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Preparació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les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mobilitats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concreció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cerca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Seguiment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formacions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CETE+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suport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obert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preguntes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/>
          </p:nvPr>
        </p:nvSpPr>
        <p:spPr>
          <a:xfrm>
            <a:off x="669925" y="187325"/>
            <a:ext cx="80168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Tasques a realitzar per coordinadors MC</a:t>
            </a:r>
            <a:endParaRPr/>
          </a:p>
        </p:txBody>
      </p:sp>
      <p:sp>
        <p:nvSpPr>
          <p:cNvPr id="337" name="Google Shape;337;p24"/>
          <p:cNvSpPr txBox="1"/>
          <p:nvPr/>
        </p:nvSpPr>
        <p:spPr>
          <a:xfrm>
            <a:off x="755650" y="1538287"/>
            <a:ext cx="7853362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1. Proposta Pla d’acció Microconsorci</a:t>
            </a:r>
            <a:endParaRPr/>
          </a:p>
        </p:txBody>
      </p:sp>
      <p:sp>
        <p:nvSpPr>
          <p:cNvPr id="338" name="Google Shape;338;p24"/>
          <p:cNvSpPr txBox="1"/>
          <p:nvPr/>
        </p:nvSpPr>
        <p:spPr>
          <a:xfrm>
            <a:off x="755650" y="2060575"/>
            <a:ext cx="7864475" cy="288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268287" marR="0" lvl="0" indent="-255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2. Concreció de les temàtiques de les mobilitats. </a:t>
            </a:r>
            <a:endParaRPr/>
          </a:p>
          <a:p>
            <a:pPr marL="268287" marR="0" lvl="0" indent="-255586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LÍMIT: 15 de desembre</a:t>
            </a:r>
            <a:endParaRPr sz="1800" b="0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7" marR="0" lvl="0" indent="-255586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5F95D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7" marR="0" lvl="0" indent="-255586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3. Planificació proposta de les mobilitats  i distribució per centres de les mobilitats.</a:t>
            </a:r>
            <a:endParaRPr sz="1800" b="0" i="0" u="none">
              <a:solidFill>
                <a:srgbClr val="5F95D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84300" marR="0" lvl="3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Tipus</a:t>
            </a:r>
            <a:endParaRPr/>
          </a:p>
          <a:p>
            <a:pPr marL="1384300" marR="0" lvl="3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  <a:endParaRPr/>
          </a:p>
          <a:p>
            <a:pPr marL="1384300" marR="0" lvl="3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Perfil de participant </a:t>
            </a:r>
            <a:endParaRPr/>
          </a:p>
          <a:p>
            <a:pPr marL="1384300" marR="0" lvl="3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Temporització al llarg dels propers 15 mesos</a:t>
            </a:r>
            <a:endParaRPr/>
          </a:p>
          <a:p>
            <a:pPr marL="1384300" marR="0" lvl="3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Emparellaments</a:t>
            </a:r>
            <a:endParaRPr/>
          </a:p>
        </p:txBody>
      </p:sp>
      <p:sp>
        <p:nvSpPr>
          <p:cNvPr id="339" name="Google Shape;339;p24"/>
          <p:cNvSpPr txBox="1"/>
          <p:nvPr/>
        </p:nvSpPr>
        <p:spPr>
          <a:xfrm>
            <a:off x="822325" y="5154612"/>
            <a:ext cx="7864475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4. Cerca de cursos i centres socis</a:t>
            </a:r>
            <a:endParaRPr/>
          </a:p>
        </p:txBody>
      </p:sp>
      <p:pic>
        <p:nvPicPr>
          <p:cNvPr id="340" name="Google Shape;3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1260475"/>
            <a:ext cx="1501775" cy="15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title"/>
          </p:nvPr>
        </p:nvSpPr>
        <p:spPr>
          <a:xfrm>
            <a:off x="669925" y="187325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Tasques a realitzar amb els centres</a:t>
            </a:r>
            <a:endParaRPr/>
          </a:p>
        </p:txBody>
      </p:sp>
      <p:sp>
        <p:nvSpPr>
          <p:cNvPr id="347" name="Google Shape;347;p25"/>
          <p:cNvSpPr txBox="1"/>
          <p:nvPr/>
        </p:nvSpPr>
        <p:spPr>
          <a:xfrm rot="720000">
            <a:off x="6510337" y="5467350"/>
            <a:ext cx="1433512" cy="7905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5"/>
          <p:cNvSpPr txBox="1"/>
          <p:nvPr/>
        </p:nvSpPr>
        <p:spPr>
          <a:xfrm>
            <a:off x="739775" y="1566862"/>
            <a:ext cx="7853362" cy="200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Seguiment consurs LOGO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5F95D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2.  Anàlisi de proposta de temàtiques i distribució entre els centres del microconsorci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5F95D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3. Seguiment del Pla d’acció i consens en les mobilitats assignades, perfils de participants i emparellaments.  </a:t>
            </a:r>
            <a:endParaRPr/>
          </a:p>
        </p:txBody>
      </p:sp>
      <p:sp>
        <p:nvSpPr>
          <p:cNvPr id="349" name="Google Shape;349;p25"/>
          <p:cNvSpPr txBox="1"/>
          <p:nvPr/>
        </p:nvSpPr>
        <p:spPr>
          <a:xfrm>
            <a:off x="728662" y="3789362"/>
            <a:ext cx="7864475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95D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5F95D7"/>
                </a:solidFill>
                <a:latin typeface="Arial"/>
                <a:ea typeface="Arial"/>
                <a:cs typeface="Arial"/>
                <a:sym typeface="Arial"/>
              </a:rPr>
              <a:t>4. Cerca de cursos i centres socis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"/>
          <p:cNvSpPr txBox="1">
            <a:spLocks noGrp="1"/>
          </p:cNvSpPr>
          <p:nvPr>
            <p:ph type="ctrTitle"/>
          </p:nvPr>
        </p:nvSpPr>
        <p:spPr>
          <a:xfrm>
            <a:off x="684212" y="1916112"/>
            <a:ext cx="7772400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Projecte CETE+</a:t>
            </a:r>
            <a:b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Implementació KA121</a:t>
            </a:r>
            <a:b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 l’1 de setembre de 2021 </a:t>
            </a:r>
            <a:b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 l’1 de desembre de 2022</a:t>
            </a:r>
            <a:b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Erasmus+ 2021-2027</a:t>
            </a:r>
            <a:b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Departament d’Educació</a:t>
            </a:r>
            <a:endParaRPr/>
          </a:p>
        </p:txBody>
      </p:sp>
      <p:sp>
        <p:nvSpPr>
          <p:cNvPr id="356" name="Google Shape;356;p26"/>
          <p:cNvSpPr txBox="1"/>
          <p:nvPr/>
        </p:nvSpPr>
        <p:spPr>
          <a:xfrm>
            <a:off x="4397375" y="6237287"/>
            <a:ext cx="45656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Barcelona, 1</a:t>
            </a: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desembre de 2021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6" descr="C:\Users\09392048K\Desktop\Erasmus\Acreditació 120\Equipo Impulsor consorci\Documetns de gestió\Logo\co-funded_en\Horizontal\JPEG\EN Co-funded by the EU_P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6092825"/>
            <a:ext cx="2519362" cy="57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70" name="Google Shape;170;p3"/>
          <p:cNvSpPr txBox="1"/>
          <p:nvPr/>
        </p:nvSpPr>
        <p:spPr>
          <a:xfrm>
            <a:off x="755650" y="638175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Proposta distribució de la subvenció</a:t>
            </a:r>
            <a:endParaRPr/>
          </a:p>
        </p:txBody>
      </p:sp>
      <p:sp>
        <p:nvSpPr>
          <p:cNvPr id="171" name="Google Shape;171;p3"/>
          <p:cNvSpPr txBox="1"/>
          <p:nvPr/>
        </p:nvSpPr>
        <p:spPr>
          <a:xfrm>
            <a:off x="741362" y="1419225"/>
            <a:ext cx="7345362" cy="2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Procediment per dissenyar la proposta: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Calcular la mitjana de les partides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2" name="Google Shape;172;p3"/>
          <p:cNvGraphicFramePr/>
          <p:nvPr/>
        </p:nvGraphicFramePr>
        <p:xfrm>
          <a:off x="1508125" y="2724150"/>
          <a:ext cx="5295900" cy="2927060"/>
        </p:xfrm>
        <a:graphic>
          <a:graphicData uri="http://schemas.openxmlformats.org/drawingml/2006/table">
            <a:tbl>
              <a:tblPr>
                <a:noFill/>
                <a:tableStyleId>{B33F527E-4A7D-410A-9379-A411FB78EDC7}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Partida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Subvenció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Taxes cursos per 5 dies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400Euros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Suport individual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Allotjament i manutenció 7 dies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728 Euros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Viatge Estàndard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336,25 Euros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Viatge Ecològic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387,50 Euros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755650" y="638175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Proposta distribució de la subvenció</a:t>
            </a:r>
            <a:endParaRPr/>
          </a:p>
        </p:txBody>
      </p:sp>
      <p:pic>
        <p:nvPicPr>
          <p:cNvPr id="179" name="Google Shape;1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1484312"/>
            <a:ext cx="6800850" cy="437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755650" y="638175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Proposta distribució de la subvenció</a:t>
            </a:r>
            <a:endParaRPr/>
          </a:p>
        </p:txBody>
      </p:sp>
      <p:pic>
        <p:nvPicPr>
          <p:cNvPr id="186" name="Google Shape;1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" y="1557337"/>
            <a:ext cx="5375275" cy="345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887" y="2049462"/>
            <a:ext cx="7720012" cy="379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755650" y="638175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Proposta distribució de la subvenció</a:t>
            </a:r>
            <a:endParaRPr/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484312"/>
            <a:ext cx="8401050" cy="26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6170612"/>
            <a:ext cx="15684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 txBox="1"/>
          <p:nvPr/>
        </p:nvSpPr>
        <p:spPr>
          <a:xfrm>
            <a:off x="755650" y="638175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Proposta distribució de la subvenció</a:t>
            </a:r>
            <a:endParaRPr/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4">
            <a:alphaModFix/>
          </a:blip>
          <a:srcRect r="906"/>
          <a:stretch/>
        </p:blipFill>
        <p:spPr>
          <a:xfrm>
            <a:off x="709612" y="1557337"/>
            <a:ext cx="7977187" cy="3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6170612"/>
            <a:ext cx="15684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 txBox="1"/>
          <p:nvPr/>
        </p:nvSpPr>
        <p:spPr>
          <a:xfrm>
            <a:off x="755650" y="638175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Proposta distribució de la subvenció</a:t>
            </a:r>
            <a:endParaRPr/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5" y="1458912"/>
            <a:ext cx="1454150" cy="326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7050" y="1458912"/>
            <a:ext cx="6719887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6170612"/>
            <a:ext cx="15684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 txBox="1"/>
          <p:nvPr/>
        </p:nvSpPr>
        <p:spPr>
          <a:xfrm>
            <a:off x="755650" y="638175"/>
            <a:ext cx="77739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Proposta distribució de la subvenció</a:t>
            </a:r>
            <a:endParaRPr/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8400" y="1492250"/>
            <a:ext cx="1471612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40012" y="1492250"/>
            <a:ext cx="452120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presentacio_DGCURP">
  <a:themeElements>
    <a:clrScheme name="presentacio_D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cio_DGCURP">
  <a:themeElements>
    <a:clrScheme name="presentacio_D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resentacio_DGCURP">
  <a:themeElements>
    <a:clrScheme name="presentacio_D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entacio_departament">
  <a:themeElements>
    <a:clrScheme name="presentacio_departame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esentacio_DGCURP">
  <a:themeElements>
    <a:clrScheme name="presentacio_D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Presentació en pantalla (4:3)</PresentationFormat>
  <Paragraphs>153</Paragraphs>
  <Slides>22</Slides>
  <Notes>22</Notes>
  <HiddenSlides>1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5</vt:i4>
      </vt:variant>
      <vt:variant>
        <vt:lpstr>Títols de les diapositives</vt:lpstr>
      </vt:variant>
      <vt:variant>
        <vt:i4>22</vt:i4>
      </vt:variant>
    </vt:vector>
  </HeadingPairs>
  <TitlesOfParts>
    <vt:vector size="29" baseType="lpstr">
      <vt:lpstr>Arial</vt:lpstr>
      <vt:lpstr>Noto Sans Symbols</vt:lpstr>
      <vt:lpstr>1_presentacio_DGCURP</vt:lpstr>
      <vt:lpstr>presentacio_DGCURP</vt:lpstr>
      <vt:lpstr>3_presentacio_DGCURP</vt:lpstr>
      <vt:lpstr>presentacio_departament</vt:lpstr>
      <vt:lpstr>2_presentacio_DGCURP</vt:lpstr>
      <vt:lpstr>Consorci KA120 Escolar Erasmus+ 2021-2027 Departament d’Educació   </vt:lpstr>
      <vt:lpstr>Ordre del dia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Preparació de les mobilitats</vt:lpstr>
      <vt:lpstr>Preparació de les mobilitats</vt:lpstr>
      <vt:lpstr>Preparació de les mobilitats</vt:lpstr>
      <vt:lpstr>Preparació de les mobilitats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Participació en la formació d’implementació</vt:lpstr>
      <vt:lpstr>Tasques a realitzar per coordinadors MC</vt:lpstr>
      <vt:lpstr>Tasques a realitzar amb els centres</vt:lpstr>
      <vt:lpstr>Projecte CETE+ Implementació KA121 De l’1 de setembre de 2021  a l’1 de desembre de 2022  Erasmus+ 2021-2027 Departament d’Educació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Consorci KA120 Escolar Erasmus+ 2021-2027 Departament d’Educació   </dc:title>
  <dc:creator>Cova</dc:creator>
  <cp:lastModifiedBy>Descarrega Bardeny, Jose Maria</cp:lastModifiedBy>
  <cp:revision>1</cp:revision>
  <dcterms:created xsi:type="dcterms:W3CDTF">2020-09-28T07:41:32Z</dcterms:created>
  <dcterms:modified xsi:type="dcterms:W3CDTF">2021-12-09T10:58:32Z</dcterms:modified>
</cp:coreProperties>
</file>