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ae59a19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ae59a19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0ae59a19e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0ae59a19e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0d0cbb53a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10d0cbb53a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0ae59a19e2_1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0ae59a19e2_1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10ae59a19e2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10ae59a19e2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10d72c1ca0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10d72c1ca0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d0fc88064_0_5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d0fc88064_0_5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ae59a193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ae59a193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ae59a19e2_1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ae59a19e2_1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ae59a1939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ae59a1939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ae59a1939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ae59a1939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ae59a1939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0ae59a1939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ae59a1939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ae59a1939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ae59a193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ae59a193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1693525" y="1728150"/>
            <a:ext cx="5676300" cy="8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ca" sz="2765">
                <a:solidFill>
                  <a:srgbClr val="434343"/>
                </a:solidFill>
                <a:latin typeface="Impact"/>
                <a:ea typeface="Impact"/>
                <a:cs typeface="Impact"/>
                <a:sym typeface="Impact"/>
              </a:rPr>
              <a:t>Concurs de logotip del projecte CETE+</a:t>
            </a:r>
            <a:endParaRPr sz="2765">
              <a:solidFill>
                <a:srgbClr val="434343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ca" sz="1965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Consorci Europeu per a la Transformació Educativa</a:t>
            </a:r>
            <a:endParaRPr sz="1965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925" y="4337425"/>
            <a:ext cx="2752375" cy="4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17507" l="0" r="0" t="16249"/>
          <a:stretch/>
        </p:blipFill>
        <p:spPr>
          <a:xfrm>
            <a:off x="7846650" y="4291375"/>
            <a:ext cx="769350" cy="5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/>
          <p:nvPr/>
        </p:nvSpPr>
        <p:spPr>
          <a:xfrm>
            <a:off x="6348700" y="-2458500"/>
            <a:ext cx="933600" cy="942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2"/>
          <p:cNvSpPr/>
          <p:nvPr/>
        </p:nvSpPr>
        <p:spPr>
          <a:xfrm>
            <a:off x="-3434125" y="490408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2"/>
          <p:cNvSpPr/>
          <p:nvPr/>
        </p:nvSpPr>
        <p:spPr>
          <a:xfrm>
            <a:off x="-3416269" y="481672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2"/>
          <p:cNvSpPr/>
          <p:nvPr/>
        </p:nvSpPr>
        <p:spPr>
          <a:xfrm>
            <a:off x="-3125573" y="4830096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2"/>
          <p:cNvSpPr/>
          <p:nvPr/>
        </p:nvSpPr>
        <p:spPr>
          <a:xfrm>
            <a:off x="-3265025" y="473740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2"/>
          <p:cNvSpPr/>
          <p:nvPr/>
        </p:nvSpPr>
        <p:spPr>
          <a:xfrm>
            <a:off x="-3186509" y="476102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"/>
          <p:cNvSpPr/>
          <p:nvPr/>
        </p:nvSpPr>
        <p:spPr>
          <a:xfrm>
            <a:off x="-3093630" y="4904068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"/>
          <p:cNvSpPr/>
          <p:nvPr/>
        </p:nvSpPr>
        <p:spPr>
          <a:xfrm>
            <a:off x="-3183361" y="504949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>
            <a:off x="-3273098" y="507449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2"/>
          <p:cNvSpPr/>
          <p:nvPr/>
        </p:nvSpPr>
        <p:spPr>
          <a:xfrm>
            <a:off x="-3343531" y="476102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-3357923" y="504950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-3416269" y="499141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-3034973" y="4954445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-3103986" y="5003895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2"/>
          <p:cNvSpPr txBox="1"/>
          <p:nvPr/>
        </p:nvSpPr>
        <p:spPr>
          <a:xfrm>
            <a:off x="391975" y="395850"/>
            <a:ext cx="6890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CONCEPTE 1: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CERCLES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VALORS QUE TRANSMET: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Unió, treball en equip, col·laboració, diàleg, transformació, sostenibilitat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2" name="Google Shape;222;p22"/>
          <p:cNvSpPr/>
          <p:nvPr/>
        </p:nvSpPr>
        <p:spPr>
          <a:xfrm>
            <a:off x="2910874" y="206966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2"/>
          <p:cNvSpPr/>
          <p:nvPr/>
        </p:nvSpPr>
        <p:spPr>
          <a:xfrm>
            <a:off x="3088383" y="205960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2"/>
          <p:cNvSpPr/>
          <p:nvPr/>
        </p:nvSpPr>
        <p:spPr>
          <a:xfrm>
            <a:off x="3265859" y="209358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2"/>
          <p:cNvSpPr/>
          <p:nvPr/>
        </p:nvSpPr>
        <p:spPr>
          <a:xfrm>
            <a:off x="3422208" y="217770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2"/>
          <p:cNvSpPr/>
          <p:nvPr/>
        </p:nvSpPr>
        <p:spPr>
          <a:xfrm>
            <a:off x="3548160" y="2302057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2"/>
          <p:cNvSpPr/>
          <p:nvPr/>
        </p:nvSpPr>
        <p:spPr>
          <a:xfrm>
            <a:off x="3648472" y="2447524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2"/>
          <p:cNvSpPr/>
          <p:nvPr/>
        </p:nvSpPr>
        <p:spPr>
          <a:xfrm>
            <a:off x="3706854" y="260612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2"/>
          <p:cNvSpPr/>
          <p:nvPr/>
        </p:nvSpPr>
        <p:spPr>
          <a:xfrm>
            <a:off x="3730116" y="2776349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2"/>
          <p:cNvSpPr/>
          <p:nvPr/>
        </p:nvSpPr>
        <p:spPr>
          <a:xfrm>
            <a:off x="3716139" y="2946576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2"/>
          <p:cNvSpPr/>
          <p:nvPr/>
        </p:nvSpPr>
        <p:spPr>
          <a:xfrm>
            <a:off x="3661438" y="310839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2"/>
          <p:cNvSpPr/>
          <p:nvPr/>
        </p:nvSpPr>
        <p:spPr>
          <a:xfrm>
            <a:off x="3570639" y="324998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2"/>
          <p:cNvSpPr/>
          <p:nvPr/>
        </p:nvSpPr>
        <p:spPr>
          <a:xfrm>
            <a:off x="3446610" y="337375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2"/>
          <p:cNvSpPr/>
          <p:nvPr/>
        </p:nvSpPr>
        <p:spPr>
          <a:xfrm>
            <a:off x="3298699" y="3465632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2"/>
          <p:cNvSpPr/>
          <p:nvPr/>
        </p:nvSpPr>
        <p:spPr>
          <a:xfrm>
            <a:off x="3129547" y="3522255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2"/>
          <p:cNvSpPr/>
          <p:nvPr/>
        </p:nvSpPr>
        <p:spPr>
          <a:xfrm>
            <a:off x="2949806" y="3528575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2"/>
          <p:cNvSpPr/>
          <p:nvPr/>
        </p:nvSpPr>
        <p:spPr>
          <a:xfrm>
            <a:off x="2770066" y="3492477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2"/>
          <p:cNvSpPr/>
          <p:nvPr/>
        </p:nvSpPr>
        <p:spPr>
          <a:xfrm>
            <a:off x="2618995" y="3409009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39" name="Google Shape;239;p22"/>
          <p:cNvSpPr/>
          <p:nvPr/>
        </p:nvSpPr>
        <p:spPr>
          <a:xfrm>
            <a:off x="2481933" y="3294850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0" name="Google Shape;240;p22"/>
          <p:cNvSpPr/>
          <p:nvPr/>
        </p:nvSpPr>
        <p:spPr>
          <a:xfrm>
            <a:off x="2373281" y="3152283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1" name="Google Shape;241;p22"/>
          <p:cNvSpPr/>
          <p:nvPr/>
        </p:nvSpPr>
        <p:spPr>
          <a:xfrm>
            <a:off x="2297273" y="2987887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2" name="Google Shape;242;p22"/>
          <p:cNvSpPr/>
          <p:nvPr/>
        </p:nvSpPr>
        <p:spPr>
          <a:xfrm>
            <a:off x="2273230" y="2812805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3" name="Google Shape;243;p22"/>
          <p:cNvSpPr/>
          <p:nvPr/>
        </p:nvSpPr>
        <p:spPr>
          <a:xfrm>
            <a:off x="2357219" y="2475657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4" name="Google Shape;244;p22"/>
          <p:cNvSpPr/>
          <p:nvPr/>
        </p:nvSpPr>
        <p:spPr>
          <a:xfrm>
            <a:off x="2582310" y="220409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5" name="Google Shape;245;p22"/>
          <p:cNvSpPr/>
          <p:nvPr/>
        </p:nvSpPr>
        <p:spPr>
          <a:xfrm>
            <a:off x="2737144" y="211501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6" name="Google Shape;246;p22"/>
          <p:cNvSpPr/>
          <p:nvPr/>
        </p:nvSpPr>
        <p:spPr>
          <a:xfrm>
            <a:off x="2297273" y="2642154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7" name="Google Shape;247;p22"/>
          <p:cNvSpPr/>
          <p:nvPr/>
        </p:nvSpPr>
        <p:spPr>
          <a:xfrm>
            <a:off x="2445086" y="2320839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8" name="Google Shape;248;p22"/>
          <p:cNvSpPr/>
          <p:nvPr/>
        </p:nvSpPr>
        <p:spPr>
          <a:xfrm>
            <a:off x="2953185" y="2265800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2"/>
          <p:cNvSpPr/>
          <p:nvPr/>
        </p:nvSpPr>
        <p:spPr>
          <a:xfrm>
            <a:off x="3087183" y="2258200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2"/>
          <p:cNvSpPr/>
          <p:nvPr/>
        </p:nvSpPr>
        <p:spPr>
          <a:xfrm>
            <a:off x="3221157" y="2283851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2"/>
          <p:cNvSpPr/>
          <p:nvPr/>
        </p:nvSpPr>
        <p:spPr>
          <a:xfrm>
            <a:off x="3339181" y="2347352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2"/>
          <p:cNvSpPr/>
          <p:nvPr/>
        </p:nvSpPr>
        <p:spPr>
          <a:xfrm>
            <a:off x="3434260" y="2441226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2"/>
          <p:cNvSpPr/>
          <p:nvPr/>
        </p:nvSpPr>
        <p:spPr>
          <a:xfrm>
            <a:off x="3509984" y="2551037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2"/>
          <p:cNvSpPr/>
          <p:nvPr/>
        </p:nvSpPr>
        <p:spPr>
          <a:xfrm>
            <a:off x="3554056" y="2670758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2"/>
          <p:cNvSpPr/>
          <p:nvPr/>
        </p:nvSpPr>
        <p:spPr>
          <a:xfrm>
            <a:off x="3571616" y="2799260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2"/>
          <p:cNvSpPr/>
          <p:nvPr/>
        </p:nvSpPr>
        <p:spPr>
          <a:xfrm>
            <a:off x="3561065" y="2927762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2"/>
          <p:cNvSpPr/>
          <p:nvPr/>
        </p:nvSpPr>
        <p:spPr>
          <a:xfrm>
            <a:off x="3519772" y="3049918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2"/>
          <p:cNvSpPr/>
          <p:nvPr/>
        </p:nvSpPr>
        <p:spPr>
          <a:xfrm>
            <a:off x="3451230" y="3156802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2"/>
          <p:cNvSpPr/>
          <p:nvPr/>
        </p:nvSpPr>
        <p:spPr>
          <a:xfrm>
            <a:off x="3357602" y="3250233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2"/>
          <p:cNvSpPr/>
          <p:nvPr/>
        </p:nvSpPr>
        <p:spPr>
          <a:xfrm>
            <a:off x="3245947" y="3319587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2"/>
          <p:cNvSpPr/>
          <p:nvPr/>
        </p:nvSpPr>
        <p:spPr>
          <a:xfrm>
            <a:off x="3118257" y="3362331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2"/>
          <p:cNvSpPr/>
          <p:nvPr/>
        </p:nvSpPr>
        <p:spPr>
          <a:xfrm>
            <a:off x="2982574" y="3367102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2"/>
          <p:cNvSpPr/>
          <p:nvPr/>
        </p:nvSpPr>
        <p:spPr>
          <a:xfrm>
            <a:off x="2846891" y="3339853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2"/>
          <p:cNvSpPr/>
          <p:nvPr/>
        </p:nvSpPr>
        <p:spPr>
          <a:xfrm>
            <a:off x="2732851" y="3276844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5" name="Google Shape;265;p22"/>
          <p:cNvSpPr/>
          <p:nvPr/>
        </p:nvSpPr>
        <p:spPr>
          <a:xfrm>
            <a:off x="2629385" y="3190668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6" name="Google Shape;266;p22"/>
          <p:cNvSpPr/>
          <p:nvPr/>
        </p:nvSpPr>
        <p:spPr>
          <a:xfrm>
            <a:off x="2547366" y="3083046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7" name="Google Shape;267;p22"/>
          <p:cNvSpPr/>
          <p:nvPr/>
        </p:nvSpPr>
        <p:spPr>
          <a:xfrm>
            <a:off x="2489989" y="2958946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8" name="Google Shape;268;p22"/>
          <p:cNvSpPr/>
          <p:nvPr/>
        </p:nvSpPr>
        <p:spPr>
          <a:xfrm>
            <a:off x="2471839" y="2826780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9" name="Google Shape;269;p22"/>
          <p:cNvSpPr/>
          <p:nvPr/>
        </p:nvSpPr>
        <p:spPr>
          <a:xfrm>
            <a:off x="2535241" y="2572273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70" name="Google Shape;270;p22"/>
          <p:cNvSpPr/>
          <p:nvPr/>
        </p:nvSpPr>
        <p:spPr>
          <a:xfrm>
            <a:off x="2705158" y="2367273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71" name="Google Shape;271;p22"/>
          <p:cNvSpPr/>
          <p:nvPr/>
        </p:nvSpPr>
        <p:spPr>
          <a:xfrm>
            <a:off x="2822039" y="2300034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72" name="Google Shape;272;p22"/>
          <p:cNvSpPr/>
          <p:nvPr/>
        </p:nvSpPr>
        <p:spPr>
          <a:xfrm>
            <a:off x="2489989" y="2697959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73" name="Google Shape;273;p22"/>
          <p:cNvSpPr/>
          <p:nvPr/>
        </p:nvSpPr>
        <p:spPr>
          <a:xfrm>
            <a:off x="2601570" y="2455404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74" name="Google Shape;274;p22"/>
          <p:cNvSpPr txBox="1"/>
          <p:nvPr/>
        </p:nvSpPr>
        <p:spPr>
          <a:xfrm>
            <a:off x="4048238" y="1985100"/>
            <a:ext cx="5938500" cy="16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82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91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91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75" name="Google Shape;275;p22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2"/>
          <p:cNvSpPr/>
          <p:nvPr/>
        </p:nvSpPr>
        <p:spPr>
          <a:xfrm rot="-2081283">
            <a:off x="2183326" y="3520734"/>
            <a:ext cx="764354" cy="15029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2"/>
          <p:cNvSpPr txBox="1"/>
          <p:nvPr/>
        </p:nvSpPr>
        <p:spPr>
          <a:xfrm>
            <a:off x="339275" y="2582550"/>
            <a:ext cx="102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27 cercles = 27 països UE</a:t>
            </a:r>
            <a:endParaRPr/>
          </a:p>
        </p:txBody>
      </p:sp>
      <p:sp>
        <p:nvSpPr>
          <p:cNvPr id="278" name="Google Shape;278;p22"/>
          <p:cNvSpPr txBox="1"/>
          <p:nvPr/>
        </p:nvSpPr>
        <p:spPr>
          <a:xfrm rot="-1472065">
            <a:off x="1182265" y="3804089"/>
            <a:ext cx="1336577" cy="6156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Cercles verds = diàleg, parlar</a:t>
            </a:r>
            <a:endParaRPr/>
          </a:p>
        </p:txBody>
      </p:sp>
      <p:sp>
        <p:nvSpPr>
          <p:cNvPr id="279" name="Google Shape;279;p22"/>
          <p:cNvSpPr txBox="1"/>
          <p:nvPr/>
        </p:nvSpPr>
        <p:spPr>
          <a:xfrm rot="619019">
            <a:off x="363063" y="1462894"/>
            <a:ext cx="1772254" cy="61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Forma circular = 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unió, col·laboració, UE</a:t>
            </a:r>
            <a:endParaRPr/>
          </a:p>
        </p:txBody>
      </p:sp>
      <p:sp>
        <p:nvSpPr>
          <p:cNvPr id="280" name="Google Shape;280;p22"/>
          <p:cNvSpPr/>
          <p:nvPr/>
        </p:nvSpPr>
        <p:spPr>
          <a:xfrm rot="654211">
            <a:off x="1368727" y="2824812"/>
            <a:ext cx="613780" cy="15491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2"/>
          <p:cNvSpPr txBox="1"/>
          <p:nvPr/>
        </p:nvSpPr>
        <p:spPr>
          <a:xfrm rot="-488135">
            <a:off x="7078090" y="1481196"/>
            <a:ext cx="1772236" cy="8311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Color verd fluorescent= modernitat &amp; sostenibilitat</a:t>
            </a:r>
            <a:endParaRPr/>
          </a:p>
        </p:txBody>
      </p:sp>
      <p:sp>
        <p:nvSpPr>
          <p:cNvPr id="282" name="Google Shape;282;p22"/>
          <p:cNvSpPr/>
          <p:nvPr/>
        </p:nvSpPr>
        <p:spPr>
          <a:xfrm rot="654211">
            <a:off x="1918090" y="1960299"/>
            <a:ext cx="613780" cy="15491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2"/>
          <p:cNvSpPr/>
          <p:nvPr/>
        </p:nvSpPr>
        <p:spPr>
          <a:xfrm rot="8561254">
            <a:off x="6409061" y="2204165"/>
            <a:ext cx="613698" cy="154984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2"/>
          <p:cNvSpPr txBox="1"/>
          <p:nvPr/>
        </p:nvSpPr>
        <p:spPr>
          <a:xfrm rot="-632138">
            <a:off x="4089725" y="1297058"/>
            <a:ext cx="1771973" cy="6155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Forma de roda = transformació</a:t>
            </a:r>
            <a:endParaRPr/>
          </a:p>
        </p:txBody>
      </p:sp>
      <p:sp>
        <p:nvSpPr>
          <p:cNvPr id="285" name="Google Shape;285;p22"/>
          <p:cNvSpPr/>
          <p:nvPr/>
        </p:nvSpPr>
        <p:spPr>
          <a:xfrm rot="-2334547">
            <a:off x="3574974" y="1892154"/>
            <a:ext cx="613769" cy="154894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2"/>
          <p:cNvSpPr txBox="1"/>
          <p:nvPr/>
        </p:nvSpPr>
        <p:spPr>
          <a:xfrm rot="479329">
            <a:off x="5937147" y="3460028"/>
            <a:ext cx="1772199" cy="615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Acrònim clarament llegible</a:t>
            </a:r>
            <a:endParaRPr/>
          </a:p>
        </p:txBody>
      </p:sp>
      <p:sp>
        <p:nvSpPr>
          <p:cNvPr id="287" name="Google Shape;287;p22"/>
          <p:cNvSpPr/>
          <p:nvPr/>
        </p:nvSpPr>
        <p:spPr>
          <a:xfrm rot="654211">
            <a:off x="5330915" y="3373849"/>
            <a:ext cx="613780" cy="15491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2"/>
          <p:cNvSpPr/>
          <p:nvPr/>
        </p:nvSpPr>
        <p:spPr>
          <a:xfrm rot="654211">
            <a:off x="3500790" y="3699499"/>
            <a:ext cx="613780" cy="15491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2"/>
          <p:cNvSpPr txBox="1"/>
          <p:nvPr/>
        </p:nvSpPr>
        <p:spPr>
          <a:xfrm rot="1120268">
            <a:off x="4141909" y="3852838"/>
            <a:ext cx="1772061" cy="6156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Icona versàtil i flexible. Fàcilment adaptable.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"/>
          <p:cNvSpPr/>
          <p:nvPr/>
        </p:nvSpPr>
        <p:spPr>
          <a:xfrm>
            <a:off x="6348700" y="-2458500"/>
            <a:ext cx="933600" cy="942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3"/>
          <p:cNvSpPr/>
          <p:nvPr/>
        </p:nvSpPr>
        <p:spPr>
          <a:xfrm>
            <a:off x="-3434125" y="490408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3"/>
          <p:cNvSpPr/>
          <p:nvPr/>
        </p:nvSpPr>
        <p:spPr>
          <a:xfrm>
            <a:off x="-3416269" y="481672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3"/>
          <p:cNvSpPr/>
          <p:nvPr/>
        </p:nvSpPr>
        <p:spPr>
          <a:xfrm>
            <a:off x="-3125573" y="4830096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3"/>
          <p:cNvSpPr/>
          <p:nvPr/>
        </p:nvSpPr>
        <p:spPr>
          <a:xfrm>
            <a:off x="-3265025" y="473740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3"/>
          <p:cNvSpPr/>
          <p:nvPr/>
        </p:nvSpPr>
        <p:spPr>
          <a:xfrm>
            <a:off x="-3186509" y="476102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3"/>
          <p:cNvSpPr/>
          <p:nvPr/>
        </p:nvSpPr>
        <p:spPr>
          <a:xfrm>
            <a:off x="-3093630" y="4904068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3"/>
          <p:cNvSpPr/>
          <p:nvPr/>
        </p:nvSpPr>
        <p:spPr>
          <a:xfrm>
            <a:off x="-3183361" y="504949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3"/>
          <p:cNvSpPr/>
          <p:nvPr/>
        </p:nvSpPr>
        <p:spPr>
          <a:xfrm>
            <a:off x="-3273098" y="507449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3"/>
          <p:cNvSpPr/>
          <p:nvPr/>
        </p:nvSpPr>
        <p:spPr>
          <a:xfrm>
            <a:off x="-3343531" y="476102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3"/>
          <p:cNvSpPr/>
          <p:nvPr/>
        </p:nvSpPr>
        <p:spPr>
          <a:xfrm>
            <a:off x="-3357923" y="504950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3"/>
          <p:cNvSpPr/>
          <p:nvPr/>
        </p:nvSpPr>
        <p:spPr>
          <a:xfrm>
            <a:off x="-3416269" y="499141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3"/>
          <p:cNvSpPr/>
          <p:nvPr/>
        </p:nvSpPr>
        <p:spPr>
          <a:xfrm>
            <a:off x="-3034973" y="4954445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3"/>
          <p:cNvSpPr/>
          <p:nvPr/>
        </p:nvSpPr>
        <p:spPr>
          <a:xfrm>
            <a:off x="-3103986" y="5003895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3"/>
          <p:cNvSpPr/>
          <p:nvPr/>
        </p:nvSpPr>
        <p:spPr>
          <a:xfrm>
            <a:off x="893450" y="3012540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3"/>
          <p:cNvSpPr/>
          <p:nvPr/>
        </p:nvSpPr>
        <p:spPr>
          <a:xfrm>
            <a:off x="930717" y="2862040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3"/>
          <p:cNvSpPr/>
          <p:nvPr/>
        </p:nvSpPr>
        <p:spPr>
          <a:xfrm>
            <a:off x="1409399" y="2880340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3"/>
          <p:cNvSpPr/>
          <p:nvPr/>
        </p:nvSpPr>
        <p:spPr>
          <a:xfrm>
            <a:off x="1173239" y="2723533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3"/>
          <p:cNvSpPr/>
          <p:nvPr/>
        </p:nvSpPr>
        <p:spPr>
          <a:xfrm>
            <a:off x="1298817" y="2766079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3"/>
          <p:cNvSpPr/>
          <p:nvPr/>
        </p:nvSpPr>
        <p:spPr>
          <a:xfrm>
            <a:off x="1442466" y="3018592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3"/>
          <p:cNvSpPr/>
          <p:nvPr/>
        </p:nvSpPr>
        <p:spPr>
          <a:xfrm>
            <a:off x="1323580" y="3254575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3"/>
          <p:cNvSpPr/>
          <p:nvPr/>
        </p:nvSpPr>
        <p:spPr>
          <a:xfrm>
            <a:off x="1173220" y="3288380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3"/>
          <p:cNvSpPr/>
          <p:nvPr/>
        </p:nvSpPr>
        <p:spPr>
          <a:xfrm>
            <a:off x="1047633" y="2766079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3"/>
          <p:cNvSpPr/>
          <p:nvPr/>
        </p:nvSpPr>
        <p:spPr>
          <a:xfrm>
            <a:off x="1033390" y="3254501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3"/>
          <p:cNvSpPr/>
          <p:nvPr/>
        </p:nvSpPr>
        <p:spPr>
          <a:xfrm>
            <a:off x="933172" y="3162999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3"/>
          <p:cNvSpPr/>
          <p:nvPr/>
        </p:nvSpPr>
        <p:spPr>
          <a:xfrm>
            <a:off x="1423806" y="3156808"/>
            <a:ext cx="118800" cy="11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3"/>
          <p:cNvSpPr/>
          <p:nvPr/>
        </p:nvSpPr>
        <p:spPr>
          <a:xfrm flipH="1" rot="-821403">
            <a:off x="1359122" y="3033602"/>
            <a:ext cx="72253" cy="72253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3"/>
          <p:cNvSpPr/>
          <p:nvPr/>
        </p:nvSpPr>
        <p:spPr>
          <a:xfrm flipH="1">
            <a:off x="1341168" y="2947826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3"/>
          <p:cNvSpPr/>
          <p:nvPr/>
        </p:nvSpPr>
        <p:spPr>
          <a:xfrm flipH="1">
            <a:off x="1035519" y="2947734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3"/>
          <p:cNvSpPr/>
          <p:nvPr/>
        </p:nvSpPr>
        <p:spPr>
          <a:xfrm flipH="1">
            <a:off x="1193062" y="2853730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3"/>
          <p:cNvSpPr/>
          <p:nvPr/>
        </p:nvSpPr>
        <p:spPr>
          <a:xfrm flipH="1">
            <a:off x="1110966" y="2885320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3"/>
          <p:cNvSpPr/>
          <p:nvPr/>
        </p:nvSpPr>
        <p:spPr>
          <a:xfrm flipH="1">
            <a:off x="1020446" y="3033558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3"/>
          <p:cNvSpPr/>
          <p:nvPr/>
        </p:nvSpPr>
        <p:spPr>
          <a:xfrm flipH="1">
            <a:off x="1107674" y="3180064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3"/>
          <p:cNvSpPr/>
          <p:nvPr/>
        </p:nvSpPr>
        <p:spPr>
          <a:xfrm flipH="1">
            <a:off x="1201504" y="3206202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3"/>
          <p:cNvSpPr/>
          <p:nvPr/>
        </p:nvSpPr>
        <p:spPr>
          <a:xfrm flipH="1">
            <a:off x="1275149" y="2885320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3"/>
          <p:cNvSpPr/>
          <p:nvPr/>
        </p:nvSpPr>
        <p:spPr>
          <a:xfrm flipH="1">
            <a:off x="1295365" y="3185628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3"/>
          <p:cNvSpPr/>
          <p:nvPr/>
        </p:nvSpPr>
        <p:spPr>
          <a:xfrm flipH="1">
            <a:off x="1351246" y="3119334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3"/>
          <p:cNvSpPr/>
          <p:nvPr/>
        </p:nvSpPr>
        <p:spPr>
          <a:xfrm flipH="1">
            <a:off x="1035527" y="3119341"/>
            <a:ext cx="72600" cy="72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3"/>
          <p:cNvSpPr txBox="1"/>
          <p:nvPr/>
        </p:nvSpPr>
        <p:spPr>
          <a:xfrm>
            <a:off x="1599875" y="2591275"/>
            <a:ext cx="2250300" cy="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35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44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44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33" name="Google Shape;333;p23"/>
          <p:cNvSpPr txBox="1"/>
          <p:nvPr/>
        </p:nvSpPr>
        <p:spPr>
          <a:xfrm>
            <a:off x="391975" y="395850"/>
            <a:ext cx="6890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CONCEPTE 1: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CERCLES - VARIACIONS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34" name="Google Shape;334;p23"/>
          <p:cNvSpPr/>
          <p:nvPr/>
        </p:nvSpPr>
        <p:spPr>
          <a:xfrm>
            <a:off x="1067044" y="1523042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3"/>
          <p:cNvSpPr/>
          <p:nvPr/>
        </p:nvSpPr>
        <p:spPr>
          <a:xfrm>
            <a:off x="1134307" y="151922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3"/>
          <p:cNvSpPr/>
          <p:nvPr/>
        </p:nvSpPr>
        <p:spPr>
          <a:xfrm>
            <a:off x="1201558" y="1532104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3"/>
          <p:cNvSpPr/>
          <p:nvPr/>
        </p:nvSpPr>
        <p:spPr>
          <a:xfrm>
            <a:off x="1260802" y="1563979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3"/>
          <p:cNvSpPr/>
          <p:nvPr/>
        </p:nvSpPr>
        <p:spPr>
          <a:xfrm>
            <a:off x="1308529" y="1611101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3"/>
          <p:cNvSpPr/>
          <p:nvPr/>
        </p:nvSpPr>
        <p:spPr>
          <a:xfrm>
            <a:off x="1346540" y="166622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3"/>
          <p:cNvSpPr/>
          <p:nvPr/>
        </p:nvSpPr>
        <p:spPr>
          <a:xfrm>
            <a:off x="1368663" y="1726319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3"/>
          <p:cNvSpPr/>
          <p:nvPr/>
        </p:nvSpPr>
        <p:spPr>
          <a:xfrm>
            <a:off x="1377477" y="179082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3"/>
          <p:cNvSpPr/>
          <p:nvPr/>
        </p:nvSpPr>
        <p:spPr>
          <a:xfrm>
            <a:off x="1372181" y="1855327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3"/>
          <p:cNvSpPr/>
          <p:nvPr/>
        </p:nvSpPr>
        <p:spPr>
          <a:xfrm>
            <a:off x="1351454" y="1916646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3"/>
          <p:cNvSpPr/>
          <p:nvPr/>
        </p:nvSpPr>
        <p:spPr>
          <a:xfrm>
            <a:off x="1317047" y="1970299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3"/>
          <p:cNvSpPr/>
          <p:nvPr/>
        </p:nvSpPr>
        <p:spPr>
          <a:xfrm>
            <a:off x="1270049" y="201719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3"/>
          <p:cNvSpPr/>
          <p:nvPr/>
        </p:nvSpPr>
        <p:spPr>
          <a:xfrm>
            <a:off x="1214002" y="2052012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3"/>
          <p:cNvSpPr/>
          <p:nvPr/>
        </p:nvSpPr>
        <p:spPr>
          <a:xfrm>
            <a:off x="1149905" y="207346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3"/>
          <p:cNvSpPr/>
          <p:nvPr/>
        </p:nvSpPr>
        <p:spPr>
          <a:xfrm>
            <a:off x="1081796" y="207586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3"/>
          <p:cNvSpPr/>
          <p:nvPr/>
        </p:nvSpPr>
        <p:spPr>
          <a:xfrm>
            <a:off x="1013687" y="2062184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3"/>
          <p:cNvSpPr/>
          <p:nvPr/>
        </p:nvSpPr>
        <p:spPr>
          <a:xfrm>
            <a:off x="956442" y="2030556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1" name="Google Shape;351;p23"/>
          <p:cNvSpPr/>
          <p:nvPr/>
        </p:nvSpPr>
        <p:spPr>
          <a:xfrm>
            <a:off x="904506" y="198729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2" name="Google Shape;352;p23"/>
          <p:cNvSpPr/>
          <p:nvPr/>
        </p:nvSpPr>
        <p:spPr>
          <a:xfrm>
            <a:off x="863334" y="1933275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3" name="Google Shape;353;p23"/>
          <p:cNvSpPr/>
          <p:nvPr/>
        </p:nvSpPr>
        <p:spPr>
          <a:xfrm>
            <a:off x="834533" y="1870981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4" name="Google Shape;354;p23"/>
          <p:cNvSpPr/>
          <p:nvPr/>
        </p:nvSpPr>
        <p:spPr>
          <a:xfrm>
            <a:off x="825422" y="180463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5" name="Google Shape;355;p23"/>
          <p:cNvSpPr/>
          <p:nvPr/>
        </p:nvSpPr>
        <p:spPr>
          <a:xfrm>
            <a:off x="857248" y="167688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6" name="Google Shape;356;p23"/>
          <p:cNvSpPr/>
          <p:nvPr/>
        </p:nvSpPr>
        <p:spPr>
          <a:xfrm>
            <a:off x="942542" y="1573979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7" name="Google Shape;357;p23"/>
          <p:cNvSpPr/>
          <p:nvPr/>
        </p:nvSpPr>
        <p:spPr>
          <a:xfrm>
            <a:off x="1001213" y="1540227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8" name="Google Shape;358;p23"/>
          <p:cNvSpPr/>
          <p:nvPr/>
        </p:nvSpPr>
        <p:spPr>
          <a:xfrm>
            <a:off x="834533" y="173997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9" name="Google Shape;359;p23"/>
          <p:cNvSpPr/>
          <p:nvPr/>
        </p:nvSpPr>
        <p:spPr>
          <a:xfrm>
            <a:off x="890543" y="161821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60" name="Google Shape;360;p23"/>
          <p:cNvSpPr/>
          <p:nvPr/>
        </p:nvSpPr>
        <p:spPr>
          <a:xfrm>
            <a:off x="1083076" y="1597362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3"/>
          <p:cNvSpPr/>
          <p:nvPr/>
        </p:nvSpPr>
        <p:spPr>
          <a:xfrm>
            <a:off x="1133852" y="1594482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3"/>
          <p:cNvSpPr/>
          <p:nvPr/>
        </p:nvSpPr>
        <p:spPr>
          <a:xfrm>
            <a:off x="1184619" y="1604202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3"/>
          <p:cNvSpPr/>
          <p:nvPr/>
        </p:nvSpPr>
        <p:spPr>
          <a:xfrm>
            <a:off x="1229341" y="1628265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3"/>
          <p:cNvSpPr/>
          <p:nvPr/>
        </p:nvSpPr>
        <p:spPr>
          <a:xfrm>
            <a:off x="1265370" y="1663836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3"/>
          <p:cNvSpPr/>
          <p:nvPr/>
        </p:nvSpPr>
        <p:spPr>
          <a:xfrm>
            <a:off x="1294063" y="1705446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3"/>
          <p:cNvSpPr/>
          <p:nvPr/>
        </p:nvSpPr>
        <p:spPr>
          <a:xfrm>
            <a:off x="1310763" y="1750812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3"/>
          <p:cNvSpPr/>
          <p:nvPr/>
        </p:nvSpPr>
        <p:spPr>
          <a:xfrm>
            <a:off x="1317417" y="1799505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3"/>
          <p:cNvSpPr/>
          <p:nvPr/>
        </p:nvSpPr>
        <p:spPr>
          <a:xfrm>
            <a:off x="1313419" y="1848198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3"/>
          <p:cNvSpPr/>
          <p:nvPr/>
        </p:nvSpPr>
        <p:spPr>
          <a:xfrm>
            <a:off x="1297772" y="1894486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3"/>
          <p:cNvSpPr/>
          <p:nvPr/>
        </p:nvSpPr>
        <p:spPr>
          <a:xfrm>
            <a:off x="1271800" y="1934988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3"/>
          <p:cNvSpPr/>
          <p:nvPr/>
        </p:nvSpPr>
        <p:spPr>
          <a:xfrm>
            <a:off x="1236322" y="1970391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3"/>
          <p:cNvSpPr/>
          <p:nvPr/>
        </p:nvSpPr>
        <p:spPr>
          <a:xfrm>
            <a:off x="1194012" y="1996672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3"/>
          <p:cNvSpPr/>
          <p:nvPr/>
        </p:nvSpPr>
        <p:spPr>
          <a:xfrm>
            <a:off x="1145627" y="2012868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3"/>
          <p:cNvSpPr/>
          <p:nvPr/>
        </p:nvSpPr>
        <p:spPr>
          <a:xfrm>
            <a:off x="1094213" y="2014676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3"/>
          <p:cNvSpPr/>
          <p:nvPr/>
        </p:nvSpPr>
        <p:spPr>
          <a:xfrm>
            <a:off x="1042799" y="2004351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3"/>
          <p:cNvSpPr/>
          <p:nvPr/>
        </p:nvSpPr>
        <p:spPr>
          <a:xfrm>
            <a:off x="999586" y="1980475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7" name="Google Shape;377;p23"/>
          <p:cNvSpPr/>
          <p:nvPr/>
        </p:nvSpPr>
        <p:spPr>
          <a:xfrm>
            <a:off x="960380" y="1947820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8" name="Google Shape;378;p23"/>
          <p:cNvSpPr/>
          <p:nvPr/>
        </p:nvSpPr>
        <p:spPr>
          <a:xfrm>
            <a:off x="929300" y="1907039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9" name="Google Shape;379;p23"/>
          <p:cNvSpPr/>
          <p:nvPr/>
        </p:nvSpPr>
        <p:spPr>
          <a:xfrm>
            <a:off x="907558" y="1860015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0" name="Google Shape;380;p23"/>
          <p:cNvSpPr/>
          <p:nvPr/>
        </p:nvSpPr>
        <p:spPr>
          <a:xfrm>
            <a:off x="900681" y="1809933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1" name="Google Shape;381;p23"/>
          <p:cNvSpPr/>
          <p:nvPr/>
        </p:nvSpPr>
        <p:spPr>
          <a:xfrm>
            <a:off x="924706" y="1713493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2" name="Google Shape;382;p23"/>
          <p:cNvSpPr/>
          <p:nvPr/>
        </p:nvSpPr>
        <p:spPr>
          <a:xfrm>
            <a:off x="989092" y="1635813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3" name="Google Shape;383;p23"/>
          <p:cNvSpPr/>
          <p:nvPr/>
        </p:nvSpPr>
        <p:spPr>
          <a:xfrm>
            <a:off x="1033382" y="1610334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4" name="Google Shape;384;p23"/>
          <p:cNvSpPr/>
          <p:nvPr/>
        </p:nvSpPr>
        <p:spPr>
          <a:xfrm>
            <a:off x="907558" y="1761119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5" name="Google Shape;385;p23"/>
          <p:cNvSpPr/>
          <p:nvPr/>
        </p:nvSpPr>
        <p:spPr>
          <a:xfrm>
            <a:off x="949840" y="1669209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6" name="Google Shape;386;p23"/>
          <p:cNvSpPr txBox="1"/>
          <p:nvPr/>
        </p:nvSpPr>
        <p:spPr>
          <a:xfrm>
            <a:off x="1411400" y="1375500"/>
            <a:ext cx="2250300" cy="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34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43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43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87" name="Google Shape;387;p23"/>
          <p:cNvSpPr/>
          <p:nvPr/>
        </p:nvSpPr>
        <p:spPr>
          <a:xfrm>
            <a:off x="3500569" y="1516317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23"/>
          <p:cNvSpPr/>
          <p:nvPr/>
        </p:nvSpPr>
        <p:spPr>
          <a:xfrm>
            <a:off x="3567832" y="151250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23"/>
          <p:cNvSpPr/>
          <p:nvPr/>
        </p:nvSpPr>
        <p:spPr>
          <a:xfrm>
            <a:off x="3635083" y="1525379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3"/>
          <p:cNvSpPr/>
          <p:nvPr/>
        </p:nvSpPr>
        <p:spPr>
          <a:xfrm>
            <a:off x="3694327" y="1557254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3"/>
          <p:cNvSpPr/>
          <p:nvPr/>
        </p:nvSpPr>
        <p:spPr>
          <a:xfrm>
            <a:off x="3742054" y="1604376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23"/>
          <p:cNvSpPr/>
          <p:nvPr/>
        </p:nvSpPr>
        <p:spPr>
          <a:xfrm>
            <a:off x="3780065" y="165949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3"/>
          <p:cNvSpPr/>
          <p:nvPr/>
        </p:nvSpPr>
        <p:spPr>
          <a:xfrm>
            <a:off x="3800838" y="1736869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3"/>
          <p:cNvSpPr/>
          <p:nvPr/>
        </p:nvSpPr>
        <p:spPr>
          <a:xfrm>
            <a:off x="3811002" y="1812086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3"/>
          <p:cNvSpPr/>
          <p:nvPr/>
        </p:nvSpPr>
        <p:spPr>
          <a:xfrm>
            <a:off x="3884581" y="1834277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3"/>
          <p:cNvSpPr/>
          <p:nvPr/>
        </p:nvSpPr>
        <p:spPr>
          <a:xfrm>
            <a:off x="3846879" y="1887271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3795347" y="1927799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3748299" y="197327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3"/>
          <p:cNvSpPr/>
          <p:nvPr/>
        </p:nvSpPr>
        <p:spPr>
          <a:xfrm>
            <a:off x="3698127" y="2015087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3640667" y="204776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3515321" y="206913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3447212" y="2055459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3389967" y="2023831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04" name="Google Shape;404;p23"/>
          <p:cNvSpPr/>
          <p:nvPr/>
        </p:nvSpPr>
        <p:spPr>
          <a:xfrm>
            <a:off x="3338031" y="198057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05" name="Google Shape;405;p23"/>
          <p:cNvSpPr/>
          <p:nvPr/>
        </p:nvSpPr>
        <p:spPr>
          <a:xfrm>
            <a:off x="3296859" y="1926550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06" name="Google Shape;406;p23"/>
          <p:cNvSpPr/>
          <p:nvPr/>
        </p:nvSpPr>
        <p:spPr>
          <a:xfrm>
            <a:off x="3268058" y="1864256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07" name="Google Shape;407;p23"/>
          <p:cNvSpPr/>
          <p:nvPr/>
        </p:nvSpPr>
        <p:spPr>
          <a:xfrm>
            <a:off x="3258947" y="179791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08" name="Google Shape;408;p23"/>
          <p:cNvSpPr/>
          <p:nvPr/>
        </p:nvSpPr>
        <p:spPr>
          <a:xfrm>
            <a:off x="3290773" y="167015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09" name="Google Shape;409;p23"/>
          <p:cNvSpPr/>
          <p:nvPr/>
        </p:nvSpPr>
        <p:spPr>
          <a:xfrm>
            <a:off x="3376067" y="1567254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10" name="Google Shape;410;p23"/>
          <p:cNvSpPr/>
          <p:nvPr/>
        </p:nvSpPr>
        <p:spPr>
          <a:xfrm>
            <a:off x="3434738" y="1533502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11" name="Google Shape;411;p23"/>
          <p:cNvSpPr/>
          <p:nvPr/>
        </p:nvSpPr>
        <p:spPr>
          <a:xfrm>
            <a:off x="3268058" y="1733248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12" name="Google Shape;412;p23"/>
          <p:cNvSpPr/>
          <p:nvPr/>
        </p:nvSpPr>
        <p:spPr>
          <a:xfrm>
            <a:off x="3324068" y="161149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13" name="Google Shape;413;p23"/>
          <p:cNvSpPr/>
          <p:nvPr/>
        </p:nvSpPr>
        <p:spPr>
          <a:xfrm>
            <a:off x="3516601" y="1590637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3"/>
          <p:cNvSpPr/>
          <p:nvPr/>
        </p:nvSpPr>
        <p:spPr>
          <a:xfrm>
            <a:off x="3567377" y="1587757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3"/>
          <p:cNvSpPr/>
          <p:nvPr/>
        </p:nvSpPr>
        <p:spPr>
          <a:xfrm>
            <a:off x="3618144" y="1597477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3"/>
          <p:cNvSpPr/>
          <p:nvPr/>
        </p:nvSpPr>
        <p:spPr>
          <a:xfrm>
            <a:off x="3662866" y="1621540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3"/>
          <p:cNvSpPr/>
          <p:nvPr/>
        </p:nvSpPr>
        <p:spPr>
          <a:xfrm>
            <a:off x="3698895" y="1657111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3727588" y="1698721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3"/>
          <p:cNvSpPr/>
          <p:nvPr/>
        </p:nvSpPr>
        <p:spPr>
          <a:xfrm>
            <a:off x="3744288" y="1744087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23"/>
          <p:cNvSpPr/>
          <p:nvPr/>
        </p:nvSpPr>
        <p:spPr>
          <a:xfrm>
            <a:off x="3750942" y="1792780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23"/>
          <p:cNvSpPr/>
          <p:nvPr/>
        </p:nvSpPr>
        <p:spPr>
          <a:xfrm>
            <a:off x="3746944" y="1841473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23"/>
          <p:cNvSpPr/>
          <p:nvPr/>
        </p:nvSpPr>
        <p:spPr>
          <a:xfrm>
            <a:off x="3731297" y="1887761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23"/>
          <p:cNvSpPr/>
          <p:nvPr/>
        </p:nvSpPr>
        <p:spPr>
          <a:xfrm>
            <a:off x="3705325" y="1928263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23"/>
          <p:cNvSpPr/>
          <p:nvPr/>
        </p:nvSpPr>
        <p:spPr>
          <a:xfrm>
            <a:off x="3669847" y="1963666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23"/>
          <p:cNvSpPr/>
          <p:nvPr/>
        </p:nvSpPr>
        <p:spPr>
          <a:xfrm>
            <a:off x="3627537" y="1989947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23"/>
          <p:cNvSpPr/>
          <p:nvPr/>
        </p:nvSpPr>
        <p:spPr>
          <a:xfrm>
            <a:off x="3579152" y="2006143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3"/>
          <p:cNvSpPr/>
          <p:nvPr/>
        </p:nvSpPr>
        <p:spPr>
          <a:xfrm>
            <a:off x="3527738" y="2007951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3"/>
          <p:cNvSpPr/>
          <p:nvPr/>
        </p:nvSpPr>
        <p:spPr>
          <a:xfrm>
            <a:off x="3476324" y="1997626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3"/>
          <p:cNvSpPr/>
          <p:nvPr/>
        </p:nvSpPr>
        <p:spPr>
          <a:xfrm>
            <a:off x="3433111" y="1973750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0" name="Google Shape;430;p23"/>
          <p:cNvSpPr/>
          <p:nvPr/>
        </p:nvSpPr>
        <p:spPr>
          <a:xfrm>
            <a:off x="3393905" y="1941095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1" name="Google Shape;431;p23"/>
          <p:cNvSpPr/>
          <p:nvPr/>
        </p:nvSpPr>
        <p:spPr>
          <a:xfrm>
            <a:off x="3362825" y="1900314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2" name="Google Shape;432;p23"/>
          <p:cNvSpPr/>
          <p:nvPr/>
        </p:nvSpPr>
        <p:spPr>
          <a:xfrm>
            <a:off x="3341083" y="1853290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3" name="Google Shape;433;p23"/>
          <p:cNvSpPr/>
          <p:nvPr/>
        </p:nvSpPr>
        <p:spPr>
          <a:xfrm>
            <a:off x="3334206" y="1803208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4" name="Google Shape;434;p23"/>
          <p:cNvSpPr/>
          <p:nvPr/>
        </p:nvSpPr>
        <p:spPr>
          <a:xfrm>
            <a:off x="3358231" y="1706768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5" name="Google Shape;435;p23"/>
          <p:cNvSpPr/>
          <p:nvPr/>
        </p:nvSpPr>
        <p:spPr>
          <a:xfrm>
            <a:off x="3422617" y="1629088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6" name="Google Shape;436;p23"/>
          <p:cNvSpPr/>
          <p:nvPr/>
        </p:nvSpPr>
        <p:spPr>
          <a:xfrm>
            <a:off x="3466907" y="1603609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7" name="Google Shape;437;p23"/>
          <p:cNvSpPr/>
          <p:nvPr/>
        </p:nvSpPr>
        <p:spPr>
          <a:xfrm>
            <a:off x="3341083" y="1754394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8" name="Google Shape;438;p23"/>
          <p:cNvSpPr/>
          <p:nvPr/>
        </p:nvSpPr>
        <p:spPr>
          <a:xfrm>
            <a:off x="3383365" y="1662484"/>
            <a:ext cx="44400" cy="44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39" name="Google Shape;439;p23"/>
          <p:cNvSpPr/>
          <p:nvPr/>
        </p:nvSpPr>
        <p:spPr>
          <a:xfrm>
            <a:off x="3583455" y="2069143"/>
            <a:ext cx="58800" cy="588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3"/>
          <p:cNvSpPr txBox="1"/>
          <p:nvPr/>
        </p:nvSpPr>
        <p:spPr>
          <a:xfrm>
            <a:off x="3951225" y="1398100"/>
            <a:ext cx="2250300" cy="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37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46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46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41" name="Google Shape;441;p23"/>
          <p:cNvSpPr/>
          <p:nvPr/>
        </p:nvSpPr>
        <p:spPr>
          <a:xfrm>
            <a:off x="6159364" y="1463478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3"/>
          <p:cNvSpPr/>
          <p:nvPr/>
        </p:nvSpPr>
        <p:spPr>
          <a:xfrm>
            <a:off x="6232443" y="1459334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3"/>
          <p:cNvSpPr/>
          <p:nvPr/>
        </p:nvSpPr>
        <p:spPr>
          <a:xfrm>
            <a:off x="6305509" y="1473323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3"/>
          <p:cNvSpPr/>
          <p:nvPr/>
        </p:nvSpPr>
        <p:spPr>
          <a:xfrm>
            <a:off x="6369876" y="1507954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3"/>
          <p:cNvSpPr/>
          <p:nvPr/>
        </p:nvSpPr>
        <p:spPr>
          <a:xfrm>
            <a:off x="6421730" y="1559150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3"/>
          <p:cNvSpPr/>
          <p:nvPr/>
        </p:nvSpPr>
        <p:spPr>
          <a:xfrm>
            <a:off x="6463028" y="1619037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3"/>
          <p:cNvSpPr/>
          <p:nvPr/>
        </p:nvSpPr>
        <p:spPr>
          <a:xfrm>
            <a:off x="6487063" y="1684329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3"/>
          <p:cNvSpPr/>
          <p:nvPr/>
        </p:nvSpPr>
        <p:spPr>
          <a:xfrm>
            <a:off x="6496640" y="1754409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3"/>
          <p:cNvSpPr/>
          <p:nvPr/>
        </p:nvSpPr>
        <p:spPr>
          <a:xfrm>
            <a:off x="6490886" y="1824490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3"/>
          <p:cNvSpPr/>
          <p:nvPr/>
        </p:nvSpPr>
        <p:spPr>
          <a:xfrm>
            <a:off x="6468366" y="1891110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3"/>
          <p:cNvSpPr/>
          <p:nvPr/>
        </p:nvSpPr>
        <p:spPr>
          <a:xfrm>
            <a:off x="6430985" y="1949401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23"/>
          <p:cNvSpPr/>
          <p:nvPr/>
        </p:nvSpPr>
        <p:spPr>
          <a:xfrm>
            <a:off x="6379922" y="2000355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23"/>
          <p:cNvSpPr/>
          <p:nvPr/>
        </p:nvSpPr>
        <p:spPr>
          <a:xfrm>
            <a:off x="6319029" y="2038178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23"/>
          <p:cNvSpPr/>
          <p:nvPr/>
        </p:nvSpPr>
        <p:spPr>
          <a:xfrm>
            <a:off x="6249390" y="2061489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23"/>
          <p:cNvSpPr/>
          <p:nvPr/>
        </p:nvSpPr>
        <p:spPr>
          <a:xfrm>
            <a:off x="6175392" y="2064091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23"/>
          <p:cNvSpPr/>
          <p:nvPr/>
        </p:nvSpPr>
        <p:spPr>
          <a:xfrm>
            <a:off x="6101394" y="2049230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23"/>
          <p:cNvSpPr/>
          <p:nvPr/>
        </p:nvSpPr>
        <p:spPr>
          <a:xfrm>
            <a:off x="6039199" y="2014867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58" name="Google Shape;458;p23"/>
          <p:cNvSpPr/>
          <p:nvPr/>
        </p:nvSpPr>
        <p:spPr>
          <a:xfrm>
            <a:off x="5982772" y="1967870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59" name="Google Shape;459;p23"/>
          <p:cNvSpPr/>
          <p:nvPr/>
        </p:nvSpPr>
        <p:spPr>
          <a:xfrm>
            <a:off x="5938040" y="1909176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60" name="Google Shape;460;p23"/>
          <p:cNvSpPr/>
          <p:nvPr/>
        </p:nvSpPr>
        <p:spPr>
          <a:xfrm>
            <a:off x="5906749" y="1841497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61" name="Google Shape;461;p23"/>
          <p:cNvSpPr/>
          <p:nvPr/>
        </p:nvSpPr>
        <p:spPr>
          <a:xfrm>
            <a:off x="5896850" y="1769418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62" name="Google Shape;462;p23"/>
          <p:cNvSpPr/>
          <p:nvPr/>
        </p:nvSpPr>
        <p:spPr>
          <a:xfrm>
            <a:off x="5931428" y="1630618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63" name="Google Shape;463;p23"/>
          <p:cNvSpPr/>
          <p:nvPr/>
        </p:nvSpPr>
        <p:spPr>
          <a:xfrm>
            <a:off x="6024096" y="1518818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64" name="Google Shape;464;p23"/>
          <p:cNvSpPr/>
          <p:nvPr/>
        </p:nvSpPr>
        <p:spPr>
          <a:xfrm>
            <a:off x="6087840" y="1482148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65" name="Google Shape;465;p23"/>
          <p:cNvSpPr/>
          <p:nvPr/>
        </p:nvSpPr>
        <p:spPr>
          <a:xfrm>
            <a:off x="5906749" y="1699163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66" name="Google Shape;466;p23"/>
          <p:cNvSpPr/>
          <p:nvPr/>
        </p:nvSpPr>
        <p:spPr>
          <a:xfrm>
            <a:off x="5967602" y="1566882"/>
            <a:ext cx="63900" cy="639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467" name="Google Shape;467;p23"/>
          <p:cNvSpPr txBox="1"/>
          <p:nvPr/>
        </p:nvSpPr>
        <p:spPr>
          <a:xfrm>
            <a:off x="5978825" y="1302825"/>
            <a:ext cx="4248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58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sz="2600"/>
          </a:p>
        </p:txBody>
      </p:sp>
      <p:sp>
        <p:nvSpPr>
          <p:cNvPr id="468" name="Google Shape;468;p23"/>
          <p:cNvSpPr txBox="1"/>
          <p:nvPr/>
        </p:nvSpPr>
        <p:spPr>
          <a:xfrm>
            <a:off x="6618225" y="1398100"/>
            <a:ext cx="2250300" cy="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37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baseline="30000" lang="ca" sz="45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baseline="30000" sz="45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69" name="Google Shape;469;p23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4"/>
          <p:cNvSpPr/>
          <p:nvPr/>
        </p:nvSpPr>
        <p:spPr>
          <a:xfrm>
            <a:off x="6348700" y="-2458500"/>
            <a:ext cx="933600" cy="942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4"/>
          <p:cNvSpPr/>
          <p:nvPr/>
        </p:nvSpPr>
        <p:spPr>
          <a:xfrm>
            <a:off x="-3434125" y="490408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4"/>
          <p:cNvSpPr/>
          <p:nvPr/>
        </p:nvSpPr>
        <p:spPr>
          <a:xfrm>
            <a:off x="-3416269" y="481672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4"/>
          <p:cNvSpPr/>
          <p:nvPr/>
        </p:nvSpPr>
        <p:spPr>
          <a:xfrm>
            <a:off x="-3265025" y="473740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4"/>
          <p:cNvSpPr/>
          <p:nvPr/>
        </p:nvSpPr>
        <p:spPr>
          <a:xfrm>
            <a:off x="-3186509" y="476102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4"/>
          <p:cNvSpPr/>
          <p:nvPr/>
        </p:nvSpPr>
        <p:spPr>
          <a:xfrm>
            <a:off x="-3183361" y="504949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4"/>
          <p:cNvSpPr/>
          <p:nvPr/>
        </p:nvSpPr>
        <p:spPr>
          <a:xfrm>
            <a:off x="-3273098" y="507449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4"/>
          <p:cNvSpPr/>
          <p:nvPr/>
        </p:nvSpPr>
        <p:spPr>
          <a:xfrm>
            <a:off x="-3343531" y="476102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4"/>
          <p:cNvSpPr/>
          <p:nvPr/>
        </p:nvSpPr>
        <p:spPr>
          <a:xfrm>
            <a:off x="-3357923" y="504950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4"/>
          <p:cNvSpPr/>
          <p:nvPr/>
        </p:nvSpPr>
        <p:spPr>
          <a:xfrm>
            <a:off x="-3416269" y="499141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4"/>
          <p:cNvSpPr/>
          <p:nvPr/>
        </p:nvSpPr>
        <p:spPr>
          <a:xfrm>
            <a:off x="-3034973" y="4954445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4"/>
          <p:cNvSpPr/>
          <p:nvPr/>
        </p:nvSpPr>
        <p:spPr>
          <a:xfrm>
            <a:off x="-3103986" y="5003895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24"/>
          <p:cNvSpPr txBox="1"/>
          <p:nvPr/>
        </p:nvSpPr>
        <p:spPr>
          <a:xfrm>
            <a:off x="391975" y="395850"/>
            <a:ext cx="6890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CONCEPTE 2: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MAPA / BAFARADA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VALORS QUE TRANSMET:</a:t>
            </a: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Diàleg, UE, diversitat, sostenibilitat, llengües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87" name="Google Shape;487;p24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4"/>
          <p:cNvSpPr/>
          <p:nvPr/>
        </p:nvSpPr>
        <p:spPr>
          <a:xfrm>
            <a:off x="5242934" y="2065878"/>
            <a:ext cx="906600" cy="908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0033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24"/>
          <p:cNvSpPr/>
          <p:nvPr/>
        </p:nvSpPr>
        <p:spPr>
          <a:xfrm rot="7021966">
            <a:off x="6086442" y="2721866"/>
            <a:ext cx="164356" cy="190791"/>
          </a:xfrm>
          <a:prstGeom prst="triangle">
            <a:avLst>
              <a:gd fmla="val 50000" name="adj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24"/>
          <p:cNvSpPr txBox="1"/>
          <p:nvPr/>
        </p:nvSpPr>
        <p:spPr>
          <a:xfrm>
            <a:off x="6212101" y="2002777"/>
            <a:ext cx="3099300" cy="8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48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57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57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91" name="Google Shape;491;p24"/>
          <p:cNvSpPr/>
          <p:nvPr/>
        </p:nvSpPr>
        <p:spPr>
          <a:xfrm>
            <a:off x="5213300" y="2031075"/>
            <a:ext cx="966000" cy="921900"/>
          </a:xfrm>
          <a:prstGeom prst="blockArc">
            <a:avLst>
              <a:gd fmla="val 10783048" name="adj1"/>
              <a:gd fmla="val 17049657" name="adj2"/>
              <a:gd fmla="val 7745" name="adj3"/>
            </a:avLst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24"/>
          <p:cNvGrpSpPr/>
          <p:nvPr/>
        </p:nvGrpSpPr>
        <p:grpSpPr>
          <a:xfrm>
            <a:off x="962441" y="1936829"/>
            <a:ext cx="1231316" cy="1247714"/>
            <a:chOff x="3481100" y="124250"/>
            <a:chExt cx="3484200" cy="3531600"/>
          </a:xfrm>
        </p:grpSpPr>
        <p:sp>
          <p:nvSpPr>
            <p:cNvPr id="493" name="Google Shape;493;p24"/>
            <p:cNvSpPr/>
            <p:nvPr/>
          </p:nvSpPr>
          <p:spPr>
            <a:xfrm>
              <a:off x="4046900" y="734000"/>
              <a:ext cx="2484600" cy="2375700"/>
            </a:xfrm>
            <a:prstGeom prst="ellipse">
              <a:avLst/>
            </a:prstGeom>
            <a:solidFill>
              <a:srgbClr val="0B539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494" name="Google Shape;494;p2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862550" y="572462"/>
              <a:ext cx="2698775" cy="2698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5" name="Google Shape;495;p24"/>
            <p:cNvSpPr/>
            <p:nvPr/>
          </p:nvSpPr>
          <p:spPr>
            <a:xfrm>
              <a:off x="3481100" y="124250"/>
              <a:ext cx="3484200" cy="3531600"/>
            </a:xfrm>
            <a:prstGeom prst="donut">
              <a:avLst>
                <a:gd fmla="val 170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24"/>
            <p:cNvSpPr/>
            <p:nvPr/>
          </p:nvSpPr>
          <p:spPr>
            <a:xfrm>
              <a:off x="4046900" y="734000"/>
              <a:ext cx="2352600" cy="2338200"/>
            </a:xfrm>
            <a:prstGeom prst="ellipse">
              <a:avLst/>
            </a:prstGeom>
            <a:noFill/>
            <a:ln cap="flat" cmpd="sng" w="76200">
              <a:solidFill>
                <a:srgbClr val="00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4"/>
            <p:cNvSpPr/>
            <p:nvPr/>
          </p:nvSpPr>
          <p:spPr>
            <a:xfrm rot="7280347">
              <a:off x="6228735" y="2449480"/>
              <a:ext cx="306286" cy="355421"/>
            </a:xfrm>
            <a:prstGeom prst="triangle">
              <a:avLst>
                <a:gd fmla="val 50000" name="adj"/>
              </a:avLst>
            </a:pr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8" name="Google Shape;498;p24"/>
          <p:cNvSpPr txBox="1"/>
          <p:nvPr/>
        </p:nvSpPr>
        <p:spPr>
          <a:xfrm>
            <a:off x="2054380" y="2021077"/>
            <a:ext cx="3099300" cy="8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48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57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57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25"/>
          <p:cNvSpPr/>
          <p:nvPr/>
        </p:nvSpPr>
        <p:spPr>
          <a:xfrm rot="1140454">
            <a:off x="1060890" y="3707230"/>
            <a:ext cx="683466" cy="69218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5"/>
          <p:cNvSpPr/>
          <p:nvPr/>
        </p:nvSpPr>
        <p:spPr>
          <a:xfrm>
            <a:off x="4527425" y="63150"/>
            <a:ext cx="89100" cy="5017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5"/>
          <p:cNvSpPr/>
          <p:nvPr/>
        </p:nvSpPr>
        <p:spPr>
          <a:xfrm rot="-2817">
            <a:off x="731400" y="1473361"/>
            <a:ext cx="732300" cy="736500"/>
          </a:xfrm>
          <a:prstGeom prst="mathPlus">
            <a:avLst>
              <a:gd fmla="val 23520" name="adj1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5"/>
          <p:cNvSpPr txBox="1"/>
          <p:nvPr/>
        </p:nvSpPr>
        <p:spPr>
          <a:xfrm>
            <a:off x="468175" y="319650"/>
            <a:ext cx="3786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CONCEPTE 3: 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SUMA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VALORS QUE TRANSMET: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Progrés, suma, sostenibilitat, transformació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07" name="Google Shape;507;p25"/>
          <p:cNvSpPr/>
          <p:nvPr/>
        </p:nvSpPr>
        <p:spPr>
          <a:xfrm>
            <a:off x="1024372" y="1473597"/>
            <a:ext cx="732300" cy="736500"/>
          </a:xfrm>
          <a:prstGeom prst="mathPlus">
            <a:avLst>
              <a:gd fmla="val 23520" name="adj1"/>
            </a:avLst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5"/>
          <p:cNvSpPr/>
          <p:nvPr/>
        </p:nvSpPr>
        <p:spPr>
          <a:xfrm>
            <a:off x="1265079" y="1473597"/>
            <a:ext cx="732300" cy="736500"/>
          </a:xfrm>
          <a:prstGeom prst="mathPlus">
            <a:avLst>
              <a:gd fmla="val 2352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5"/>
          <p:cNvSpPr txBox="1"/>
          <p:nvPr/>
        </p:nvSpPr>
        <p:spPr>
          <a:xfrm>
            <a:off x="1921181" y="1281150"/>
            <a:ext cx="1850700" cy="11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49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58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58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10" name="Google Shape;510;p25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5"/>
          <p:cNvSpPr txBox="1"/>
          <p:nvPr/>
        </p:nvSpPr>
        <p:spPr>
          <a:xfrm>
            <a:off x="5068850" y="277225"/>
            <a:ext cx="3557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CONCEPTE 4: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EXPANSIÓ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VALORS QUE TRANSMET: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Creixement, unió, diversitat, sostenibilitat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12" name="Google Shape;512;p25"/>
          <p:cNvSpPr/>
          <p:nvPr/>
        </p:nvSpPr>
        <p:spPr>
          <a:xfrm>
            <a:off x="6024327" y="1408553"/>
            <a:ext cx="1201800" cy="1133100"/>
          </a:xfrm>
          <a:prstGeom prst="rect">
            <a:avLst/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5"/>
          <p:cNvSpPr/>
          <p:nvPr/>
        </p:nvSpPr>
        <p:spPr>
          <a:xfrm>
            <a:off x="6030518" y="1399625"/>
            <a:ext cx="1201800" cy="1172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5"/>
          <p:cNvSpPr txBox="1"/>
          <p:nvPr/>
        </p:nvSpPr>
        <p:spPr>
          <a:xfrm>
            <a:off x="5787700" y="1559064"/>
            <a:ext cx="1737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34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43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43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15" name="Google Shape;515;p25"/>
          <p:cNvSpPr/>
          <p:nvPr/>
        </p:nvSpPr>
        <p:spPr>
          <a:xfrm rot="-2817">
            <a:off x="755550" y="2594761"/>
            <a:ext cx="732300" cy="736500"/>
          </a:xfrm>
          <a:prstGeom prst="mathPlus">
            <a:avLst>
              <a:gd fmla="val 23520" name="adj1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5"/>
          <p:cNvSpPr/>
          <p:nvPr/>
        </p:nvSpPr>
        <p:spPr>
          <a:xfrm rot="1864346">
            <a:off x="997279" y="2594999"/>
            <a:ext cx="732386" cy="736553"/>
          </a:xfrm>
          <a:prstGeom prst="mathPlus">
            <a:avLst>
              <a:gd fmla="val 2352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700006" scaled="0"/>
          </a:gradFill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5"/>
          <p:cNvSpPr txBox="1"/>
          <p:nvPr/>
        </p:nvSpPr>
        <p:spPr>
          <a:xfrm>
            <a:off x="1716731" y="2402550"/>
            <a:ext cx="1850700" cy="11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49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58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58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18" name="Google Shape;518;p25"/>
          <p:cNvSpPr/>
          <p:nvPr/>
        </p:nvSpPr>
        <p:spPr>
          <a:xfrm>
            <a:off x="5613050" y="2963906"/>
            <a:ext cx="458100" cy="432300"/>
          </a:xfrm>
          <a:prstGeom prst="rect">
            <a:avLst/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25"/>
          <p:cNvSpPr/>
          <p:nvPr/>
        </p:nvSpPr>
        <p:spPr>
          <a:xfrm>
            <a:off x="5615413" y="2960500"/>
            <a:ext cx="458100" cy="447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5"/>
          <p:cNvSpPr txBox="1"/>
          <p:nvPr/>
        </p:nvSpPr>
        <p:spPr>
          <a:xfrm>
            <a:off x="5666962" y="2688525"/>
            <a:ext cx="2549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47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56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56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21" name="Google Shape;521;p25"/>
          <p:cNvSpPr/>
          <p:nvPr/>
        </p:nvSpPr>
        <p:spPr>
          <a:xfrm rot="-1548690">
            <a:off x="739555" y="3674452"/>
            <a:ext cx="683491" cy="692342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25"/>
          <p:cNvSpPr/>
          <p:nvPr/>
        </p:nvSpPr>
        <p:spPr>
          <a:xfrm rot="1408">
            <a:off x="914247" y="3682527"/>
            <a:ext cx="732300" cy="741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700006" scaled="0"/>
          </a:gra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25"/>
          <p:cNvSpPr txBox="1"/>
          <p:nvPr/>
        </p:nvSpPr>
        <p:spPr>
          <a:xfrm>
            <a:off x="1722756" y="3522925"/>
            <a:ext cx="1850700" cy="11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49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58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58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24" name="Google Shape;524;p25"/>
          <p:cNvSpPr/>
          <p:nvPr/>
        </p:nvSpPr>
        <p:spPr>
          <a:xfrm>
            <a:off x="5632268" y="3991021"/>
            <a:ext cx="476700" cy="450000"/>
          </a:xfrm>
          <a:prstGeom prst="rect">
            <a:avLst/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25"/>
          <p:cNvSpPr txBox="1"/>
          <p:nvPr/>
        </p:nvSpPr>
        <p:spPr>
          <a:xfrm>
            <a:off x="5743162" y="3679125"/>
            <a:ext cx="2549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47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56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56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26" name="Google Shape;526;p25"/>
          <p:cNvSpPr/>
          <p:nvPr/>
        </p:nvSpPr>
        <p:spPr>
          <a:xfrm rot="1718">
            <a:off x="5570499" y="3912125"/>
            <a:ext cx="600300" cy="6078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26"/>
          <p:cNvSpPr txBox="1"/>
          <p:nvPr>
            <p:ph idx="1" type="body"/>
          </p:nvPr>
        </p:nvSpPr>
        <p:spPr>
          <a:xfrm>
            <a:off x="1693525" y="1728150"/>
            <a:ext cx="5676300" cy="8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rPr lang="ca" sz="5265">
                <a:solidFill>
                  <a:srgbClr val="434343"/>
                </a:solidFill>
                <a:latin typeface="Impact"/>
                <a:ea typeface="Impact"/>
                <a:cs typeface="Impact"/>
                <a:sym typeface="Impact"/>
              </a:rPr>
              <a:t>Gràcies!</a:t>
            </a:r>
            <a:endParaRPr sz="4465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32" name="Google Shape;5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925" y="4337425"/>
            <a:ext cx="2752375" cy="4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26"/>
          <p:cNvPicPr preferRelativeResize="0"/>
          <p:nvPr/>
        </p:nvPicPr>
        <p:blipFill rotWithShape="1">
          <a:blip r:embed="rId4">
            <a:alphaModFix/>
          </a:blip>
          <a:srcRect b="17507" l="0" r="0" t="16249"/>
          <a:stretch/>
        </p:blipFill>
        <p:spPr>
          <a:xfrm>
            <a:off x="7846650" y="4291375"/>
            <a:ext cx="769350" cy="5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534" name="Google Shape;534;p26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EL REPTE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-25" y="100"/>
            <a:ext cx="9144000" cy="906000"/>
          </a:xfrm>
          <a:prstGeom prst="rect">
            <a:avLst/>
          </a:prstGeom>
          <a:gradFill>
            <a:gsLst>
              <a:gs pos="0">
                <a:srgbClr val="003399"/>
              </a:gs>
              <a:gs pos="85000">
                <a:srgbClr val="00FF00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457525" y="218950"/>
            <a:ext cx="85206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ca" sz="29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El repte</a:t>
            </a:r>
            <a:endParaRPr b="1" sz="2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732125" y="1481625"/>
            <a:ext cx="6763200" cy="257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Oswald"/>
              <a:buChar char="-"/>
            </a:pP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Dissenyar un </a:t>
            </a:r>
            <a:r>
              <a:rPr b="1" lang="ca" sz="23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logotip</a:t>
            </a: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 del projecte </a:t>
            </a:r>
            <a:r>
              <a:rPr b="1" lang="ca" sz="23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Erasmus+ CETE+</a:t>
            </a: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.</a:t>
            </a:r>
            <a:endParaRPr sz="23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Oswald"/>
              <a:buChar char="-"/>
            </a:pP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Cada participant podrà presentar </a:t>
            </a:r>
            <a:r>
              <a:rPr b="1" lang="ca" sz="23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un logotip</a:t>
            </a: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. </a:t>
            </a:r>
            <a:endParaRPr sz="23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Oswald"/>
              <a:buChar char="-"/>
            </a:pP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El treball es pot fer de manera individual o per equips de màxim </a:t>
            </a:r>
            <a:r>
              <a:rPr b="1" lang="ca" sz="23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3 alumnes</a:t>
            </a: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.</a:t>
            </a:r>
            <a:endParaRPr sz="23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300"/>
              <a:buFont typeface="Oswald"/>
              <a:buChar char="-"/>
            </a:pP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Els logotips hauran de ser </a:t>
            </a:r>
            <a:r>
              <a:rPr b="1" lang="ca" sz="23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originals, inèdits</a:t>
            </a:r>
            <a:r>
              <a:rPr lang="ca" sz="23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 i obra de l’alumnat.</a:t>
            </a:r>
            <a:endParaRPr sz="23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EL REPTE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-25" y="100"/>
            <a:ext cx="9144000" cy="906000"/>
          </a:xfrm>
          <a:prstGeom prst="rect">
            <a:avLst/>
          </a:prstGeom>
          <a:gradFill>
            <a:gsLst>
              <a:gs pos="0">
                <a:srgbClr val="003399"/>
              </a:gs>
              <a:gs pos="85000">
                <a:srgbClr val="00FF00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457525" y="218950"/>
            <a:ext cx="85206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ca" sz="29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Què ha de transmetre el logo?</a:t>
            </a:r>
            <a:endParaRPr b="1" sz="2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1042625" y="1627950"/>
            <a:ext cx="7350900" cy="26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latin typeface="Oswald"/>
                <a:ea typeface="Oswald"/>
                <a:cs typeface="Oswald"/>
                <a:sym typeface="Oswald"/>
              </a:rPr>
              <a:t>1. Aprenentatge </a:t>
            </a:r>
            <a:r>
              <a:rPr b="1" lang="ca" sz="20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col·laboratiu</a:t>
            </a:r>
            <a:r>
              <a:rPr lang="ca" sz="2000">
                <a:latin typeface="Oswald"/>
                <a:ea typeface="Oswald"/>
                <a:cs typeface="Oswald"/>
                <a:sym typeface="Oswald"/>
              </a:rPr>
              <a:t>. </a:t>
            </a:r>
            <a:endParaRPr sz="20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latin typeface="Oswald"/>
                <a:ea typeface="Oswald"/>
                <a:cs typeface="Oswald"/>
                <a:sym typeface="Oswald"/>
              </a:rPr>
              <a:t>2. Millora de les competències digitals. </a:t>
            </a:r>
            <a:endParaRPr sz="20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latin typeface="Oswald"/>
                <a:ea typeface="Oswald"/>
                <a:cs typeface="Oswald"/>
                <a:sym typeface="Oswald"/>
              </a:rPr>
              <a:t>3. </a:t>
            </a:r>
            <a:r>
              <a:rPr b="1" lang="ca" sz="20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Cooperació amb centres educatius europeus</a:t>
            </a:r>
            <a:r>
              <a:rPr lang="ca" sz="2000">
                <a:latin typeface="Oswald"/>
                <a:ea typeface="Oswald"/>
                <a:cs typeface="Oswald"/>
                <a:sym typeface="Oswald"/>
              </a:rPr>
              <a:t>. </a:t>
            </a:r>
            <a:endParaRPr sz="20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latin typeface="Oswald"/>
                <a:ea typeface="Oswald"/>
                <a:cs typeface="Oswald"/>
                <a:sym typeface="Oswald"/>
              </a:rPr>
              <a:t>4. Respecte a la </a:t>
            </a:r>
            <a:r>
              <a:rPr b="1" lang="ca" sz="20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diversitat</a:t>
            </a:r>
            <a:r>
              <a:rPr lang="ca" sz="2000">
                <a:latin typeface="Oswald"/>
                <a:ea typeface="Oswald"/>
                <a:cs typeface="Oswald"/>
                <a:sym typeface="Oswald"/>
              </a:rPr>
              <a:t> lingüística, millora de l’ensenyament i </a:t>
            </a:r>
            <a:r>
              <a:rPr b="1" lang="ca" sz="20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l’aprenentatge de les llengües </a:t>
            </a:r>
            <a:r>
              <a:rPr lang="ca" sz="2000">
                <a:latin typeface="Oswald"/>
                <a:ea typeface="Oswald"/>
                <a:cs typeface="Oswald"/>
                <a:sym typeface="Oswald"/>
              </a:rPr>
              <a:t>i de les habilitats interculturals. </a:t>
            </a:r>
            <a:endParaRPr sz="20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latin typeface="Oswald"/>
                <a:ea typeface="Oswald"/>
                <a:cs typeface="Oswald"/>
                <a:sym typeface="Oswald"/>
              </a:rPr>
              <a:t>5. Desenvolupament </a:t>
            </a:r>
            <a:r>
              <a:rPr b="1" lang="ca" sz="20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sostenible</a:t>
            </a:r>
            <a:r>
              <a:rPr lang="ca" sz="2000">
                <a:latin typeface="Oswald"/>
                <a:ea typeface="Oswald"/>
                <a:cs typeface="Oswald"/>
                <a:sym typeface="Oswald"/>
              </a:rPr>
              <a:t>. </a:t>
            </a:r>
            <a:endParaRPr sz="20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>
                <a:latin typeface="Oswald"/>
                <a:ea typeface="Oswald"/>
                <a:cs typeface="Oswald"/>
                <a:sym typeface="Oswald"/>
              </a:rPr>
              <a:t>6. Transformació educativa. </a:t>
            </a:r>
            <a:endParaRPr sz="20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EL REPTE</a:t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-25" y="100"/>
            <a:ext cx="9144000" cy="906000"/>
          </a:xfrm>
          <a:prstGeom prst="rect">
            <a:avLst/>
          </a:prstGeom>
          <a:gradFill>
            <a:gsLst>
              <a:gs pos="0">
                <a:srgbClr val="003399"/>
              </a:gs>
              <a:gs pos="85000">
                <a:srgbClr val="00FF00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57525" y="218950"/>
            <a:ext cx="85206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29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Evolució dels logotips amb el temps</a:t>
            </a:r>
            <a:endParaRPr b="1" sz="2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 rotWithShape="1">
          <a:blip r:embed="rId3">
            <a:alphaModFix/>
          </a:blip>
          <a:srcRect b="3185" l="0" r="0" t="0"/>
          <a:stretch/>
        </p:blipFill>
        <p:spPr>
          <a:xfrm>
            <a:off x="661963" y="1093925"/>
            <a:ext cx="5762625" cy="369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 rot="445834">
            <a:off x="6917944" y="3487769"/>
            <a:ext cx="1772283" cy="12622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Tendència a la </a:t>
            </a:r>
            <a:r>
              <a:rPr b="1"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simplicitat.</a:t>
            </a: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Formes </a:t>
            </a:r>
            <a:r>
              <a:rPr b="1"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bàsiques</a:t>
            </a: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. Línia </a:t>
            </a:r>
            <a:r>
              <a:rPr b="1"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senzilla</a:t>
            </a: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, </a:t>
            </a:r>
            <a:r>
              <a:rPr b="1"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clara</a:t>
            </a: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i </a:t>
            </a:r>
            <a:r>
              <a:rPr b="1"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moderna</a:t>
            </a:r>
            <a:r>
              <a:rPr lang="ca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.</a:t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 rot="-228733">
            <a:off x="6239496" y="3565396"/>
            <a:ext cx="613658" cy="57755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 rot="-926485">
            <a:off x="7062697" y="2633482"/>
            <a:ext cx="445065" cy="9234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4800">
                <a:solidFill>
                  <a:srgbClr val="00FF00"/>
                </a:solidFill>
              </a:rPr>
              <a:t>!</a:t>
            </a:r>
            <a:endParaRPr sz="4800">
              <a:solidFill>
                <a:srgbClr val="00FF00"/>
              </a:solidFill>
            </a:endParaRPr>
          </a:p>
        </p:txBody>
      </p:sp>
      <p:sp>
        <p:nvSpPr>
          <p:cNvPr id="88" name="Google Shape;88;p16"/>
          <p:cNvSpPr txBox="1"/>
          <p:nvPr/>
        </p:nvSpPr>
        <p:spPr>
          <a:xfrm rot="657244">
            <a:off x="7496511" y="2605665"/>
            <a:ext cx="445212" cy="9233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4800">
                <a:solidFill>
                  <a:srgbClr val="00FF00"/>
                </a:solidFill>
              </a:rPr>
              <a:t>!</a:t>
            </a:r>
            <a:endParaRPr sz="4800">
              <a:solidFill>
                <a:srgbClr val="00FF00"/>
              </a:solidFill>
            </a:endParaRPr>
          </a:p>
        </p:txBody>
      </p:sp>
      <p:sp>
        <p:nvSpPr>
          <p:cNvPr id="89" name="Google Shape;89;p16"/>
          <p:cNvSpPr txBox="1"/>
          <p:nvPr/>
        </p:nvSpPr>
        <p:spPr>
          <a:xfrm rot="657244">
            <a:off x="7929136" y="2699465"/>
            <a:ext cx="445212" cy="9233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4800">
                <a:solidFill>
                  <a:srgbClr val="00FF00"/>
                </a:solidFill>
              </a:rPr>
              <a:t>!</a:t>
            </a:r>
            <a:endParaRPr sz="48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EL REPTE</a:t>
            </a: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7"/>
          <p:cNvSpPr/>
          <p:nvPr/>
        </p:nvSpPr>
        <p:spPr>
          <a:xfrm>
            <a:off x="-25" y="100"/>
            <a:ext cx="9144000" cy="906000"/>
          </a:xfrm>
          <a:prstGeom prst="rect">
            <a:avLst/>
          </a:prstGeom>
          <a:gradFill>
            <a:gsLst>
              <a:gs pos="0">
                <a:srgbClr val="003399"/>
              </a:gs>
              <a:gs pos="85000">
                <a:srgbClr val="00FF00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457525" y="218950"/>
            <a:ext cx="85206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ca" sz="29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Com puc dissenyar el logo?</a:t>
            </a:r>
            <a:endParaRPr b="1" sz="2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8" name="Google Shape;9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13" y="1763950"/>
            <a:ext cx="1524725" cy="85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2032" y="1834163"/>
            <a:ext cx="2190438" cy="71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7888" y="3060625"/>
            <a:ext cx="1911071" cy="107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92908" y="1763950"/>
            <a:ext cx="2017659" cy="85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77588" y="3089688"/>
            <a:ext cx="2384604" cy="101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 rotWithShape="1">
          <a:blip r:embed="rId8">
            <a:alphaModFix/>
          </a:blip>
          <a:srcRect b="28338" l="0" r="0" t="25724"/>
          <a:stretch/>
        </p:blipFill>
        <p:spPr>
          <a:xfrm>
            <a:off x="5740813" y="3301024"/>
            <a:ext cx="2619375" cy="80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EL REPTE</a:t>
            </a:r>
            <a:endParaRPr/>
          </a:p>
        </p:txBody>
      </p:sp>
      <p:sp>
        <p:nvSpPr>
          <p:cNvPr id="109" name="Google Shape;109;p18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-25" y="100"/>
            <a:ext cx="9144000" cy="906000"/>
          </a:xfrm>
          <a:prstGeom prst="rect">
            <a:avLst/>
          </a:prstGeom>
          <a:gradFill>
            <a:gsLst>
              <a:gs pos="0">
                <a:srgbClr val="003399"/>
              </a:gs>
              <a:gs pos="85000">
                <a:srgbClr val="00FF00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457525" y="218950"/>
            <a:ext cx="85206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ca" sz="29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Requisits tècnics</a:t>
            </a:r>
            <a:endParaRPr b="1" sz="2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1070575" y="1659725"/>
            <a:ext cx="2981700" cy="24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ca" sz="1654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Mida</a:t>
            </a:r>
            <a:r>
              <a:rPr lang="ca" sz="1654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: La imatge ha de tenir prou qualitat per ser impresa en format gran.</a:t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a" sz="1654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Large: 1200 x 1200 px</a:t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a" sz="1654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Medium: 820 х 820 px</a:t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a" sz="1654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Small: 170 х 170 px</a:t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t/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4572000" y="1235975"/>
            <a:ext cx="3000000" cy="32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a" sz="1654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Format</a:t>
            </a:r>
            <a:r>
              <a:rPr b="1" lang="ca" sz="1654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:</a:t>
            </a:r>
            <a:r>
              <a:rPr lang="ca" sz="1654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 Qualsevol, digital o físic. (però s’ha d’enviar en JPEG o PNG).</a:t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a" sz="1654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Color:</a:t>
            </a:r>
            <a:r>
              <a:rPr lang="ca" sz="1654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 Màxim 3 colors (+ el blanc). Un ha de ser necessàriament el blau, el color de la UE: 0/51/153 - hexadecimal: 003399.</a:t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a" sz="1654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Ha d’incloure l'</a:t>
            </a:r>
            <a:r>
              <a:rPr b="1" lang="ca" sz="1654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acrònim CETE+</a:t>
            </a:r>
            <a:r>
              <a:rPr lang="ca" sz="1654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 , que pot anar a dalt, a baix o a un costat.</a:t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EL REPTE</a:t>
            </a:r>
            <a:endParaRPr/>
          </a:p>
        </p:txBody>
      </p:sp>
      <p:sp>
        <p:nvSpPr>
          <p:cNvPr id="119" name="Google Shape;119;p19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9"/>
          <p:cNvSpPr/>
          <p:nvPr/>
        </p:nvSpPr>
        <p:spPr>
          <a:xfrm>
            <a:off x="-25" y="100"/>
            <a:ext cx="9144000" cy="906000"/>
          </a:xfrm>
          <a:prstGeom prst="rect">
            <a:avLst/>
          </a:prstGeom>
          <a:gradFill>
            <a:gsLst>
              <a:gs pos="0">
                <a:srgbClr val="003399"/>
              </a:gs>
              <a:gs pos="85000">
                <a:srgbClr val="00FF00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457525" y="218950"/>
            <a:ext cx="85206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ca" sz="29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Terminis &amp; premis</a:t>
            </a:r>
            <a:endParaRPr b="1" sz="29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938375" y="1172500"/>
            <a:ext cx="3348300" cy="24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ca" sz="17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Fase 1</a:t>
            </a:r>
            <a:endParaRPr b="1" sz="1700">
              <a:solidFill>
                <a:srgbClr val="003399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a" sz="14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El termini de presentació del logotip és el </a:t>
            </a:r>
            <a:r>
              <a:rPr b="1" lang="ca" sz="14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31 de gener 2022.</a:t>
            </a:r>
            <a:endParaRPr b="1" sz="1400">
              <a:solidFill>
                <a:srgbClr val="003399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ca" sz="14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El 4 febrer 2022 es publicarà el logotip guanyador del nostre centre.</a:t>
            </a:r>
            <a:endParaRPr sz="14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 sz="14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El jurat estarà format per l’equip impulsor de l’Erasmus+, el departament de visual i</a:t>
            </a:r>
            <a:endParaRPr sz="14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a" sz="14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plàstica i els delegats/des de cada classe.</a:t>
            </a:r>
            <a:endParaRPr sz="14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ca" sz="14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El guanyador rebrà un val de </a:t>
            </a:r>
            <a:r>
              <a:rPr b="1" lang="ca" sz="14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30 euros</a:t>
            </a:r>
            <a:r>
              <a:rPr lang="ca" sz="14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 de la llibreria Gadial.</a:t>
            </a:r>
            <a:endParaRPr sz="14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523"/>
              <a:buNone/>
            </a:pPr>
            <a:r>
              <a:t/>
            </a:r>
            <a:endParaRPr sz="1654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4737525" y="1172500"/>
            <a:ext cx="3369300" cy="36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700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Fase 2</a:t>
            </a:r>
            <a:endParaRPr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El logotip guanyador participarà en la </a:t>
            </a:r>
            <a:r>
              <a:rPr b="1" lang="ca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fase final del concurs</a:t>
            </a:r>
            <a:r>
              <a:rPr lang="ca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 de tots els centres</a:t>
            </a:r>
            <a:endParaRPr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participants. El logotip guanyador es farà públic abans del 15 de març 2022.</a:t>
            </a:r>
            <a:endParaRPr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L’alumnat finalista de cada centre, l’alumnat finalista de la fase final i el guanyador o la guanyadora de la fase final rebran un </a:t>
            </a:r>
            <a:r>
              <a:rPr b="1" lang="ca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diploma acreditatiu.</a:t>
            </a:r>
            <a:endParaRPr b="1">
              <a:solidFill>
                <a:srgbClr val="003399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3399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Els premis dels dos grups de l’alumnat finalista de la fase final i el grup de l’alumne/a guanyador/a consistirà en un val per gaudir d’una </a:t>
            </a:r>
            <a:r>
              <a:rPr b="1" lang="ca">
                <a:solidFill>
                  <a:srgbClr val="003399"/>
                </a:solidFill>
                <a:latin typeface="Oswald"/>
                <a:ea typeface="Oswald"/>
                <a:cs typeface="Oswald"/>
                <a:sym typeface="Oswald"/>
              </a:rPr>
              <a:t>activitat lúdico-educativa.</a:t>
            </a:r>
            <a:endParaRPr b="1" sz="1654">
              <a:solidFill>
                <a:srgbClr val="003399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1647425" y="1966950"/>
            <a:ext cx="5676300" cy="84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rPr lang="ca" sz="5865">
                <a:solidFill>
                  <a:srgbClr val="434343"/>
                </a:solidFill>
                <a:latin typeface="Impact"/>
                <a:ea typeface="Impact"/>
                <a:cs typeface="Impact"/>
                <a:sym typeface="Impact"/>
              </a:rPr>
              <a:t>Exemples</a:t>
            </a:r>
            <a:endParaRPr sz="5065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9" name="Google Shape;129;p20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5672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/>
          <p:nvPr/>
        </p:nvSpPr>
        <p:spPr>
          <a:xfrm>
            <a:off x="6348700" y="-2458500"/>
            <a:ext cx="933600" cy="942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1"/>
          <p:cNvSpPr/>
          <p:nvPr/>
        </p:nvSpPr>
        <p:spPr>
          <a:xfrm>
            <a:off x="-3434125" y="490408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1"/>
          <p:cNvSpPr/>
          <p:nvPr/>
        </p:nvSpPr>
        <p:spPr>
          <a:xfrm>
            <a:off x="-3416269" y="481672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1"/>
          <p:cNvSpPr/>
          <p:nvPr/>
        </p:nvSpPr>
        <p:spPr>
          <a:xfrm>
            <a:off x="-3125573" y="4830096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"/>
          <p:cNvSpPr/>
          <p:nvPr/>
        </p:nvSpPr>
        <p:spPr>
          <a:xfrm>
            <a:off x="-3265025" y="473740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1"/>
          <p:cNvSpPr/>
          <p:nvPr/>
        </p:nvSpPr>
        <p:spPr>
          <a:xfrm>
            <a:off x="-3186509" y="476102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1"/>
          <p:cNvSpPr/>
          <p:nvPr/>
        </p:nvSpPr>
        <p:spPr>
          <a:xfrm>
            <a:off x="-3093630" y="4904068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1"/>
          <p:cNvSpPr/>
          <p:nvPr/>
        </p:nvSpPr>
        <p:spPr>
          <a:xfrm>
            <a:off x="-3183361" y="5049493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1"/>
          <p:cNvSpPr/>
          <p:nvPr/>
        </p:nvSpPr>
        <p:spPr>
          <a:xfrm>
            <a:off x="-3273098" y="507449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1"/>
          <p:cNvSpPr/>
          <p:nvPr/>
        </p:nvSpPr>
        <p:spPr>
          <a:xfrm>
            <a:off x="-3343531" y="476102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1"/>
          <p:cNvSpPr/>
          <p:nvPr/>
        </p:nvSpPr>
        <p:spPr>
          <a:xfrm>
            <a:off x="-3357923" y="5049500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1"/>
          <p:cNvSpPr/>
          <p:nvPr/>
        </p:nvSpPr>
        <p:spPr>
          <a:xfrm>
            <a:off x="-3416269" y="4991414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1"/>
          <p:cNvSpPr/>
          <p:nvPr/>
        </p:nvSpPr>
        <p:spPr>
          <a:xfrm>
            <a:off x="-3034973" y="4954445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1"/>
          <p:cNvSpPr/>
          <p:nvPr/>
        </p:nvSpPr>
        <p:spPr>
          <a:xfrm>
            <a:off x="-3103986" y="5003895"/>
            <a:ext cx="69000" cy="69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1"/>
          <p:cNvSpPr txBox="1"/>
          <p:nvPr/>
        </p:nvSpPr>
        <p:spPr>
          <a:xfrm>
            <a:off x="391975" y="395850"/>
            <a:ext cx="6890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CONCEPTE 1: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CERCLES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latin typeface="Oswald"/>
                <a:ea typeface="Oswald"/>
                <a:cs typeface="Oswald"/>
                <a:sym typeface="Oswald"/>
              </a:rPr>
              <a:t>VALORS QUE TRANSMET:</a:t>
            </a:r>
            <a:r>
              <a:rPr lang="ca">
                <a:latin typeface="Oswald"/>
                <a:ea typeface="Oswald"/>
                <a:cs typeface="Oswald"/>
                <a:sym typeface="Oswald"/>
              </a:rPr>
              <a:t> Unió, treball en equip, col·laboració, diàleg, transformació, sostenibilitat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9" name="Google Shape;149;p21"/>
          <p:cNvSpPr/>
          <p:nvPr/>
        </p:nvSpPr>
        <p:spPr>
          <a:xfrm>
            <a:off x="2834674" y="199346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1"/>
          <p:cNvSpPr/>
          <p:nvPr/>
        </p:nvSpPr>
        <p:spPr>
          <a:xfrm>
            <a:off x="3012183" y="198340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1"/>
          <p:cNvSpPr/>
          <p:nvPr/>
        </p:nvSpPr>
        <p:spPr>
          <a:xfrm>
            <a:off x="3189659" y="201738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1"/>
          <p:cNvSpPr/>
          <p:nvPr/>
        </p:nvSpPr>
        <p:spPr>
          <a:xfrm>
            <a:off x="3346008" y="210150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1"/>
          <p:cNvSpPr/>
          <p:nvPr/>
        </p:nvSpPr>
        <p:spPr>
          <a:xfrm>
            <a:off x="3471960" y="2225857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1"/>
          <p:cNvSpPr/>
          <p:nvPr/>
        </p:nvSpPr>
        <p:spPr>
          <a:xfrm>
            <a:off x="3572272" y="2371324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1"/>
          <p:cNvSpPr/>
          <p:nvPr/>
        </p:nvSpPr>
        <p:spPr>
          <a:xfrm>
            <a:off x="3630654" y="252992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1"/>
          <p:cNvSpPr/>
          <p:nvPr/>
        </p:nvSpPr>
        <p:spPr>
          <a:xfrm>
            <a:off x="3653916" y="2700149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1"/>
          <p:cNvSpPr/>
          <p:nvPr/>
        </p:nvSpPr>
        <p:spPr>
          <a:xfrm>
            <a:off x="3639939" y="2870376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1"/>
          <p:cNvSpPr/>
          <p:nvPr/>
        </p:nvSpPr>
        <p:spPr>
          <a:xfrm>
            <a:off x="3585238" y="303219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1"/>
          <p:cNvSpPr/>
          <p:nvPr/>
        </p:nvSpPr>
        <p:spPr>
          <a:xfrm>
            <a:off x="3494439" y="317378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1"/>
          <p:cNvSpPr/>
          <p:nvPr/>
        </p:nvSpPr>
        <p:spPr>
          <a:xfrm>
            <a:off x="3370410" y="329755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1"/>
          <p:cNvSpPr/>
          <p:nvPr/>
        </p:nvSpPr>
        <p:spPr>
          <a:xfrm>
            <a:off x="3222499" y="3389432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1"/>
          <p:cNvSpPr/>
          <p:nvPr/>
        </p:nvSpPr>
        <p:spPr>
          <a:xfrm>
            <a:off x="3053347" y="3446055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1"/>
          <p:cNvSpPr/>
          <p:nvPr/>
        </p:nvSpPr>
        <p:spPr>
          <a:xfrm>
            <a:off x="2873606" y="3452375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1"/>
          <p:cNvSpPr/>
          <p:nvPr/>
        </p:nvSpPr>
        <p:spPr>
          <a:xfrm>
            <a:off x="2693866" y="3416277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1"/>
          <p:cNvSpPr/>
          <p:nvPr/>
        </p:nvSpPr>
        <p:spPr>
          <a:xfrm>
            <a:off x="2542795" y="3332809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6" name="Google Shape;166;p21"/>
          <p:cNvSpPr/>
          <p:nvPr/>
        </p:nvSpPr>
        <p:spPr>
          <a:xfrm>
            <a:off x="2405733" y="3218650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7" name="Google Shape;167;p21"/>
          <p:cNvSpPr/>
          <p:nvPr/>
        </p:nvSpPr>
        <p:spPr>
          <a:xfrm>
            <a:off x="2297081" y="3076083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8" name="Google Shape;168;p21"/>
          <p:cNvSpPr/>
          <p:nvPr/>
        </p:nvSpPr>
        <p:spPr>
          <a:xfrm>
            <a:off x="2221073" y="2911687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9" name="Google Shape;169;p21"/>
          <p:cNvSpPr/>
          <p:nvPr/>
        </p:nvSpPr>
        <p:spPr>
          <a:xfrm>
            <a:off x="2197030" y="2736605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0" name="Google Shape;170;p21"/>
          <p:cNvSpPr/>
          <p:nvPr/>
        </p:nvSpPr>
        <p:spPr>
          <a:xfrm>
            <a:off x="2281019" y="2399457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1" name="Google Shape;171;p21"/>
          <p:cNvSpPr/>
          <p:nvPr/>
        </p:nvSpPr>
        <p:spPr>
          <a:xfrm>
            <a:off x="2506110" y="2127891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2" name="Google Shape;172;p21"/>
          <p:cNvSpPr/>
          <p:nvPr/>
        </p:nvSpPr>
        <p:spPr>
          <a:xfrm>
            <a:off x="2660944" y="2038818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3" name="Google Shape;173;p21"/>
          <p:cNvSpPr/>
          <p:nvPr/>
        </p:nvSpPr>
        <p:spPr>
          <a:xfrm>
            <a:off x="2221073" y="2565954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4" name="Google Shape;174;p21"/>
          <p:cNvSpPr/>
          <p:nvPr/>
        </p:nvSpPr>
        <p:spPr>
          <a:xfrm>
            <a:off x="2368886" y="2244639"/>
            <a:ext cx="155100" cy="1551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5" name="Google Shape;175;p21"/>
          <p:cNvSpPr/>
          <p:nvPr/>
        </p:nvSpPr>
        <p:spPr>
          <a:xfrm>
            <a:off x="2876985" y="2189600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1"/>
          <p:cNvSpPr/>
          <p:nvPr/>
        </p:nvSpPr>
        <p:spPr>
          <a:xfrm>
            <a:off x="3010983" y="2182000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1"/>
          <p:cNvSpPr/>
          <p:nvPr/>
        </p:nvSpPr>
        <p:spPr>
          <a:xfrm>
            <a:off x="3144957" y="2207651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1"/>
          <p:cNvSpPr/>
          <p:nvPr/>
        </p:nvSpPr>
        <p:spPr>
          <a:xfrm>
            <a:off x="3262981" y="2271152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1"/>
          <p:cNvSpPr/>
          <p:nvPr/>
        </p:nvSpPr>
        <p:spPr>
          <a:xfrm>
            <a:off x="3358060" y="2365026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1"/>
          <p:cNvSpPr/>
          <p:nvPr/>
        </p:nvSpPr>
        <p:spPr>
          <a:xfrm>
            <a:off x="3433784" y="2474837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1"/>
          <p:cNvSpPr/>
          <p:nvPr/>
        </p:nvSpPr>
        <p:spPr>
          <a:xfrm>
            <a:off x="3477856" y="2594558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"/>
          <p:cNvSpPr/>
          <p:nvPr/>
        </p:nvSpPr>
        <p:spPr>
          <a:xfrm>
            <a:off x="3495416" y="2723060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1"/>
          <p:cNvSpPr/>
          <p:nvPr/>
        </p:nvSpPr>
        <p:spPr>
          <a:xfrm>
            <a:off x="3484865" y="2851562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1"/>
          <p:cNvSpPr/>
          <p:nvPr/>
        </p:nvSpPr>
        <p:spPr>
          <a:xfrm>
            <a:off x="3443572" y="2973718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1"/>
          <p:cNvSpPr/>
          <p:nvPr/>
        </p:nvSpPr>
        <p:spPr>
          <a:xfrm>
            <a:off x="3375030" y="3080602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1"/>
          <p:cNvSpPr/>
          <p:nvPr/>
        </p:nvSpPr>
        <p:spPr>
          <a:xfrm>
            <a:off x="3281402" y="3174033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"/>
          <p:cNvSpPr/>
          <p:nvPr/>
        </p:nvSpPr>
        <p:spPr>
          <a:xfrm>
            <a:off x="3169747" y="3243387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1"/>
          <p:cNvSpPr/>
          <p:nvPr/>
        </p:nvSpPr>
        <p:spPr>
          <a:xfrm>
            <a:off x="3042057" y="3286131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1"/>
          <p:cNvSpPr/>
          <p:nvPr/>
        </p:nvSpPr>
        <p:spPr>
          <a:xfrm>
            <a:off x="2906374" y="3290902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1"/>
          <p:cNvSpPr/>
          <p:nvPr/>
        </p:nvSpPr>
        <p:spPr>
          <a:xfrm>
            <a:off x="2770691" y="3263653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1"/>
          <p:cNvSpPr/>
          <p:nvPr/>
        </p:nvSpPr>
        <p:spPr>
          <a:xfrm>
            <a:off x="2656651" y="3200644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2" name="Google Shape;192;p21"/>
          <p:cNvSpPr/>
          <p:nvPr/>
        </p:nvSpPr>
        <p:spPr>
          <a:xfrm>
            <a:off x="2553185" y="3114468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3" name="Google Shape;193;p21"/>
          <p:cNvSpPr/>
          <p:nvPr/>
        </p:nvSpPr>
        <p:spPr>
          <a:xfrm>
            <a:off x="2471166" y="3006846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4" name="Google Shape;194;p21"/>
          <p:cNvSpPr/>
          <p:nvPr/>
        </p:nvSpPr>
        <p:spPr>
          <a:xfrm>
            <a:off x="2413789" y="2882746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5" name="Google Shape;195;p21"/>
          <p:cNvSpPr/>
          <p:nvPr/>
        </p:nvSpPr>
        <p:spPr>
          <a:xfrm>
            <a:off x="2395639" y="2750580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6" name="Google Shape;196;p21"/>
          <p:cNvSpPr/>
          <p:nvPr/>
        </p:nvSpPr>
        <p:spPr>
          <a:xfrm>
            <a:off x="2459041" y="2496073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7" name="Google Shape;197;p21"/>
          <p:cNvSpPr/>
          <p:nvPr/>
        </p:nvSpPr>
        <p:spPr>
          <a:xfrm>
            <a:off x="2628958" y="2291073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8" name="Google Shape;198;p21"/>
          <p:cNvSpPr/>
          <p:nvPr/>
        </p:nvSpPr>
        <p:spPr>
          <a:xfrm>
            <a:off x="2745839" y="2223834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9" name="Google Shape;199;p21"/>
          <p:cNvSpPr/>
          <p:nvPr/>
        </p:nvSpPr>
        <p:spPr>
          <a:xfrm>
            <a:off x="2413789" y="2621759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00" name="Google Shape;200;p21"/>
          <p:cNvSpPr/>
          <p:nvPr/>
        </p:nvSpPr>
        <p:spPr>
          <a:xfrm>
            <a:off x="2525370" y="2379204"/>
            <a:ext cx="117300" cy="117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01" name="Google Shape;201;p21"/>
          <p:cNvSpPr txBox="1"/>
          <p:nvPr/>
        </p:nvSpPr>
        <p:spPr>
          <a:xfrm>
            <a:off x="3926888" y="1969750"/>
            <a:ext cx="5938500" cy="16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8200">
                <a:latin typeface="Oswald"/>
                <a:ea typeface="Oswald"/>
                <a:cs typeface="Oswald"/>
                <a:sym typeface="Oswald"/>
              </a:rPr>
              <a:t>CETE</a:t>
            </a:r>
            <a:r>
              <a:rPr b="1" lang="ca" sz="9100">
                <a:solidFill>
                  <a:srgbClr val="00FF00"/>
                </a:solidFill>
                <a:latin typeface="Oswald"/>
                <a:ea typeface="Oswald"/>
                <a:cs typeface="Oswald"/>
                <a:sym typeface="Oswald"/>
              </a:rPr>
              <a:t>+</a:t>
            </a:r>
            <a:endParaRPr b="1" sz="9100">
              <a:solidFill>
                <a:srgbClr val="00FF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02" name="Google Shape;202;p21"/>
          <p:cNvSpPr/>
          <p:nvPr/>
        </p:nvSpPr>
        <p:spPr>
          <a:xfrm>
            <a:off x="-25" y="100"/>
            <a:ext cx="9144000" cy="5143500"/>
          </a:xfrm>
          <a:prstGeom prst="frame">
            <a:avLst>
              <a:gd fmla="val 2090" name="adj1"/>
            </a:avLst>
          </a:prstGeom>
          <a:gradFill>
            <a:gsLst>
              <a:gs pos="0">
                <a:srgbClr val="003399"/>
              </a:gs>
              <a:gs pos="39000">
                <a:srgbClr val="003399"/>
              </a:gs>
              <a:gs pos="100000">
                <a:srgbClr val="00FF00"/>
              </a:gs>
            </a:gsLst>
            <a:lin ang="26986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