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2" r:id="rId5"/>
    <p:sldId id="272" r:id="rId6"/>
    <p:sldId id="270" r:id="rId7"/>
    <p:sldId id="261" r:id="rId8"/>
    <p:sldId id="263" r:id="rId9"/>
    <p:sldId id="264" r:id="rId10"/>
    <p:sldId id="266" r:id="rId11"/>
    <p:sldId id="265" r:id="rId12"/>
    <p:sldId id="267" r:id="rId13"/>
    <p:sldId id="273" r:id="rId14"/>
    <p:sldId id="268" r:id="rId15"/>
    <p:sldId id="269" r:id="rId16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08325CE-294C-439E-BA21-FD311529A4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AEC1BC00-B979-4DE1-84B6-0F6A1A1D3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04CEF0A-58F8-49F2-A2B2-8D07442A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22/7/2025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1DF60B8-9A9C-46F6-B18F-CB657C12A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CE7E362C-7DFE-4D8F-9640-4F8E6A117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8584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E96A46E-E6C9-4510-BEB0-68C32E8A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B8DAEB91-16CE-429D-9B53-64F1585DB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4904999-12D3-4CD1-A5AB-DDA24BCC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22/7/2025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780B31D-6313-4831-ADC4-8574D2B08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296756D-32A3-4C30-B31D-5967D263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2206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57E36BC6-267D-4369-B1A5-11C03DF57E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01A9F328-C85A-439E-8C3B-6FA00BBE3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8F8750A-8A65-47C8-B10B-E3F493D59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22/7/2025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9925AA5-9C2E-4B94-A1AA-F19982AE8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B68E580D-9518-4945-BAE0-27D7D3AD2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002653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2B8B20C-9CAB-4384-805D-EFAAD9E96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A3ED6EB-9D1E-49C1-9C4E-2F9E49C27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2F261238-537D-41B2-8501-1D0D4BD2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22/7/2025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3ACFA83-3D92-433B-B686-7308502A6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819F3D1-BC27-4546-B9DE-46D154E1A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26551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916EF52-AD1E-4235-9DE4-0395BC712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EC622F75-7EC3-489E-8210-F1820404D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B9D5401-29BD-4EBF-AA8E-AF5F4ACBC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22/7/2025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ACD550C-C937-4D03-A676-8EF0BC66A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43CD749-18FE-46F9-874E-33F00A17B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0615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F9B4601-44B8-4999-8D51-1C3AD265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9AF500B0-5933-4A60-9B7D-4296DBFA37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95DD16C5-7266-4336-A3D6-7030E5A75D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D6135A53-6A5E-463A-B53F-B713E0B5C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22/7/2025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971033BE-3E5E-4974-B414-3CDA962DE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2E4F562D-E857-4DA5-95CE-2E0A9A10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3811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C6796B4-79BB-4538-8C99-B914D7AB0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5B742374-0812-483D-AE19-D645178E3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DCB47B46-9398-4538-8C8D-2FE1954D3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9367AA5F-6E48-4E0B-AAF6-D7335AD2DE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0718F0BD-5277-4A1C-A299-03CC0B43A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AF844902-F3B2-41B1-9D4B-59CDFDFA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22/7/2025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B3F5A2A4-4AC1-41C5-8BEE-2BC68D330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EE3C3114-6696-4055-8A9D-60581380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413632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DE49F36-02BF-43CF-B3EC-C83EDA68C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9C48B26-49DE-411F-A73D-E8689EF37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22/7/2025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17B4A228-8F8D-4014-B46F-0DA605681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709009BC-5BE1-4C9F-AFBC-0F361F9D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9401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9B534C77-BD62-432A-9CCE-75DDC8010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22/7/2025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AFD59D0E-DBEA-4F44-997D-B392E46C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73573C6-2B60-48D8-A67A-3E555A10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35898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F266225-3B5F-4CBA-BB09-F12E4A0F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FF55B80-E401-475F-AC63-D060FBC67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42A1A25C-DB98-48E5-B1AC-EF69A9FCC6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E7EE6A3-BCE9-4316-98B7-A05EA3D4D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22/7/2025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528A5350-D882-4AF1-9074-38F5D9F07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342A49DD-62FB-4466-8C84-3B15BBAD2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05725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CEE62E0-5877-49E2-9AD3-A01C8C452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EB750493-0B28-4C82-82D0-33487925ED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548762BD-893A-4FA9-8A85-8BC9B1DD1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3FE32B9-46EE-410F-817B-83681057F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BA9CD-26A0-4512-81FF-A23DE35531E1}" type="datetimeFigureOut">
              <a:rPr lang="ca-ES" smtClean="0"/>
              <a:t>22/7/2025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09337106-7A3F-4900-B5F8-85D6E991A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B8B43E8-8F4A-490E-B661-4F47D1D56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63139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5EDE564F-C909-4BE5-8997-0778FED69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8B91C722-5550-4141-AE5C-5BE22B5E8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5ADEFFA-65F6-4476-97B2-670888EF1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BA9CD-26A0-4512-81FF-A23DE35531E1}" type="datetimeFigureOut">
              <a:rPr lang="ca-ES" smtClean="0"/>
              <a:t>22/7/2025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A5F061CE-6E11-40B7-BEC5-CE4C7F5A2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AB576F87-641A-495D-A159-6CBE0055D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0D8A-48E9-498A-8A9B-541838AE957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9668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lay.google.com/store/apps/details?id=com.omitsis.seventriasfundesplaiapp&amp;hl=c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apps.apple.com/es/app/7-i-tria-fundesplai/id163869456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omitsis.seventriasfundesplaiapp" TargetMode="External"/><Relationship Id="rId2" Type="http://schemas.openxmlformats.org/officeDocument/2006/relationships/hyperlink" Target="https://apps.apple.com/es/app/7-i-tria-fundesplai/id163869456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play.google.com/store/apps/details?id=com.omitsis.seventriasfundesplaiapp&amp;hl=ca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148B385-5CF6-448C-99B5-90B008B42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645" y="2912447"/>
            <a:ext cx="9756710" cy="1033106"/>
          </a:xfrm>
        </p:spPr>
        <p:txBody>
          <a:bodyPr>
            <a:normAutofit/>
          </a:bodyPr>
          <a:lstStyle/>
          <a:p>
            <a:r>
              <a:rPr lang="ca-ES" b="1" dirty="0">
                <a:solidFill>
                  <a:schemeClr val="bg1"/>
                </a:solidFill>
                <a:latin typeface="+mn-lt"/>
              </a:rPr>
              <a:t>APP 7iTria /</a:t>
            </a:r>
            <a:r>
              <a:rPr lang="ca-ES" b="1" dirty="0" err="1">
                <a:solidFill>
                  <a:schemeClr val="bg1"/>
                </a:solidFill>
                <a:latin typeface="+mn-lt"/>
              </a:rPr>
              <a:t>Fundesplai</a:t>
            </a:r>
            <a:endParaRPr lang="ca-ES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Imatge 6">
            <a:hlinkClick r:id="rId2"/>
            <a:extLst>
              <a:ext uri="{FF2B5EF4-FFF2-40B4-BE49-F238E27FC236}">
                <a16:creationId xmlns:a16="http://schemas.microsoft.com/office/drawing/2014/main" id="{25B98BE0-E2F8-4FEF-AB27-933AB78B93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70" y="4640360"/>
            <a:ext cx="2728011" cy="2037824"/>
          </a:xfrm>
          <a:prstGeom prst="rect">
            <a:avLst/>
          </a:prstGeom>
        </p:spPr>
      </p:pic>
      <p:pic>
        <p:nvPicPr>
          <p:cNvPr id="1030" name="Picture 6" descr="Archivo:Download on the App Store Badge ESMX RGB blk.svg - Wikipedia, la  enciclopedia libre">
            <a:hlinkClick r:id="rId4"/>
            <a:extLst>
              <a:ext uri="{FF2B5EF4-FFF2-40B4-BE49-F238E27FC236}">
                <a16:creationId xmlns:a16="http://schemas.microsoft.com/office/drawing/2014/main" id="{79A29387-9905-480F-97C6-A519A1198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223" y="5316615"/>
            <a:ext cx="2054340" cy="68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6C7212-C129-4779-93EE-F3B007726CD7}"/>
              </a:ext>
            </a:extLst>
          </p:cNvPr>
          <p:cNvSpPr/>
          <p:nvPr/>
        </p:nvSpPr>
        <p:spPr>
          <a:xfrm>
            <a:off x="340567" y="410547"/>
            <a:ext cx="245707" cy="603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2E9AC9-2926-44F7-BCD7-FEBBBA9A0713}"/>
              </a:ext>
            </a:extLst>
          </p:cNvPr>
          <p:cNvSpPr/>
          <p:nvPr/>
        </p:nvSpPr>
        <p:spPr>
          <a:xfrm>
            <a:off x="11605726" y="410547"/>
            <a:ext cx="245707" cy="603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FE681B-E897-4DB4-A022-D355C13C8700}"/>
              </a:ext>
            </a:extLst>
          </p:cNvPr>
          <p:cNvSpPr/>
          <p:nvPr/>
        </p:nvSpPr>
        <p:spPr>
          <a:xfrm rot="16200000">
            <a:off x="5973147" y="-4976326"/>
            <a:ext cx="245707" cy="1101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09F43C-C0A7-4D15-9283-01278848D27C}"/>
              </a:ext>
            </a:extLst>
          </p:cNvPr>
          <p:cNvSpPr/>
          <p:nvPr/>
        </p:nvSpPr>
        <p:spPr>
          <a:xfrm rot="16200000">
            <a:off x="5973145" y="814873"/>
            <a:ext cx="245707" cy="1101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028" name="Picture 4" descr="Blog 7 i TRIA - Tot allò relacionat amb l'empresa 7 i TRIA">
            <a:extLst>
              <a:ext uri="{FF2B5EF4-FFF2-40B4-BE49-F238E27FC236}">
                <a16:creationId xmlns:a16="http://schemas.microsoft.com/office/drawing/2014/main" id="{D4DA0D6F-1023-49AC-977E-076AEFABE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834" y="656255"/>
            <a:ext cx="3557891" cy="84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49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tge 6">
            <a:extLst>
              <a:ext uri="{FF2B5EF4-FFF2-40B4-BE49-F238E27FC236}">
                <a16:creationId xmlns:a16="http://schemas.microsoft.com/office/drawing/2014/main" id="{22698F5D-8E7E-497A-9DAD-DBC091117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73" y="429823"/>
            <a:ext cx="2699259" cy="59983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2" name="Imatge 11">
            <a:extLst>
              <a:ext uri="{FF2B5EF4-FFF2-40B4-BE49-F238E27FC236}">
                <a16:creationId xmlns:a16="http://schemas.microsoft.com/office/drawing/2014/main" id="{BF3BA8C9-C35C-4478-9E78-2239300264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45" y="429819"/>
            <a:ext cx="2699259" cy="59983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Imatge 12">
            <a:extLst>
              <a:ext uri="{FF2B5EF4-FFF2-40B4-BE49-F238E27FC236}">
                <a16:creationId xmlns:a16="http://schemas.microsoft.com/office/drawing/2014/main" id="{0218FCD0-3288-47F1-84CA-8A69327BBC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967" y="429818"/>
            <a:ext cx="2699260" cy="5998355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5" name="Imatge 14">
            <a:extLst>
              <a:ext uri="{FF2B5EF4-FFF2-40B4-BE49-F238E27FC236}">
                <a16:creationId xmlns:a16="http://schemas.microsoft.com/office/drawing/2014/main" id="{5DE18793-41D3-4A6D-B61B-D130BD752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5" y="429818"/>
            <a:ext cx="2699259" cy="5998354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39973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Gestió de dades personals i rebuts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3524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A l’apart de Família </a:t>
            </a: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 Família de “NOM DEL TUTOR” es pot: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Modificar l’adreça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Afegir centres educatius (si es teniu activitats o infants a més d’un centre, o si es canvia de centre)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Pagar rebuts amb targeta (clicant a l’apartat de REBUTS – veure més)</a:t>
            </a:r>
            <a:endParaRPr lang="ca-ES" sz="2400" dirty="0">
              <a:solidFill>
                <a:schemeClr val="bg1"/>
              </a:solidFill>
            </a:endParaRPr>
          </a:p>
          <a:p>
            <a:endParaRPr lang="ca-ES" sz="2400" dirty="0">
              <a:solidFill>
                <a:schemeClr val="bg1"/>
              </a:solidFill>
            </a:endParaRP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CCF936C-725B-4189-BD12-4A77AAD26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289" y="471196"/>
            <a:ext cx="2662024" cy="591560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98884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Gestió de dades personals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3524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A l’apart de Família </a:t>
            </a: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 “NOM DE L’INFANT” es pot: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Canviar les dades personals de l’infant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Canviar les dades sanitàries de l’infant (al·lèrgies...)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Consultar les activitats en les que es o ha estat d’alta i donar-se de baixa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Consultar i canviar les autoritzacions</a:t>
            </a:r>
          </a:p>
        </p:txBody>
      </p:sp>
      <p:pic>
        <p:nvPicPr>
          <p:cNvPr id="8" name="Imatge 7">
            <a:extLst>
              <a:ext uri="{FF2B5EF4-FFF2-40B4-BE49-F238E27FC236}">
                <a16:creationId xmlns:a16="http://schemas.microsoft.com/office/drawing/2014/main" id="{32BA3E0F-E63D-4036-AD37-AAEBAA6C6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653" y="471196"/>
            <a:ext cx="2662024" cy="591560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50384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Contacte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35245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A l’apartat de Contacte de </a:t>
            </a:r>
            <a:r>
              <a:rPr lang="ca-ES" sz="2400" dirty="0" err="1">
                <a:solidFill>
                  <a:schemeClr val="bg1"/>
                </a:solidFill>
              </a:rPr>
              <a:t>l’app</a:t>
            </a:r>
            <a:r>
              <a:rPr lang="ca-ES" sz="2400" dirty="0">
                <a:solidFill>
                  <a:schemeClr val="bg1"/>
                </a:solidFill>
              </a:rPr>
              <a:t> podem fer consultes generals, notificar absències o usos esporàdics del servei i notificar canvis de numero de compte.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Si premem c</a:t>
            </a: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onsulta obrirem el desplegable i podrem indicar que volem informar.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  <a:sym typeface="Wingdings" panose="05000000000000000000" pitchFamily="2" charset="2"/>
              </a:rPr>
              <a:t>Aquí </a:t>
            </a:r>
            <a:r>
              <a:rPr lang="es-ES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podem</a:t>
            </a:r>
            <a:r>
              <a:rPr lang="es-ES" sz="24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s-ES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fer</a:t>
            </a:r>
            <a:r>
              <a:rPr lang="es-ES" sz="2400" dirty="0">
                <a:solidFill>
                  <a:schemeClr val="bg1"/>
                </a:solidFill>
                <a:sym typeface="Wingdings" panose="05000000000000000000" pitchFamily="2" charset="2"/>
              </a:rPr>
              <a:t> el </a:t>
            </a:r>
            <a:r>
              <a:rPr lang="es-ES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canvi</a:t>
            </a:r>
            <a:r>
              <a:rPr lang="es-ES" sz="2400" dirty="0">
                <a:solidFill>
                  <a:schemeClr val="bg1"/>
                </a:solidFill>
                <a:sym typeface="Wingdings" panose="05000000000000000000" pitchFamily="2" charset="2"/>
              </a:rPr>
              <a:t> de numero de </a:t>
            </a:r>
            <a:r>
              <a:rPr lang="es-ES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compte</a:t>
            </a:r>
            <a:r>
              <a:rPr lang="es-ES" sz="2400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  <a:endParaRPr lang="ca-ES" sz="2400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pic>
        <p:nvPicPr>
          <p:cNvPr id="1026" name="Picture 2" descr="ii_193debc0ed5804b16161">
            <a:extLst>
              <a:ext uri="{FF2B5EF4-FFF2-40B4-BE49-F238E27FC236}">
                <a16:creationId xmlns:a16="http://schemas.microsoft.com/office/drawing/2014/main" id="{C79C7809-C35D-4AD7-B20C-E392B4E59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823" y="465874"/>
            <a:ext cx="2662023" cy="5926252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40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Casos pràctics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Si voleu canviar de rutina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Us heu de donar de baixa de l’activitat amb data de l'últim dia que segueixen la rutina i donar-vos d’alta amb la nova rutina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Si voleu canviar la forma de pagament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Podeu informar-ho a l’apartat de Consulta de </a:t>
            </a:r>
            <a:r>
              <a:rPr lang="ca-ES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l’App</a:t>
            </a: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, prement canvi de nº de compte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Si voleu consultar un menú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Depèn del centre es penjarà a multimèdia o a la plana d’informació del centre (Activitats – Menjador de ESCOLA – Descripció)</a:t>
            </a:r>
          </a:p>
        </p:txBody>
      </p:sp>
    </p:spTree>
    <p:extLst>
      <p:ext uri="{BB962C8B-B14F-4D97-AF65-F5344CB8AC3E}">
        <p14:creationId xmlns:p14="http://schemas.microsoft.com/office/powerpoint/2010/main" val="90806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Problemes tècnics comuns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L’APP es queda carregant a totes les planes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A vegades si es fa un canvi intern de les dades del pagador es bloqueja, s’han d’esborrar les dades de </a:t>
            </a:r>
            <a:r>
              <a:rPr lang="ca-ES" sz="2400" dirty="0" err="1">
                <a:solidFill>
                  <a:schemeClr val="bg1"/>
                </a:solidFill>
                <a:sym typeface="Wingdings" panose="05000000000000000000" pitchFamily="2" charset="2"/>
              </a:rPr>
              <a:t>l’app</a:t>
            </a: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 per a forçar el tancament i tornar a iniciar sessió. 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No deixa entrar tot i saber les dades d’accés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Si la família intenta entrar uns quants cops amb dades errònies es bloqueja l’accés, s’ha de trucar als responsables de gestió per a que ho arreglin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Intenteu inscriure a l’infant i apareix “ja te una inscripció activa”</a:t>
            </a:r>
          </a:p>
          <a:p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Pot haver traspassat una inscripció anterior, s’ha de contactar amb el responsable de gestió per a que ho revisi </a:t>
            </a:r>
          </a:p>
        </p:txBody>
      </p:sp>
    </p:spTree>
    <p:extLst>
      <p:ext uri="{BB962C8B-B14F-4D97-AF65-F5344CB8AC3E}">
        <p14:creationId xmlns:p14="http://schemas.microsoft.com/office/powerpoint/2010/main" val="406383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Que es pot fer amb l’APP</a:t>
            </a:r>
          </a:p>
        </p:txBody>
      </p:sp>
      <p:sp>
        <p:nvSpPr>
          <p:cNvPr id="5" name="Contenidor de contingut 4">
            <a:extLst>
              <a:ext uri="{FF2B5EF4-FFF2-40B4-BE49-F238E27FC236}">
                <a16:creationId xmlns:a16="http://schemas.microsoft.com/office/drawing/2014/main" id="{5BECF7E2-21D4-4812-BD9A-85C31BF57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dirty="0">
                <a:solidFill>
                  <a:schemeClr val="bg1"/>
                </a:solidFill>
              </a:rPr>
              <a:t>Donar-se d’alta al servei</a:t>
            </a:r>
          </a:p>
          <a:p>
            <a:pPr lvl="0"/>
            <a:r>
              <a:rPr lang="ca-ES" dirty="0">
                <a:solidFill>
                  <a:schemeClr val="bg1"/>
                </a:solidFill>
              </a:rPr>
              <a:t>Inscriure a les activitats (menjador, acollida, extraescolars...)</a:t>
            </a:r>
          </a:p>
          <a:p>
            <a:pPr lvl="0"/>
            <a:r>
              <a:rPr lang="ca-ES" dirty="0">
                <a:solidFill>
                  <a:schemeClr val="bg1"/>
                </a:solidFill>
              </a:rPr>
              <a:t>Donar-se de baixa a activitats o canviar la rutina</a:t>
            </a:r>
          </a:p>
          <a:p>
            <a:pPr lvl="0"/>
            <a:r>
              <a:rPr lang="ca-ES" dirty="0">
                <a:solidFill>
                  <a:schemeClr val="bg1"/>
                </a:solidFill>
              </a:rPr>
              <a:t>Pagar rebuts amb targeta</a:t>
            </a:r>
          </a:p>
          <a:p>
            <a:pPr lvl="0"/>
            <a:r>
              <a:rPr lang="ca-ES" dirty="0">
                <a:solidFill>
                  <a:schemeClr val="bg1"/>
                </a:solidFill>
              </a:rPr>
              <a:t>Consultar els Informes de menjador</a:t>
            </a:r>
          </a:p>
          <a:p>
            <a:pPr lvl="0"/>
            <a:r>
              <a:rPr lang="ca-ES" dirty="0">
                <a:solidFill>
                  <a:schemeClr val="bg1"/>
                </a:solidFill>
              </a:rPr>
              <a:t>Rebre comunicacions del menjador </a:t>
            </a:r>
          </a:p>
          <a:p>
            <a:pPr lvl="0"/>
            <a:r>
              <a:rPr lang="ca-ES" dirty="0">
                <a:solidFill>
                  <a:schemeClr val="bg1"/>
                </a:solidFill>
              </a:rPr>
              <a:t>Consultar el menú</a:t>
            </a:r>
          </a:p>
        </p:txBody>
      </p:sp>
    </p:spTree>
    <p:extLst>
      <p:ext uri="{BB962C8B-B14F-4D97-AF65-F5344CB8AC3E}">
        <p14:creationId xmlns:p14="http://schemas.microsoft.com/office/powerpoint/2010/main" val="2339103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Apartats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54078" cy="4351338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1"/>
                </a:solidFill>
              </a:rPr>
              <a:t>ACTIVITATS</a:t>
            </a:r>
            <a:r>
              <a:rPr lang="ca-ES" dirty="0">
                <a:solidFill>
                  <a:schemeClr val="bg1"/>
                </a:solidFill>
              </a:rPr>
              <a:t>: les diferents activitats que oferta el centre, separades per Menjador, Acollida i Extraescolars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1"/>
                </a:solidFill>
              </a:rPr>
              <a:t>FAMILIA</a:t>
            </a:r>
            <a:r>
              <a:rPr lang="ca-ES" dirty="0">
                <a:solidFill>
                  <a:schemeClr val="bg1"/>
                </a:solidFill>
              </a:rPr>
              <a:t>: aquí les famílies poden accedir a les seves dades i les dels seus nens, i canviar-les si escau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1"/>
                </a:solidFill>
              </a:rPr>
              <a:t>MULTIMÈDIA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1"/>
                </a:solidFill>
              </a:rPr>
              <a:t>BÚSTIA</a:t>
            </a:r>
            <a:r>
              <a:rPr lang="ca-ES" dirty="0">
                <a:solidFill>
                  <a:schemeClr val="bg1"/>
                </a:solidFill>
              </a:rPr>
              <a:t>: aquí es reben les comunicacions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b="1" dirty="0">
                <a:solidFill>
                  <a:schemeClr val="bg1"/>
                </a:solidFill>
              </a:rPr>
              <a:t>CONTACTE: </a:t>
            </a:r>
            <a:r>
              <a:rPr lang="ca-ES" dirty="0">
                <a:solidFill>
                  <a:schemeClr val="bg1"/>
                </a:solidFill>
              </a:rPr>
              <a:t>aquí podem contactar amb el menjador, per a indicar absències o canviar la forma de pagament (les absències no s’han de comunicar per aquesta via tret que el coordinador ho indiqui)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15FEF93C-3AC6-4115-84DF-FACE3EC97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229" y="419398"/>
            <a:ext cx="2706878" cy="60192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301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148B385-5CF6-448C-99B5-90B008B42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645" y="2912447"/>
            <a:ext cx="9756710" cy="1033106"/>
          </a:xfrm>
        </p:spPr>
        <p:txBody>
          <a:bodyPr>
            <a:normAutofit/>
          </a:bodyPr>
          <a:lstStyle/>
          <a:p>
            <a:r>
              <a:rPr lang="ca-ES" b="1" dirty="0">
                <a:solidFill>
                  <a:schemeClr val="bg1"/>
                </a:solidFill>
                <a:latin typeface="+mn-lt"/>
              </a:rPr>
              <a:t>Descarregar-se l’APP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6C7212-C129-4779-93EE-F3B007726CD7}"/>
              </a:ext>
            </a:extLst>
          </p:cNvPr>
          <p:cNvSpPr/>
          <p:nvPr/>
        </p:nvSpPr>
        <p:spPr>
          <a:xfrm>
            <a:off x="340567" y="410547"/>
            <a:ext cx="245707" cy="603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2E9AC9-2926-44F7-BCD7-FEBBBA9A0713}"/>
              </a:ext>
            </a:extLst>
          </p:cNvPr>
          <p:cNvSpPr/>
          <p:nvPr/>
        </p:nvSpPr>
        <p:spPr>
          <a:xfrm>
            <a:off x="11605726" y="410547"/>
            <a:ext cx="245707" cy="603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FE681B-E897-4DB4-A022-D355C13C8700}"/>
              </a:ext>
            </a:extLst>
          </p:cNvPr>
          <p:cNvSpPr/>
          <p:nvPr/>
        </p:nvSpPr>
        <p:spPr>
          <a:xfrm rot="16200000">
            <a:off x="5973147" y="-4976326"/>
            <a:ext cx="245707" cy="1101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09F43C-C0A7-4D15-9283-01278848D27C}"/>
              </a:ext>
            </a:extLst>
          </p:cNvPr>
          <p:cNvSpPr/>
          <p:nvPr/>
        </p:nvSpPr>
        <p:spPr>
          <a:xfrm rot="16200000">
            <a:off x="5973145" y="814873"/>
            <a:ext cx="245707" cy="1101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490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Procés de descàrrega</a:t>
            </a:r>
          </a:p>
        </p:txBody>
      </p:sp>
      <p:sp>
        <p:nvSpPr>
          <p:cNvPr id="5" name="Contenidor de contingut 4">
            <a:extLst>
              <a:ext uri="{FF2B5EF4-FFF2-40B4-BE49-F238E27FC236}">
                <a16:creationId xmlns:a16="http://schemas.microsoft.com/office/drawing/2014/main" id="{5BECF7E2-21D4-4812-BD9A-85C31BF57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842" y="1825625"/>
            <a:ext cx="11358694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ca-ES" dirty="0">
                <a:solidFill>
                  <a:schemeClr val="bg1"/>
                </a:solidFill>
              </a:rPr>
              <a:t>Si tenim un mòbil </a:t>
            </a:r>
            <a:r>
              <a:rPr lang="ca-ES" dirty="0" err="1">
                <a:solidFill>
                  <a:schemeClr val="bg1"/>
                </a:solidFill>
              </a:rPr>
              <a:t>d’Apple</a:t>
            </a:r>
            <a:endParaRPr lang="ca-ES" dirty="0">
              <a:solidFill>
                <a:schemeClr val="bg1"/>
              </a:solidFill>
            </a:endParaRPr>
          </a:p>
          <a:p>
            <a:pPr lvl="1"/>
            <a:r>
              <a:rPr lang="ca-ES" dirty="0">
                <a:solidFill>
                  <a:schemeClr val="bg1"/>
                </a:solidFill>
              </a:rPr>
              <a:t>Obrir </a:t>
            </a:r>
            <a:r>
              <a:rPr lang="ca-ES" dirty="0" err="1">
                <a:solidFill>
                  <a:schemeClr val="bg1"/>
                </a:solidFill>
              </a:rPr>
              <a:t>l’App</a:t>
            </a:r>
            <a:r>
              <a:rPr lang="ca-ES" dirty="0">
                <a:solidFill>
                  <a:schemeClr val="bg1"/>
                </a:solidFill>
              </a:rPr>
              <a:t> Store</a:t>
            </a:r>
          </a:p>
          <a:p>
            <a:pPr lvl="1"/>
            <a:r>
              <a:rPr lang="ca-ES" dirty="0">
                <a:solidFill>
                  <a:schemeClr val="bg1"/>
                </a:solidFill>
              </a:rPr>
              <a:t>Buscar l’APP de 7 i Tria / Fundesplai. </a:t>
            </a:r>
          </a:p>
          <a:p>
            <a:pPr lvl="1"/>
            <a:r>
              <a:rPr lang="ca-ES" dirty="0">
                <a:solidFill>
                  <a:schemeClr val="bg1"/>
                </a:solidFill>
              </a:rPr>
              <a:t>Enllaç: </a:t>
            </a:r>
            <a:r>
              <a:rPr lang="ca-ES" dirty="0">
                <a:hlinkClick r:id="rId2"/>
              </a:rPr>
              <a:t>https://apps.apple.com/es/app/7-i-tria-fundesplai/id1638694566</a:t>
            </a:r>
            <a:r>
              <a:rPr lang="ca-ES" dirty="0">
                <a:solidFill>
                  <a:schemeClr val="bg1"/>
                </a:solidFill>
              </a:rPr>
              <a:t> </a:t>
            </a:r>
          </a:p>
          <a:p>
            <a:pPr lvl="1"/>
            <a:r>
              <a:rPr lang="ca-ES" dirty="0">
                <a:solidFill>
                  <a:schemeClr val="bg1"/>
                </a:solidFill>
              </a:rPr>
              <a:t>Descarregar </a:t>
            </a:r>
            <a:r>
              <a:rPr lang="ca-ES" dirty="0" err="1">
                <a:solidFill>
                  <a:schemeClr val="bg1"/>
                </a:solidFill>
              </a:rPr>
              <a:t>l’app</a:t>
            </a:r>
            <a:endParaRPr lang="ca-ES" dirty="0">
              <a:solidFill>
                <a:schemeClr val="bg1"/>
              </a:solidFill>
            </a:endParaRPr>
          </a:p>
          <a:p>
            <a:pPr lvl="0"/>
            <a:r>
              <a:rPr lang="ca-ES" dirty="0">
                <a:solidFill>
                  <a:schemeClr val="bg1"/>
                </a:solidFill>
              </a:rPr>
              <a:t>Si tenim un mòbil </a:t>
            </a:r>
            <a:r>
              <a:rPr lang="ca-ES" dirty="0" err="1">
                <a:solidFill>
                  <a:schemeClr val="bg1"/>
                </a:solidFill>
              </a:rPr>
              <a:t>Android</a:t>
            </a:r>
            <a:endParaRPr lang="ca-ES" dirty="0">
              <a:solidFill>
                <a:schemeClr val="bg1"/>
              </a:solidFill>
            </a:endParaRPr>
          </a:p>
          <a:p>
            <a:pPr lvl="1"/>
            <a:r>
              <a:rPr lang="ca-ES" dirty="0">
                <a:solidFill>
                  <a:schemeClr val="bg1"/>
                </a:solidFill>
              </a:rPr>
              <a:t>Obrir </a:t>
            </a:r>
            <a:r>
              <a:rPr lang="ca-ES" dirty="0" err="1">
                <a:solidFill>
                  <a:schemeClr val="bg1"/>
                </a:solidFill>
              </a:rPr>
              <a:t>Google</a:t>
            </a:r>
            <a:r>
              <a:rPr lang="ca-ES" dirty="0">
                <a:solidFill>
                  <a:schemeClr val="bg1"/>
                </a:solidFill>
              </a:rPr>
              <a:t> Play</a:t>
            </a:r>
          </a:p>
          <a:p>
            <a:pPr lvl="1"/>
            <a:r>
              <a:rPr lang="ca-ES" dirty="0">
                <a:solidFill>
                  <a:schemeClr val="bg1"/>
                </a:solidFill>
              </a:rPr>
              <a:t>Buscar l’APP de 7 i Tria / Fundesplai. </a:t>
            </a:r>
          </a:p>
          <a:p>
            <a:pPr lvl="1"/>
            <a:r>
              <a:rPr lang="ca-ES" sz="2300" dirty="0">
                <a:solidFill>
                  <a:schemeClr val="bg1"/>
                </a:solidFill>
              </a:rPr>
              <a:t>Enllaç: </a:t>
            </a:r>
            <a:r>
              <a:rPr lang="ca-ES" sz="2300" dirty="0">
                <a:hlinkClick r:id="rId3"/>
              </a:rPr>
              <a:t>https://play.google.com/store/apps/details?id=com.omitsis.seventriasfundesplaiapp</a:t>
            </a:r>
            <a:endParaRPr lang="ca-ES" sz="2300" dirty="0"/>
          </a:p>
          <a:p>
            <a:pPr lvl="1"/>
            <a:r>
              <a:rPr lang="ca-ES" dirty="0">
                <a:solidFill>
                  <a:schemeClr val="bg1"/>
                </a:solidFill>
              </a:rPr>
              <a:t>Descarregar </a:t>
            </a:r>
            <a:r>
              <a:rPr lang="ca-ES" dirty="0" err="1">
                <a:solidFill>
                  <a:schemeClr val="bg1"/>
                </a:solidFill>
              </a:rPr>
              <a:t>l’app</a:t>
            </a:r>
            <a:endParaRPr lang="ca-ES" dirty="0">
              <a:solidFill>
                <a:schemeClr val="bg1"/>
              </a:solidFill>
            </a:endParaRPr>
          </a:p>
          <a:p>
            <a:pPr lvl="0"/>
            <a:endParaRPr lang="ca-ES" dirty="0">
              <a:solidFill>
                <a:schemeClr val="bg1"/>
              </a:solidFill>
            </a:endParaRPr>
          </a:p>
        </p:txBody>
      </p:sp>
      <p:pic>
        <p:nvPicPr>
          <p:cNvPr id="6" name="Picture 6" descr="Archivo:Download on the App Store Badge ESMX RGB blk.svg - Wikipedia, la  enciclopedia libre">
            <a:hlinkClick r:id="rId2"/>
            <a:extLst>
              <a:ext uri="{FF2B5EF4-FFF2-40B4-BE49-F238E27FC236}">
                <a16:creationId xmlns:a16="http://schemas.microsoft.com/office/drawing/2014/main" id="{49C23BC7-1606-4183-BD64-220F0C874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84" y="1825625"/>
            <a:ext cx="2054340" cy="68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tge 6">
            <a:hlinkClick r:id="rId5"/>
            <a:extLst>
              <a:ext uri="{FF2B5EF4-FFF2-40B4-BE49-F238E27FC236}">
                <a16:creationId xmlns:a16="http://schemas.microsoft.com/office/drawing/2014/main" id="{CE528C33-05E7-41DF-8CCF-2AAB491DA4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8" t="32460" r="7096" b="33910"/>
          <a:stretch/>
        </p:blipFill>
        <p:spPr>
          <a:xfrm>
            <a:off x="6096000" y="3867324"/>
            <a:ext cx="2351714" cy="68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27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4148B385-5CF6-448C-99B5-90B008B42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7645" y="2912447"/>
            <a:ext cx="9756710" cy="1033106"/>
          </a:xfrm>
        </p:spPr>
        <p:txBody>
          <a:bodyPr>
            <a:normAutofit/>
          </a:bodyPr>
          <a:lstStyle/>
          <a:p>
            <a:r>
              <a:rPr lang="ca-ES" b="1" dirty="0">
                <a:solidFill>
                  <a:schemeClr val="bg1"/>
                </a:solidFill>
                <a:latin typeface="+mn-lt"/>
              </a:rPr>
              <a:t>Procediment d’alta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6C7212-C129-4779-93EE-F3B007726CD7}"/>
              </a:ext>
            </a:extLst>
          </p:cNvPr>
          <p:cNvSpPr/>
          <p:nvPr/>
        </p:nvSpPr>
        <p:spPr>
          <a:xfrm>
            <a:off x="340567" y="410547"/>
            <a:ext cx="245707" cy="603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2E9AC9-2926-44F7-BCD7-FEBBBA9A0713}"/>
              </a:ext>
            </a:extLst>
          </p:cNvPr>
          <p:cNvSpPr/>
          <p:nvPr/>
        </p:nvSpPr>
        <p:spPr>
          <a:xfrm>
            <a:off x="11605726" y="410547"/>
            <a:ext cx="245707" cy="603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FE681B-E897-4DB4-A022-D355C13C8700}"/>
              </a:ext>
            </a:extLst>
          </p:cNvPr>
          <p:cNvSpPr/>
          <p:nvPr/>
        </p:nvSpPr>
        <p:spPr>
          <a:xfrm rot="16200000">
            <a:off x="5973147" y="-4976326"/>
            <a:ext cx="245707" cy="1101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09F43C-C0A7-4D15-9283-01278848D27C}"/>
              </a:ext>
            </a:extLst>
          </p:cNvPr>
          <p:cNvSpPr/>
          <p:nvPr/>
        </p:nvSpPr>
        <p:spPr>
          <a:xfrm rot="16200000">
            <a:off x="5973145" y="814873"/>
            <a:ext cx="245707" cy="11019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6108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Alta de tutors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578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El primer que s’ha de fer es donar d’alta els tutors. Si sou usuaris d’altres anys ja teniu un usuari creat.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Per a donar-se d’alta per primera vegada, quan cliqueu a Família apareix la següent pantalla </a:t>
            </a: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  <a:sym typeface="Wingdings" panose="05000000000000000000" pitchFamily="2" charset="2"/>
              </a:rPr>
              <a:t>Les dades d’accés seran el DNI amb lletra minúscula i la contrasenya que escolliu</a:t>
            </a:r>
            <a:endParaRPr lang="ca-ES" sz="2400" dirty="0">
              <a:solidFill>
                <a:schemeClr val="bg1"/>
              </a:solidFill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C74549A0-A027-49FA-96F4-5F5520F7C2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"/>
          <a:stretch/>
        </p:blipFill>
        <p:spPr>
          <a:xfrm>
            <a:off x="5934729" y="365125"/>
            <a:ext cx="2861508" cy="61277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CC11617E-E224-49A9-ADAD-2F6BCACC3F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"/>
          <a:stretch/>
        </p:blipFill>
        <p:spPr>
          <a:xfrm>
            <a:off x="8944699" y="365125"/>
            <a:ext cx="2867955" cy="612775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26746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Alta d’infants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25780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Si ja havíeu fet servir el servei i estàveu inscrits, es vincularà als infants automàticament. Si no, s’ha de donar d’alta als nens.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Per a afegir un infant per primer cop, A l’apartat Família s’ha de clicar a Afegir fill/a i emplenar les dades </a:t>
            </a:r>
          </a:p>
          <a:p>
            <a:r>
              <a:rPr lang="ca-ES" sz="2400" dirty="0">
                <a:solidFill>
                  <a:schemeClr val="bg1"/>
                </a:solidFill>
              </a:rPr>
              <a:t>Es pot introduir MUFACE en lloc de CATSALUT</a:t>
            </a:r>
          </a:p>
          <a:p>
            <a:pPr marL="0" indent="0">
              <a:buNone/>
            </a:pPr>
            <a:r>
              <a:rPr lang="ca-ES" sz="2400" dirty="0">
                <a:solidFill>
                  <a:schemeClr val="bg1"/>
                </a:solidFill>
              </a:rPr>
              <a:t>Amb això l’infant estarà donat d’alta </a:t>
            </a:r>
            <a:r>
              <a:rPr lang="ca-ES" sz="2400" dirty="0">
                <a:solidFill>
                  <a:srgbClr val="FF0000"/>
                </a:solidFill>
              </a:rPr>
              <a:t>però no inscrit</a:t>
            </a:r>
          </a:p>
          <a:p>
            <a:endParaRPr lang="ca-ES" sz="2400" dirty="0">
              <a:solidFill>
                <a:schemeClr val="bg1"/>
              </a:solidFill>
            </a:endParaRPr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CA3A84FC-680E-44C7-9582-815DD9980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49" y="508518"/>
            <a:ext cx="2628433" cy="5840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9" name="Imatge 8">
            <a:extLst>
              <a:ext uri="{FF2B5EF4-FFF2-40B4-BE49-F238E27FC236}">
                <a16:creationId xmlns:a16="http://schemas.microsoft.com/office/drawing/2014/main" id="{1F02D076-CE50-4132-B1C6-1262F8136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248" y="508518"/>
            <a:ext cx="2628434" cy="5840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745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>
            <a:extLst>
              <a:ext uri="{FF2B5EF4-FFF2-40B4-BE49-F238E27FC236}">
                <a16:creationId xmlns:a16="http://schemas.microsoft.com/office/drawing/2014/main" id="{2B871C9D-C8C7-4366-823B-DA6E24C98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622" y="365125"/>
            <a:ext cx="3677816" cy="1325563"/>
          </a:xfrm>
        </p:spPr>
        <p:txBody>
          <a:bodyPr>
            <a:normAutofit fontScale="90000"/>
          </a:bodyPr>
          <a:lstStyle/>
          <a:p>
            <a:r>
              <a:rPr lang="ca-ES" sz="4800" b="1" dirty="0">
                <a:solidFill>
                  <a:schemeClr val="bg1"/>
                </a:solidFill>
              </a:rPr>
              <a:t>Inscripció d’infants</a:t>
            </a:r>
          </a:p>
        </p:txBody>
      </p:sp>
      <p:sp>
        <p:nvSpPr>
          <p:cNvPr id="6" name="Contenidor de text 5">
            <a:extLst>
              <a:ext uri="{FF2B5EF4-FFF2-40B4-BE49-F238E27FC236}">
                <a16:creationId xmlns:a16="http://schemas.microsoft.com/office/drawing/2014/main" id="{E7E50984-E2B7-484C-A7A2-534A16168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21" y="1834956"/>
            <a:ext cx="3052665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a-ES" sz="2400" dirty="0">
                <a:solidFill>
                  <a:schemeClr val="bg1"/>
                </a:solidFill>
              </a:rPr>
              <a:t>Un cop l’infant es donat d’alta se l’ha d’inscriure a l’activitat. S’ha d’anar a la plana d’activitats, seleccionar l’activitat i clicar a començar inscripció.</a:t>
            </a:r>
          </a:p>
          <a:p>
            <a:pPr marL="0" indent="0">
              <a:buNone/>
            </a:pPr>
            <a:endParaRPr lang="ca-ES" sz="2400" dirty="0">
              <a:solidFill>
                <a:schemeClr val="bg1"/>
              </a:solidFill>
            </a:endParaRPr>
          </a:p>
        </p:txBody>
      </p:sp>
      <p:pic>
        <p:nvPicPr>
          <p:cNvPr id="3" name="Imatge 2">
            <a:extLst>
              <a:ext uri="{FF2B5EF4-FFF2-40B4-BE49-F238E27FC236}">
                <a16:creationId xmlns:a16="http://schemas.microsoft.com/office/drawing/2014/main" id="{9CE7FE21-1FDD-49F9-9C5D-743A1CA31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11" y="494521"/>
            <a:ext cx="2699259" cy="59983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B56FD3A2-C41A-46D9-8BBD-0594CCC45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60" y="494520"/>
            <a:ext cx="2699259" cy="59983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1" name="Imatge 10">
            <a:extLst>
              <a:ext uri="{FF2B5EF4-FFF2-40B4-BE49-F238E27FC236}">
                <a16:creationId xmlns:a16="http://schemas.microsoft.com/office/drawing/2014/main" id="{EE4E18E6-0240-4182-B1B3-998E17C2D0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378" y="494519"/>
            <a:ext cx="2699259" cy="59983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39284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731</Words>
  <Application>Microsoft Office PowerPoint</Application>
  <PresentationFormat>Pantalla panoràmica</PresentationFormat>
  <Paragraphs>68</Paragraphs>
  <Slides>15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4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Tema de l'Office</vt:lpstr>
      <vt:lpstr>APP 7iTria /Fundesplai</vt:lpstr>
      <vt:lpstr>Que es pot fer amb l’APP</vt:lpstr>
      <vt:lpstr>Apartats</vt:lpstr>
      <vt:lpstr>Descarregar-se l’APP</vt:lpstr>
      <vt:lpstr>Procés de descàrrega</vt:lpstr>
      <vt:lpstr>Procediment d’alta</vt:lpstr>
      <vt:lpstr>Alta de tutors</vt:lpstr>
      <vt:lpstr>Alta d’infants</vt:lpstr>
      <vt:lpstr>Inscripció d’infants</vt:lpstr>
      <vt:lpstr>Presentació del PowerPoint</vt:lpstr>
      <vt:lpstr>Gestió de dades personals i rebuts</vt:lpstr>
      <vt:lpstr>Gestió de dades personals</vt:lpstr>
      <vt:lpstr>Contacte</vt:lpstr>
      <vt:lpstr>Casos pràctics</vt:lpstr>
      <vt:lpstr>Problemes tècnics comuns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7iTria /Fundesplai</dc:title>
  <dc:creator>Carlota Losada Hernandez</dc:creator>
  <cp:lastModifiedBy>Carlota Losada Hernandez</cp:lastModifiedBy>
  <cp:revision>24</cp:revision>
  <dcterms:created xsi:type="dcterms:W3CDTF">2023-11-13T14:19:15Z</dcterms:created>
  <dcterms:modified xsi:type="dcterms:W3CDTF">2025-07-22T10:11:44Z</dcterms:modified>
</cp:coreProperties>
</file>