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6E49C-B740-46F8-8A20-5C2A17279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26EA56-D341-4120-B581-83A9FC2B1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6CAE19-2700-4EF4-8AA6-F1B7EB17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5AB3E3-B700-405A-9381-F8483D52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3EA65-211D-4C98-B127-EFEC981D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3EFD0-4638-4495-B574-91697EE8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F5FFCB-FBB7-4844-8964-BBC7A7C7B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62DB35-6D06-4A22-935C-A41855F2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0638C-2D0A-4917-8619-79E6CC89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C5CBC0-A836-4577-9821-CBBF2E33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9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FE3D4F-B2FE-4C47-9A47-F83312527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5D7930-F59A-441E-9BD8-58EE8C16B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BB86D-94C6-4100-8008-2F9BFC6A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E7F09-C2EE-4469-ABE7-F245BD8F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97B068-F596-48B3-B00B-CE2621C3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9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D2EA5-D4A4-488D-AB0D-233C6B1B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58BF8C-026E-4DD2-970C-3EE9B326A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2F720-653F-4B2D-8C56-4F5C30D9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24DA8-9BCB-4E51-9202-1A539B21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ED8A86-3A17-482E-8403-01F17655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58D25-A608-43AD-8685-73FB1088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EC4C9A-1A44-4AFD-8AF7-7413C97C2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BA1BE4-5AFE-4B1A-8A4E-D8530FE4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C85A8-6A81-4139-978A-D461D348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B67DB8-9274-49A9-992B-4C7407B0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3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DE390-83CD-46C2-9933-6628C7E0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FE1439-A3D5-444C-B2C3-418759568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774318-6763-4306-8D4F-981BBEA96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C10B3E-51F2-4425-9538-C05290C5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CE4DF9-9B4F-4F84-9DE7-CF830B5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CE2FC5-3787-4710-9E7E-4A949CFA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0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7DCC7-34B4-4308-A547-D5DE2FD0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3E4FC-5FEF-4484-B7A6-32A81AE9E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83516E-3DF9-4735-AD86-C136F7673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245835-556C-4460-806F-37CF5E746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717E27-88E6-4011-A489-682BAB427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0BDE8F-EF4C-4367-8879-33DEB44A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E06ED0-C293-4EC3-B5FC-32901F94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1B1892E-835C-456F-A668-F32B3971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C5ECF-1ABF-4630-BC24-3CFDD9F1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61B702-9F67-4114-B0D9-2944D4B8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642BEA-0B69-49E8-BA98-64A5F77F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29BDDD-4EEB-4112-BDD2-522844AC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3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228402-9F26-4002-A532-AF8F122F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D7034C-4CE5-458B-A480-EAB37F09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6AAD70-B4C0-41A4-8AEE-3145DB7E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9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5A71E-B3BA-47DC-BDFE-F13B5923C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6730FD-844A-4521-A795-A5C46B4BD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880B77-E187-4305-81D5-25095BC2C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8A5D07-B096-459E-BD1C-5C463F4B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6CD71A-62CD-4EE8-8DA5-2B02B2E7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1D79FC-EC64-4A76-A4B1-EDFC9DB7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79E88-DB4F-470A-A997-E0C28422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9CC2D3-8D70-4987-8FAD-EA67D8711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843A2-4605-41D7-A464-24E955DD5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189DCA-E494-4493-9C6D-A5262D5A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EA6666-BC91-4B22-9DB6-43230127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F4E5AB-C597-417E-9F74-624B15D8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1DB143-5658-45B5-A136-ECBFD82D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9C0118-E9C1-478E-B6F1-6B6D2839C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C14885-CF14-488F-ADB8-0A36A0B79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697F0F-48D8-4FF8-93E1-7C20A0E5A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912C1E-490F-472D-A501-45A7FEBF5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net.gencat.cat/accesnet/AppJava/html/index-es.html" TargetMode="External"/><Relationship Id="rId2" Type="http://schemas.openxmlformats.org/officeDocument/2006/relationships/hyperlink" Target="https://ioc.xtec.cat/educac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lectes.ca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fectos luminosos impresionantes">
            <a:extLst>
              <a:ext uri="{FF2B5EF4-FFF2-40B4-BE49-F238E27FC236}">
                <a16:creationId xmlns:a16="http://schemas.microsoft.com/office/drawing/2014/main" id="{520032FD-D678-1F01-BB12-C83D2B8210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3735"/>
          <a:stretch/>
        </p:blipFill>
        <p:spPr>
          <a:xfrm>
            <a:off x="20" y="10"/>
            <a:ext cx="12188932" cy="6857990"/>
          </a:xfrm>
          <a:custGeom>
            <a:avLst/>
            <a:gdLst/>
            <a:ahLst/>
            <a:cxnLst/>
            <a:rect l="l" t="t" r="r" b="b"/>
            <a:pathLst>
              <a:path w="12188952" h="6858000">
                <a:moveTo>
                  <a:pt x="2436988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5953781" y="6858000"/>
                </a:lnTo>
                <a:lnTo>
                  <a:pt x="5989882" y="6573909"/>
                </a:lnTo>
                <a:cubicBezTo>
                  <a:pt x="6012545" y="6350740"/>
                  <a:pt x="6024155" y="6124304"/>
                  <a:pt x="6024155" y="5895156"/>
                </a:cubicBezTo>
                <a:cubicBezTo>
                  <a:pt x="6024155" y="3374528"/>
                  <a:pt x="4619337" y="1182014"/>
                  <a:pt x="2549935" y="57848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884F1C-A5B9-48B2-AA60-375D30024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3E836A-4E04-41AB-9EA2-2BE45FD5B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3276BA-16BF-4EF7-8D21-EB4523FB6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64274"/>
            <a:ext cx="4227516" cy="2685408"/>
          </a:xfrm>
        </p:spPr>
        <p:txBody>
          <a:bodyPr anchor="t">
            <a:normAutofit/>
          </a:bodyPr>
          <a:lstStyle/>
          <a:p>
            <a:pPr algn="l"/>
            <a:r>
              <a:rPr lang="es-ES" sz="5000" dirty="0"/>
              <a:t> </a:t>
            </a:r>
            <a:br>
              <a:rPr lang="es-ES" sz="5000" dirty="0"/>
            </a:br>
            <a:r>
              <a:rPr lang="es-ES" sz="3600" dirty="0"/>
              <a:t>1r de </a:t>
            </a:r>
            <a:br>
              <a:rPr lang="es-ES" sz="5000" dirty="0"/>
            </a:br>
            <a:r>
              <a:rPr lang="es-ES" sz="5000" dirty="0"/>
              <a:t>BATXILLERAT</a:t>
            </a:r>
            <a:br>
              <a:rPr lang="es-ES" sz="5000" dirty="0"/>
            </a:br>
            <a:r>
              <a:rPr lang="es-ES" sz="5000"/>
              <a:t>Nou currículum </a:t>
            </a:r>
            <a:endParaRPr lang="es-ES" sz="5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18BD36-E245-4057-BC25-A2F430187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276069"/>
            <a:ext cx="3594010" cy="932688"/>
          </a:xfrm>
        </p:spPr>
        <p:txBody>
          <a:bodyPr anchor="b">
            <a:normAutofit/>
          </a:bodyPr>
          <a:lstStyle/>
          <a:p>
            <a:pPr algn="l"/>
            <a:r>
              <a:rPr lang="es-ES" sz="2000"/>
              <a:t>Institut Dolors Aleu</a:t>
            </a:r>
          </a:p>
        </p:txBody>
      </p:sp>
    </p:spTree>
    <p:extLst>
      <p:ext uri="{BB962C8B-B14F-4D97-AF65-F5344CB8AC3E}">
        <p14:creationId xmlns:p14="http://schemas.microsoft.com/office/powerpoint/2010/main" val="3520702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8DBE9-0EF7-4593-A3BA-201EF495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OPTATIVA FRANJA 3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E79E8FF-6B11-4C8F-82D3-52117E3C5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107031"/>
              </p:ext>
            </p:extLst>
          </p:nvPr>
        </p:nvGraphicFramePr>
        <p:xfrm>
          <a:off x="2124635" y="1790700"/>
          <a:ext cx="6396748" cy="39243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57695">
                  <a:extLst>
                    <a:ext uri="{9D8B030D-6E8A-4147-A177-3AD203B41FA5}">
                      <a16:colId xmlns:a16="http://schemas.microsoft.com/office/drawing/2014/main" val="2757998574"/>
                    </a:ext>
                  </a:extLst>
                </a:gridCol>
                <a:gridCol w="4339053">
                  <a:extLst>
                    <a:ext uri="{9D8B030D-6E8A-4147-A177-3AD203B41FA5}">
                      <a16:colId xmlns:a16="http://schemas.microsoft.com/office/drawing/2014/main" val="650874500"/>
                    </a:ext>
                  </a:extLst>
                </a:gridCol>
              </a:tblGrid>
              <a:tr h="784860"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Tria una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FRANJA 3</a:t>
                      </a:r>
                      <a:endParaRPr lang="es-ES" sz="1800">
                        <a:effectLst/>
                      </a:endParaRPr>
                    </a:p>
                    <a:p>
                      <a:pPr algn="l"/>
                      <a:r>
                        <a:rPr lang="ca-ES" sz="1800">
                          <a:effectLst/>
                        </a:rPr>
                        <a:t>OPTATIVA 3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332544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dirty="0">
                          <a:effectLst/>
                        </a:rPr>
                        <a:t>REPTES CIENTÍFICS ACTUALS 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774124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dirty="0">
                          <a:effectLst/>
                        </a:rPr>
                        <a:t>MÓN CLÀSSIC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512473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COMUNICACIÓ AUDIOVISUAL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5546091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dirty="0">
                          <a:effectLst/>
                        </a:rPr>
                        <a:t>ESTADA A L’EMPRESA  (Només per a </a:t>
                      </a:r>
                      <a:r>
                        <a:rPr lang="ca-ES" sz="1800" dirty="0" err="1">
                          <a:effectLst/>
                        </a:rPr>
                        <a:t>Batxpro</a:t>
                      </a:r>
                      <a:r>
                        <a:rPr lang="ca-ES" sz="1800" dirty="0">
                          <a:effectLst/>
                        </a:rPr>
                        <a:t>)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172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84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39E7A-0069-4F24-AA28-C374E022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F3174-CBFF-47AA-9DA6-C0B3B9F9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12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73B38-DB23-4DBE-AB29-50D8EF3A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Modalitats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44E0A2-DAD8-4EAE-A771-91D220F0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Oferim</a:t>
            </a:r>
            <a:r>
              <a:rPr lang="es-ES" dirty="0"/>
              <a:t>  </a:t>
            </a:r>
            <a:r>
              <a:rPr lang="es-ES" dirty="0" err="1"/>
              <a:t>aquestes</a:t>
            </a:r>
            <a:r>
              <a:rPr lang="es-ES" dirty="0"/>
              <a:t> </a:t>
            </a:r>
            <a:r>
              <a:rPr lang="es-ES" dirty="0" err="1"/>
              <a:t>modalitats</a:t>
            </a:r>
            <a:r>
              <a:rPr lang="es-ES" dirty="0"/>
              <a:t> de </a:t>
            </a:r>
            <a:r>
              <a:rPr lang="es-ES" dirty="0" err="1"/>
              <a:t>batxillerat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r>
              <a:rPr lang="es-ES" dirty="0"/>
              <a:t>1.	</a:t>
            </a:r>
            <a:r>
              <a:rPr lang="es-ES" dirty="0" err="1"/>
              <a:t>Ciències</a:t>
            </a:r>
            <a:r>
              <a:rPr lang="es-ES" dirty="0"/>
              <a:t> i </a:t>
            </a:r>
            <a:r>
              <a:rPr lang="es-ES" dirty="0" err="1"/>
              <a:t>Tecnologia</a:t>
            </a:r>
            <a:endParaRPr lang="es-ES" dirty="0"/>
          </a:p>
          <a:p>
            <a:r>
              <a:rPr lang="es-ES" dirty="0"/>
              <a:t>2.	</a:t>
            </a:r>
            <a:r>
              <a:rPr lang="es-ES" dirty="0" err="1"/>
              <a:t>Humanitats</a:t>
            </a:r>
            <a:r>
              <a:rPr lang="es-ES" dirty="0"/>
              <a:t> i </a:t>
            </a:r>
            <a:r>
              <a:rPr lang="es-ES" dirty="0" err="1"/>
              <a:t>Ciències</a:t>
            </a:r>
            <a:r>
              <a:rPr lang="es-ES" dirty="0"/>
              <a:t> </a:t>
            </a:r>
            <a:r>
              <a:rPr lang="es-ES" dirty="0" err="1"/>
              <a:t>Socials</a:t>
            </a:r>
            <a:endParaRPr lang="es-ES" dirty="0"/>
          </a:p>
          <a:p>
            <a:r>
              <a:rPr lang="es-ES" dirty="0"/>
              <a:t>3.	</a:t>
            </a:r>
            <a:r>
              <a:rPr lang="es-ES" dirty="0" err="1"/>
              <a:t>Batxibac</a:t>
            </a:r>
            <a:r>
              <a:rPr lang="es-ES" dirty="0"/>
              <a:t> (</a:t>
            </a:r>
            <a:r>
              <a:rPr lang="es-ES" dirty="0" err="1"/>
              <a:t>batxillerat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assignatures</a:t>
            </a:r>
            <a:r>
              <a:rPr lang="es-ES" dirty="0"/>
              <a:t> en </a:t>
            </a:r>
            <a:r>
              <a:rPr lang="es-ES" dirty="0" err="1"/>
              <a:t>francès</a:t>
            </a:r>
            <a:r>
              <a:rPr lang="es-ES" dirty="0"/>
              <a:t>)</a:t>
            </a:r>
          </a:p>
          <a:p>
            <a:r>
              <a:rPr lang="es-ES" dirty="0"/>
              <a:t>4.	</a:t>
            </a:r>
            <a:r>
              <a:rPr lang="es-ES" dirty="0" err="1"/>
              <a:t>Batxpro</a:t>
            </a:r>
            <a:r>
              <a:rPr lang="es-ES" dirty="0"/>
              <a:t> (</a:t>
            </a:r>
            <a:r>
              <a:rPr lang="es-ES" dirty="0" err="1"/>
              <a:t>batxillerat</a:t>
            </a:r>
            <a:r>
              <a:rPr lang="es-ES" dirty="0"/>
              <a:t> </a:t>
            </a:r>
            <a:r>
              <a:rPr lang="es-ES" dirty="0" err="1"/>
              <a:t>orientat</a:t>
            </a:r>
            <a:r>
              <a:rPr lang="es-ES" dirty="0"/>
              <a:t> a </a:t>
            </a:r>
            <a:r>
              <a:rPr lang="es-ES" dirty="0" err="1"/>
              <a:t>fer</a:t>
            </a:r>
            <a:r>
              <a:rPr lang="es-ES" dirty="0"/>
              <a:t> cicles de </a:t>
            </a:r>
            <a:r>
              <a:rPr lang="es-ES" dirty="0" err="1"/>
              <a:t>grau</a:t>
            </a:r>
            <a:r>
              <a:rPr lang="es-ES" dirty="0"/>
              <a:t> superior)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283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A7090-0728-FA03-6038-B27CF93427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/>
              <a:t> EL NOSTRE BATXILLERAT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AF7A8-3C17-2341-67A6-4C0FE2E16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Apostem</a:t>
            </a:r>
            <a:r>
              <a:rPr lang="es-ES" b="0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 la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motivació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la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innovació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educativa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alumnes</a:t>
            </a:r>
          </a:p>
          <a:p>
            <a:pPr algn="l" rtl="0"/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batxillerat</a:t>
            </a:r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permetrà</a:t>
            </a:r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triar un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itinerari</a:t>
            </a:r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formatiu</a:t>
            </a:r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adaptat</a:t>
            </a:r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les teves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inquietuds</a:t>
            </a:r>
            <a:r>
              <a:rPr lang="es-ES" b="1" i="0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i="0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vers</a:t>
            </a:r>
            <a:endParaRPr lang="es-ES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Les noves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tecnologies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interactives</a:t>
            </a:r>
          </a:p>
          <a:p>
            <a:pPr algn="l" rtl="0"/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Les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ciències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l’experimentació</a:t>
            </a:r>
            <a:endParaRPr lang="es-ES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Les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competències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socials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comunicatives i del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contemporani</a:t>
            </a:r>
            <a:endParaRPr lang="es-ES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El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foment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les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llengües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estrangeres</a:t>
            </a:r>
            <a:endParaRPr lang="es-ES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La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professionalització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les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metodologies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pràctiques</a:t>
            </a:r>
            <a:endParaRPr lang="es-ES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s-ES" b="1" i="0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ALTRES ENLLAÇOS D’INTERÈS:</a:t>
            </a:r>
            <a:endParaRPr lang="es-ES" b="0" i="0" dirty="0">
              <a:solidFill>
                <a:srgbClr val="087EB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Institut</a:t>
            </a: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Obert</a:t>
            </a: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de Catalunya per cursar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diferents</a:t>
            </a: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matèries</a:t>
            </a: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de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Batxillerat</a:t>
            </a: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a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distància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PAU</a:t>
            </a:r>
          </a:p>
          <a:p>
            <a:pPr marL="742950" lvl="1" indent="-285750" algn="l" rtl="0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Portal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Accesnet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Portal de la Generalitat per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accedir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les PAU (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inscripció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notes de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taules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ponderacions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etc.)</a:t>
            </a:r>
          </a:p>
          <a:p>
            <a:pPr marL="742950" lvl="1" indent="-285750" algn="l" rtl="0">
              <a:buFont typeface="Arial" panose="020B0604020202020204" pitchFamily="34" charset="0"/>
              <a:buChar char="•"/>
            </a:pP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Exemples</a:t>
            </a:r>
            <a:r>
              <a:rPr lang="es-ES" b="0" i="0" u="none" strike="noStrike" dirty="0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s-ES" b="0" i="0" u="none" strike="noStrike" dirty="0" err="1">
                <a:solidFill>
                  <a:srgbClr val="087EB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exàmens</a:t>
            </a:r>
            <a:r>
              <a:rPr lang="es-E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204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4CC9B-A487-4985-AB3F-9006831E5A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/>
              <a:t>1r de </a:t>
            </a:r>
            <a:r>
              <a:rPr lang="es-ES" dirty="0" err="1"/>
              <a:t>batxillerat</a:t>
            </a:r>
            <a:r>
              <a:rPr lang="es-ES" dirty="0"/>
              <a:t>: NOU CURRÍCULUM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040E586-77B9-4800-A8BD-2D6D4966C3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275702"/>
              </p:ext>
            </p:extLst>
          </p:nvPr>
        </p:nvGraphicFramePr>
        <p:xfrm>
          <a:off x="2483224" y="1658472"/>
          <a:ext cx="7851401" cy="49332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25287">
                  <a:extLst>
                    <a:ext uri="{9D8B030D-6E8A-4147-A177-3AD203B41FA5}">
                      <a16:colId xmlns:a16="http://schemas.microsoft.com/office/drawing/2014/main" val="2615180734"/>
                    </a:ext>
                  </a:extLst>
                </a:gridCol>
                <a:gridCol w="5826114">
                  <a:extLst>
                    <a:ext uri="{9D8B030D-6E8A-4147-A177-3AD203B41FA5}">
                      <a16:colId xmlns:a16="http://schemas.microsoft.com/office/drawing/2014/main" val="1747867537"/>
                    </a:ext>
                  </a:extLst>
                </a:gridCol>
              </a:tblGrid>
              <a:tr h="281481">
                <a:tc gridSpan="2">
                  <a:txBody>
                    <a:bodyPr/>
                    <a:lstStyle/>
                    <a:p>
                      <a:pPr algn="ctr"/>
                      <a:r>
                        <a:rPr lang="ca-ES" sz="1800" dirty="0">
                          <a:effectLst/>
                        </a:rPr>
                        <a:t>TIPUS DE MATÈRIES AL BATXILLERAT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66734"/>
                  </a:ext>
                </a:extLst>
              </a:tr>
              <a:tr h="1876540">
                <a:tc>
                  <a:txBody>
                    <a:bodyPr/>
                    <a:lstStyle/>
                    <a:p>
                      <a:pPr algn="ctr"/>
                      <a:r>
                        <a:rPr lang="ca-ES" sz="1800" dirty="0">
                          <a:effectLst/>
                        </a:rPr>
                        <a:t>Matèries comunes</a:t>
                      </a:r>
                      <a:endParaRPr lang="es-ES" sz="1800" dirty="0">
                        <a:effectLst/>
                      </a:endParaRPr>
                    </a:p>
                    <a:p>
                      <a:pPr algn="ctr"/>
                      <a:r>
                        <a:rPr lang="ca-ES" sz="1800" dirty="0">
                          <a:effectLst/>
                        </a:rPr>
                        <a:t>(12 hores)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/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r>
                        <a:rPr lang="ca-ES" sz="1600" dirty="0">
                          <a:effectLst/>
                        </a:rPr>
                        <a:t>Obligatòries per a tot l’alumnat: </a:t>
                      </a:r>
                      <a:endParaRPr lang="es-ES" sz="1600" dirty="0">
                        <a:effectLst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ca-ES" sz="1600" dirty="0">
                          <a:effectLst/>
                        </a:rPr>
                        <a:t>Llengua catalana i literatura</a:t>
                      </a:r>
                      <a:endParaRPr lang="es-ES" sz="1600" dirty="0">
                        <a:effectLst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ca-ES" sz="1600" dirty="0">
                          <a:effectLst/>
                        </a:rPr>
                        <a:t>Llengua castellana i literatura</a:t>
                      </a:r>
                      <a:endParaRPr lang="es-ES" sz="1600" dirty="0">
                        <a:effectLst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ca-ES" sz="1600" dirty="0">
                          <a:effectLst/>
                        </a:rPr>
                        <a:t>Llengua estrangera: anglès </a:t>
                      </a:r>
                      <a:endParaRPr lang="es-ES" sz="1600" dirty="0">
                        <a:effectLst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ca-ES" sz="1600" dirty="0">
                          <a:effectLst/>
                        </a:rPr>
                        <a:t>Filosofia</a:t>
                      </a:r>
                      <a:endParaRPr lang="es-ES" sz="1600" dirty="0">
                        <a:effectLst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ca-ES" sz="1600" dirty="0">
                          <a:effectLst/>
                        </a:rPr>
                        <a:t>Educació física</a:t>
                      </a:r>
                      <a:endParaRPr lang="es-ES" sz="1600" dirty="0">
                        <a:effectLst/>
                      </a:endParaRPr>
                    </a:p>
                    <a:p>
                      <a:pPr marL="457200"/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/>
                </a:tc>
                <a:extLst>
                  <a:ext uri="{0D108BD9-81ED-4DB2-BD59-A6C34878D82A}">
                    <a16:rowId xmlns:a16="http://schemas.microsoft.com/office/drawing/2014/main" val="514571033"/>
                  </a:ext>
                </a:extLst>
              </a:tr>
              <a:tr h="114888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800" dirty="0">
                          <a:effectLst/>
                        </a:rPr>
                        <a:t>Matèries de modalitat</a:t>
                      </a:r>
                      <a:endParaRPr lang="es-ES" sz="1800" dirty="0">
                        <a:effectLst/>
                      </a:endParaRPr>
                    </a:p>
                    <a:p>
                      <a:pPr algn="ctr"/>
                      <a:r>
                        <a:rPr lang="ca-ES" sz="1800" dirty="0">
                          <a:effectLst/>
                        </a:rPr>
                        <a:t>(9 hores)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/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r>
                        <a:rPr lang="ca-ES" sz="1600" dirty="0">
                          <a:effectLst/>
                        </a:rPr>
                        <a:t>Els alumnes les cursen obligatòriament en funció de la modalitat que es tria i s’examinen a la fase general de les PAU.</a:t>
                      </a:r>
                      <a:endParaRPr lang="es-ES" sz="1600" dirty="0">
                        <a:effectLst/>
                      </a:endParaRPr>
                    </a:p>
                    <a:p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/>
                </a:tc>
                <a:extLst>
                  <a:ext uri="{0D108BD9-81ED-4DB2-BD59-A6C34878D82A}">
                    <a16:rowId xmlns:a16="http://schemas.microsoft.com/office/drawing/2014/main" val="1113317498"/>
                  </a:ext>
                </a:extLst>
              </a:tr>
              <a:tr h="1626335">
                <a:tc>
                  <a:txBody>
                    <a:bodyPr/>
                    <a:lstStyle/>
                    <a:p>
                      <a:pPr algn="ctr"/>
                      <a:r>
                        <a:rPr lang="ca-ES" sz="1800" dirty="0">
                          <a:effectLst/>
                        </a:rPr>
                        <a:t>Matèries optatives</a:t>
                      </a:r>
                      <a:endParaRPr lang="es-ES" sz="1800" dirty="0">
                        <a:effectLst/>
                      </a:endParaRPr>
                    </a:p>
                    <a:p>
                      <a:pPr algn="ctr"/>
                      <a:r>
                        <a:rPr lang="ca-ES" sz="1800" dirty="0">
                          <a:effectLst/>
                        </a:rPr>
                        <a:t>(9 hores)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/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r>
                        <a:rPr lang="ca-ES" sz="1600" dirty="0">
                          <a:effectLst/>
                        </a:rPr>
                        <a:t>Diferents en funció dels interessos que els alumnes puguin tenir quan acabin el batxillerat. Poden triar les que vulguin dels àmbits que </a:t>
                      </a:r>
                      <a:r>
                        <a:rPr lang="ca-ES" sz="1600" dirty="0" err="1">
                          <a:effectLst/>
                        </a:rPr>
                        <a:t>s’ofertin</a:t>
                      </a:r>
                      <a:r>
                        <a:rPr lang="ca-ES" sz="1600" dirty="0">
                          <a:effectLst/>
                        </a:rPr>
                        <a:t>. Aquestes permeten establir itineraris formatius més personalitzats cap a l’alumnat.</a:t>
                      </a:r>
                      <a:endParaRPr lang="es-ES" sz="1600" dirty="0">
                        <a:effectLst/>
                      </a:endParaRPr>
                    </a:p>
                    <a:p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90" marR="60090" marT="0" marB="0"/>
                </a:tc>
                <a:extLst>
                  <a:ext uri="{0D108BD9-81ED-4DB2-BD59-A6C34878D82A}">
                    <a16:rowId xmlns:a16="http://schemas.microsoft.com/office/drawing/2014/main" val="4163545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42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1AE6B-36FE-49B0-BE97-C52BD89D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Modalitat</a:t>
            </a:r>
            <a:r>
              <a:rPr lang="es-ES" dirty="0"/>
              <a:t> de </a:t>
            </a:r>
            <a:r>
              <a:rPr lang="es-ES" dirty="0" err="1"/>
              <a:t>Ciències</a:t>
            </a:r>
            <a:r>
              <a:rPr lang="es-ES" dirty="0"/>
              <a:t> i </a:t>
            </a:r>
            <a:r>
              <a:rPr lang="es-ES" dirty="0" err="1"/>
              <a:t>Tecnologia</a:t>
            </a:r>
            <a:endParaRPr lang="es-ES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9191BAB-C089-4F1A-835B-0AD5021F5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841041"/>
              </p:ext>
            </p:extLst>
          </p:nvPr>
        </p:nvGraphicFramePr>
        <p:xfrm>
          <a:off x="1587500" y="1730188"/>
          <a:ext cx="9486900" cy="484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25">
                  <a:extLst>
                    <a:ext uri="{9D8B030D-6E8A-4147-A177-3AD203B41FA5}">
                      <a16:colId xmlns:a16="http://schemas.microsoft.com/office/drawing/2014/main" val="2236438521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361199529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208959962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3527030345"/>
                    </a:ext>
                  </a:extLst>
                </a:gridCol>
              </a:tblGrid>
              <a:tr h="1411110">
                <a:tc>
                  <a:txBody>
                    <a:bodyPr/>
                    <a:lstStyle/>
                    <a:p>
                      <a:r>
                        <a:rPr lang="es-ES" dirty="0" err="1"/>
                        <a:t>Tria</a:t>
                      </a:r>
                      <a:r>
                        <a:rPr lang="es-ES" dirty="0"/>
                        <a:t> un </a:t>
                      </a:r>
                      <a:r>
                        <a:rPr lang="es-ES" dirty="0" err="1"/>
                        <a:t>d’aquests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itineraris</a:t>
                      </a:r>
                      <a:r>
                        <a:rPr lang="es-ES" dirty="0"/>
                        <a:t> (</a:t>
                      </a:r>
                      <a:r>
                        <a:rPr lang="es-ES" dirty="0" err="1"/>
                        <a:t>horitzontalment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Matèria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modalitat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obligatòria</a:t>
                      </a:r>
                      <a:r>
                        <a:rPr lang="es-ES" dirty="0"/>
                        <a:t>  </a:t>
                      </a:r>
                    </a:p>
                    <a:p>
                      <a:r>
                        <a:rPr lang="es-ES" dirty="0"/>
                        <a:t>(3 </a:t>
                      </a:r>
                      <a:r>
                        <a:rPr lang="es-ES" dirty="0" err="1"/>
                        <a:t>hores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Matèria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modalitat</a:t>
                      </a:r>
                      <a:r>
                        <a:rPr lang="es-ES" dirty="0"/>
                        <a:t> (3 </a:t>
                      </a:r>
                      <a:r>
                        <a:rPr lang="es-ES" dirty="0" err="1"/>
                        <a:t>hores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Matèria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modalitat</a:t>
                      </a:r>
                      <a:r>
                        <a:rPr lang="es-ES" dirty="0"/>
                        <a:t> (3 </a:t>
                      </a:r>
                      <a:r>
                        <a:rPr lang="es-ES" dirty="0" err="1"/>
                        <a:t>hores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9519"/>
                  </a:ext>
                </a:extLst>
              </a:tr>
              <a:tr h="530461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CT1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QUÍMICA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FÍSICA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909807"/>
                  </a:ext>
                </a:extLst>
              </a:tr>
              <a:tr h="653993"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CT2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QUÍMICA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BIOLOGIA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5959111"/>
                  </a:ext>
                </a:extLst>
              </a:tr>
              <a:tr h="530461"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CT3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TECNOLOGIA i ENGINYERIA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FÍSICA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7255228"/>
                  </a:ext>
                </a:extLst>
              </a:tr>
              <a:tr h="653993"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CT4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TECNOLOGIA i ENGINYERIA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BIOLOGIA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3388861"/>
                  </a:ext>
                </a:extLst>
              </a:tr>
              <a:tr h="530461"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CT5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TECNOLOGIA i ENGINYERIA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DIBUIX TÈCNIC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8088545"/>
                  </a:ext>
                </a:extLst>
              </a:tr>
              <a:tr h="530461"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CT6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QUÍMICA I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DIBUIX TÈCNIC I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455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66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937211-502E-4C9E-8B25-32B60AA99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252" y="186421"/>
            <a:ext cx="9486690" cy="1550419"/>
          </a:xfrm>
        </p:spPr>
        <p:txBody>
          <a:bodyPr/>
          <a:lstStyle/>
          <a:p>
            <a:r>
              <a:rPr lang="es-ES" dirty="0" err="1"/>
              <a:t>Modalitat</a:t>
            </a:r>
            <a:r>
              <a:rPr lang="es-ES" dirty="0"/>
              <a:t> </a:t>
            </a:r>
            <a:r>
              <a:rPr lang="es-ES" dirty="0" err="1"/>
              <a:t>d’Humanitats</a:t>
            </a:r>
            <a:r>
              <a:rPr lang="es-ES" dirty="0"/>
              <a:t> i </a:t>
            </a:r>
            <a:r>
              <a:rPr lang="es-ES" dirty="0" err="1"/>
              <a:t>Ciències</a:t>
            </a:r>
            <a:r>
              <a:rPr lang="es-ES" dirty="0"/>
              <a:t> </a:t>
            </a:r>
            <a:r>
              <a:rPr lang="es-ES" dirty="0" err="1"/>
              <a:t>Socials</a:t>
            </a:r>
            <a:endParaRPr lang="es-ES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D82CA2C-99AF-41E1-B5A8-609F71C41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578383"/>
              </p:ext>
            </p:extLst>
          </p:nvPr>
        </p:nvGraphicFramePr>
        <p:xfrm>
          <a:off x="1587500" y="2043953"/>
          <a:ext cx="9486900" cy="440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25">
                  <a:extLst>
                    <a:ext uri="{9D8B030D-6E8A-4147-A177-3AD203B41FA5}">
                      <a16:colId xmlns:a16="http://schemas.microsoft.com/office/drawing/2014/main" val="3352490696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440116772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3277147069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1787042019"/>
                    </a:ext>
                  </a:extLst>
                </a:gridCol>
              </a:tblGrid>
              <a:tr h="1221022">
                <a:tc>
                  <a:txBody>
                    <a:bodyPr/>
                    <a:lstStyle/>
                    <a:p>
                      <a:r>
                        <a:rPr lang="es-ES" dirty="0" err="1"/>
                        <a:t>Tria</a:t>
                      </a:r>
                      <a:r>
                        <a:rPr lang="es-ES" dirty="0"/>
                        <a:t> un </a:t>
                      </a:r>
                      <a:r>
                        <a:rPr lang="es-ES" dirty="0" err="1"/>
                        <a:t>d’aquests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itineraris</a:t>
                      </a:r>
                      <a:r>
                        <a:rPr lang="es-ES" dirty="0"/>
                        <a:t> (</a:t>
                      </a:r>
                      <a:r>
                        <a:rPr lang="es-ES" dirty="0" err="1"/>
                        <a:t>horitzontalment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Matèria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modalitat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obligatòria</a:t>
                      </a:r>
                      <a:r>
                        <a:rPr lang="es-ES" dirty="0"/>
                        <a:t> </a:t>
                      </a:r>
                    </a:p>
                    <a:p>
                      <a:r>
                        <a:rPr lang="es-ES" dirty="0"/>
                        <a:t>(3 </a:t>
                      </a:r>
                      <a:r>
                        <a:rPr lang="es-ES" dirty="0" err="1"/>
                        <a:t>hores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Matèria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modalitat</a:t>
                      </a:r>
                      <a:r>
                        <a:rPr lang="es-ES" dirty="0"/>
                        <a:t> (3 </a:t>
                      </a:r>
                      <a:r>
                        <a:rPr lang="es-ES" dirty="0" err="1"/>
                        <a:t>hores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Matèria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modalitat</a:t>
                      </a:r>
                      <a:r>
                        <a:rPr lang="es-ES" dirty="0"/>
                        <a:t> (3 </a:t>
                      </a:r>
                      <a:r>
                        <a:rPr lang="es-ES" dirty="0" err="1"/>
                        <a:t>hores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0561"/>
                  </a:ext>
                </a:extLst>
              </a:tr>
              <a:tr h="796932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HC1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 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[Ciències Socials]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HISTÒRIA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MÓN CONTEMPORANI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7354386"/>
                  </a:ext>
                </a:extLst>
              </a:tr>
              <a:tr h="796932"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HC2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[Ciències Socials]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LITERATURA UNIVERSAL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HISTÒRIA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MÓN CONTEMPORANI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9558003"/>
                  </a:ext>
                </a:extLst>
              </a:tr>
              <a:tr h="796932"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HC3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LLATÍ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[Humanitats]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LITERATURA UNIVERSAL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HISTÒRIA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MÓN CONTEMPORANI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1855540"/>
                  </a:ext>
                </a:extLst>
              </a:tr>
              <a:tr h="796932">
                <a:tc>
                  <a:txBody>
                    <a:bodyPr/>
                    <a:lstStyle/>
                    <a:p>
                      <a:pPr algn="ctr"/>
                      <a:r>
                        <a:rPr lang="ca-E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HC4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LLATÍ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[Humanitats]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HISTÒRIA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MÓN CONTEMPORANI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036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07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CF9B1-4828-4231-8DD5-B7471B6C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Modalitat</a:t>
            </a:r>
            <a:r>
              <a:rPr lang="es-ES" dirty="0"/>
              <a:t> de </a:t>
            </a:r>
            <a:r>
              <a:rPr lang="es-ES" dirty="0" err="1"/>
              <a:t>batxillerat</a:t>
            </a:r>
            <a:r>
              <a:rPr lang="es-ES" dirty="0"/>
              <a:t> </a:t>
            </a:r>
            <a:r>
              <a:rPr lang="es-ES" dirty="0" err="1"/>
              <a:t>professionalitzador</a:t>
            </a:r>
            <a:r>
              <a:rPr lang="es-ES" dirty="0"/>
              <a:t>      (BATXPRO)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AB9AB0D-9B64-49EC-B8FB-96C94E2F9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667548"/>
              </p:ext>
            </p:extLst>
          </p:nvPr>
        </p:nvGraphicFramePr>
        <p:xfrm>
          <a:off x="838200" y="1825625"/>
          <a:ext cx="1051560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1">
                  <a:extLst>
                    <a:ext uri="{9D8B030D-6E8A-4147-A177-3AD203B41FA5}">
                      <a16:colId xmlns:a16="http://schemas.microsoft.com/office/drawing/2014/main" val="4186282139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3706139437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254043363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1730904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Tria</a:t>
                      </a:r>
                      <a:r>
                        <a:rPr lang="es-ES" dirty="0"/>
                        <a:t> un </a:t>
                      </a:r>
                      <a:r>
                        <a:rPr lang="es-ES" dirty="0" err="1"/>
                        <a:t>d’aquests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itineraris</a:t>
                      </a:r>
                      <a:endParaRPr lang="es-ES" dirty="0"/>
                    </a:p>
                  </a:txBody>
                  <a:tcPr marL="101356" marR="101356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BATXPRO</a:t>
                      </a:r>
                    </a:p>
                    <a:p>
                      <a:r>
                        <a:rPr lang="es-ES" dirty="0"/>
                        <a:t>HUMANÍSTIC-SOCIAL</a:t>
                      </a:r>
                    </a:p>
                  </a:txBody>
                  <a:tcPr marL="101356" marR="101356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101356" marR="101356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101356" marR="101356"/>
                </a:tc>
                <a:extLst>
                  <a:ext uri="{0D108BD9-81ED-4DB2-BD59-A6C34878D82A}">
                    <a16:rowId xmlns:a16="http://schemas.microsoft.com/office/drawing/2014/main" val="2825247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BATXPRO1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 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[Ciències Socials]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ECONOMIA I 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HISTÒRIA MÓN CONTEMPORANI          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extLst>
                  <a:ext uri="{0D108BD9-81ED-4DB2-BD59-A6C34878D82A}">
                    <a16:rowId xmlns:a16="http://schemas.microsoft.com/office/drawing/2014/main" val="5304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BATXPRO2</a:t>
                      </a:r>
                    </a:p>
                    <a:p>
                      <a:pPr algn="ctr"/>
                      <a:endParaRPr lang="ca-E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 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[Ciències Socials]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tc>
                  <a:txBody>
                    <a:bodyPr/>
                    <a:lstStyle/>
                    <a:p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LITERATURA UNIVERSAL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HISTÒRIA MÓN CONTEMPORANI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017" marR="76017" marT="0" marB="0" anchor="ctr"/>
                </a:tc>
                <a:extLst>
                  <a:ext uri="{0D108BD9-81ED-4DB2-BD59-A6C34878D82A}">
                    <a16:rowId xmlns:a16="http://schemas.microsoft.com/office/drawing/2014/main" val="609559734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9669C6F-C81F-4705-86F9-308BDBABF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90786"/>
              </p:ext>
            </p:extLst>
          </p:nvPr>
        </p:nvGraphicFramePr>
        <p:xfrm>
          <a:off x="819150" y="4767055"/>
          <a:ext cx="1025503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156">
                  <a:extLst>
                    <a:ext uri="{9D8B030D-6E8A-4147-A177-3AD203B41FA5}">
                      <a16:colId xmlns:a16="http://schemas.microsoft.com/office/drawing/2014/main" val="3599936434"/>
                    </a:ext>
                  </a:extLst>
                </a:gridCol>
                <a:gridCol w="2572870">
                  <a:extLst>
                    <a:ext uri="{9D8B030D-6E8A-4147-A177-3AD203B41FA5}">
                      <a16:colId xmlns:a16="http://schemas.microsoft.com/office/drawing/2014/main" val="4293028720"/>
                    </a:ext>
                  </a:extLst>
                </a:gridCol>
                <a:gridCol w="2644733">
                  <a:extLst>
                    <a:ext uri="{9D8B030D-6E8A-4147-A177-3AD203B41FA5}">
                      <a16:colId xmlns:a16="http://schemas.microsoft.com/office/drawing/2014/main" val="1442986790"/>
                    </a:ext>
                  </a:extLst>
                </a:gridCol>
                <a:gridCol w="2378280">
                  <a:extLst>
                    <a:ext uri="{9D8B030D-6E8A-4147-A177-3AD203B41FA5}">
                      <a16:colId xmlns:a16="http://schemas.microsoft.com/office/drawing/2014/main" val="3762842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BATXPRO</a:t>
                      </a:r>
                    </a:p>
                    <a:p>
                      <a:r>
                        <a:rPr lang="es-ES" sz="1800" dirty="0"/>
                        <a:t>CIENTÍFIC-TECNOLÒGIC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761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BATXPRO3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MATEMÀTIQUES I 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a-E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TECNOLOGIA i ENGINYERIA I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DIBUIX TÈCNIC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591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1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CB7AF-2C37-4D2C-9FDA-D276CA08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MATÈRIES OPTATIVES (9 HORES)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DBE98A8-068E-4375-8709-F9046D82B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606592"/>
              </p:ext>
            </p:extLst>
          </p:nvPr>
        </p:nvGraphicFramePr>
        <p:xfrm>
          <a:off x="2545976" y="2115671"/>
          <a:ext cx="5975407" cy="4016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97457">
                  <a:extLst>
                    <a:ext uri="{9D8B030D-6E8A-4147-A177-3AD203B41FA5}">
                      <a16:colId xmlns:a16="http://schemas.microsoft.com/office/drawing/2014/main" val="3490017351"/>
                    </a:ext>
                  </a:extLst>
                </a:gridCol>
                <a:gridCol w="4477950">
                  <a:extLst>
                    <a:ext uri="{9D8B030D-6E8A-4147-A177-3AD203B41FA5}">
                      <a16:colId xmlns:a16="http://schemas.microsoft.com/office/drawing/2014/main" val="3899801769"/>
                    </a:ext>
                  </a:extLst>
                </a:gridCol>
              </a:tblGrid>
              <a:tr h="803238">
                <a:tc>
                  <a:txBody>
                    <a:bodyPr/>
                    <a:lstStyle/>
                    <a:p>
                      <a:pPr algn="l"/>
                      <a:r>
                        <a:rPr lang="ca-ES" sz="1600">
                          <a:effectLst/>
                        </a:rPr>
                        <a:t>Tria una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600">
                          <a:effectLst/>
                        </a:rPr>
                        <a:t>FRANJA 1</a:t>
                      </a:r>
                      <a:endParaRPr lang="es-ES" sz="1600">
                        <a:effectLst/>
                      </a:endParaRPr>
                    </a:p>
                    <a:p>
                      <a:pPr algn="l"/>
                      <a:r>
                        <a:rPr lang="ca-ES" sz="1600">
                          <a:effectLst/>
                        </a:rPr>
                        <a:t>OPTATIVA 1 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009415"/>
                  </a:ext>
                </a:extLst>
              </a:tr>
              <a:tr h="803238">
                <a:tc>
                  <a:txBody>
                    <a:bodyPr/>
                    <a:lstStyle/>
                    <a:p>
                      <a:pPr algn="l"/>
                      <a:r>
                        <a:rPr lang="ca-ES" sz="1600" dirty="0">
                          <a:effectLst/>
                        </a:rPr>
                        <a:t> 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600" dirty="0">
                          <a:effectLst/>
                        </a:rPr>
                        <a:t> BIOMEDICINA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7834670"/>
                  </a:ext>
                </a:extLst>
              </a:tr>
              <a:tr h="803238">
                <a:tc>
                  <a:txBody>
                    <a:bodyPr/>
                    <a:lstStyle/>
                    <a:p>
                      <a:pPr algn="ctr"/>
                      <a:r>
                        <a:rPr lang="ca-ES" sz="1600">
                          <a:effectLst/>
                        </a:rPr>
                        <a:t> 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600" dirty="0">
                          <a:effectLst/>
                        </a:rPr>
                        <a:t>FUNCIONAMENT DE L’EMPRESA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540938"/>
                  </a:ext>
                </a:extLst>
              </a:tr>
              <a:tr h="803238">
                <a:tc>
                  <a:txBody>
                    <a:bodyPr/>
                    <a:lstStyle/>
                    <a:p>
                      <a:pPr algn="ctr"/>
                      <a:r>
                        <a:rPr lang="ca-ES" sz="1600">
                          <a:effectLst/>
                        </a:rPr>
                        <a:t> 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600" dirty="0">
                          <a:effectLst/>
                        </a:rPr>
                        <a:t>PSICOLOGIA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1703652"/>
                  </a:ext>
                </a:extLst>
              </a:tr>
              <a:tr h="803238">
                <a:tc>
                  <a:txBody>
                    <a:bodyPr/>
                    <a:lstStyle/>
                    <a:p>
                      <a:pPr algn="ctr"/>
                      <a:r>
                        <a:rPr lang="ca-ES" sz="1600">
                          <a:effectLst/>
                        </a:rPr>
                        <a:t> 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dirty="0">
                          <a:effectLst/>
                        </a:rPr>
                        <a:t> LITERATURA i HISTÒRIA DE FRANÇA</a:t>
                      </a:r>
                    </a:p>
                    <a:p>
                      <a:pPr algn="l"/>
                      <a:r>
                        <a:rPr lang="ca-ES" sz="1600" dirty="0">
                          <a:effectLst/>
                        </a:rPr>
                        <a:t>(Només per a </a:t>
                      </a:r>
                      <a:r>
                        <a:rPr lang="ca-ES" sz="1600" dirty="0" err="1">
                          <a:effectLst/>
                        </a:rPr>
                        <a:t>Batxibac</a:t>
                      </a:r>
                      <a:r>
                        <a:rPr lang="ca-ES" sz="1600" dirty="0">
                          <a:effectLst/>
                        </a:rPr>
                        <a:t>)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951670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8CBF96C-DE2F-4610-976D-71169039C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3974" y="-1385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ca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5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2531A-AAB2-43F6-909A-1E5F4203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OPTATIVA FRANJA 2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E44BA81-CB00-48DA-91F4-6016BC664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754288"/>
              </p:ext>
            </p:extLst>
          </p:nvPr>
        </p:nvGraphicFramePr>
        <p:xfrm>
          <a:off x="2209800" y="1905000"/>
          <a:ext cx="6311583" cy="3714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4734">
                  <a:extLst>
                    <a:ext uri="{9D8B030D-6E8A-4147-A177-3AD203B41FA5}">
                      <a16:colId xmlns:a16="http://schemas.microsoft.com/office/drawing/2014/main" val="707096160"/>
                    </a:ext>
                  </a:extLst>
                </a:gridCol>
                <a:gridCol w="5146849">
                  <a:extLst>
                    <a:ext uri="{9D8B030D-6E8A-4147-A177-3AD203B41FA5}">
                      <a16:colId xmlns:a16="http://schemas.microsoft.com/office/drawing/2014/main" val="901258054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Tria una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FRANJA 2</a:t>
                      </a:r>
                      <a:endParaRPr lang="es-ES" sz="1800">
                        <a:effectLst/>
                      </a:endParaRPr>
                    </a:p>
                    <a:p>
                      <a:pPr algn="l"/>
                      <a:r>
                        <a:rPr lang="ca-ES" sz="1800">
                          <a:effectLst/>
                        </a:rPr>
                        <a:t>OPTATIVA 2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73183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dirty="0">
                          <a:effectLst/>
                        </a:rPr>
                        <a:t>                  CIÈNCIES DE LA TERRA i AMBIENTALS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292111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dirty="0">
                          <a:effectLst/>
                        </a:rPr>
                        <a:t>                 CREACIÓ LITERÀRIA  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880524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ca-ES" sz="1800" dirty="0"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a-ES" sz="1800" dirty="0">
                          <a:effectLst/>
                        </a:rPr>
                        <a:t>                 PROBLEMÀTIQUES SOCIALS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1933375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dirty="0">
                          <a:effectLst/>
                        </a:rPr>
                        <a:t>FRANCÈS</a:t>
                      </a:r>
                      <a:endParaRPr lang="es-E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104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350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601</Words>
  <Application>Microsoft Office PowerPoint</Application>
  <PresentationFormat>Panorámica</PresentationFormat>
  <Paragraphs>173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de Office</vt:lpstr>
      <vt:lpstr>  1r de  BATXILLERAT Nou currículum </vt:lpstr>
      <vt:lpstr>Modalitats</vt:lpstr>
      <vt:lpstr> EL NOSTRE BATXILLERAT</vt:lpstr>
      <vt:lpstr>1r de batxillerat: NOU CURRÍCULUM</vt:lpstr>
      <vt:lpstr>Modalitat de Ciències i Tecnologia</vt:lpstr>
      <vt:lpstr>Modalitat d’Humanitats i Ciències Socials</vt:lpstr>
      <vt:lpstr>Modalitat de batxillerat professionalitzador      (BATXPRO)</vt:lpstr>
      <vt:lpstr>MATÈRIES OPTATIVES (9 HORES)</vt:lpstr>
      <vt:lpstr>OPTATIVA FRANJA 2</vt:lpstr>
      <vt:lpstr>OPTATIVA FRANJA 3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Portes obertes    BATXILLERAT</dc:title>
  <dc:creator>Juan Carlos Gutierrez Narvaez</dc:creator>
  <cp:lastModifiedBy>Juan Carlos Gutierrez Narvaez</cp:lastModifiedBy>
  <cp:revision>16</cp:revision>
  <dcterms:created xsi:type="dcterms:W3CDTF">2022-04-08T08:28:19Z</dcterms:created>
  <dcterms:modified xsi:type="dcterms:W3CDTF">2022-05-13T10:42:57Z</dcterms:modified>
</cp:coreProperties>
</file>