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g4X2b0/7VNWUtE1OhJLhWLsDK9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50" y="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343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5cd31b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500" cy="342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05cd31b9f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7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705cd31b9f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05cd31b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500" cy="342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05cd31b9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7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705cd31b9f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417801f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417801fba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7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6417801fba_0_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ca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çalera de la secció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0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vertical i text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4813" cy="194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 rot="5400000">
            <a:off x="781843" y="513557"/>
            <a:ext cx="5484813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 vertical" type="vertTx">
  <p:cSld name="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3212" cy="777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tge amb l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gut amb lleg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84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4646613" y="1981200"/>
            <a:ext cx="38100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0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603250" y="2116476"/>
            <a:ext cx="7772400" cy="11712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ca-E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SORTIDA DE CONVIVÈNCIA 1r ESO           “El valor dels valors”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637762" y="4089900"/>
            <a:ext cx="4419600" cy="1752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ca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 2019-2020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ca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1r ESO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TORRE ROJA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 descr="http://www.iestorreroja.com/sites/all/themes/impact_theme/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650" y="0"/>
            <a:ext cx="76200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5300" y="4009374"/>
            <a:ext cx="3358875" cy="19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 descr="https://ametllersioliveresgrevol.files.wordpress.com/2014/02/catalunya-comarqu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3662" y="1357287"/>
            <a:ext cx="5772151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/>
          <p:nvPr/>
        </p:nvSpPr>
        <p:spPr>
          <a:xfrm>
            <a:off x="5610800" y="2811950"/>
            <a:ext cx="889800" cy="823800"/>
          </a:xfrm>
          <a:prstGeom prst="ellipse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5" name="Google Shape;155;p9"/>
          <p:cNvCxnSpPr>
            <a:endCxn id="154" idx="1"/>
          </p:cNvCxnSpPr>
          <p:nvPr/>
        </p:nvCxnSpPr>
        <p:spPr>
          <a:xfrm>
            <a:off x="4851308" y="1240293"/>
            <a:ext cx="889800" cy="16923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6" name="Google Shape;156;p9"/>
          <p:cNvSpPr txBox="1"/>
          <p:nvPr/>
        </p:nvSpPr>
        <p:spPr>
          <a:xfrm>
            <a:off x="-14287" y="1557337"/>
            <a:ext cx="244792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E6D"/>
              </a:buClr>
              <a:buSzPts val="2000"/>
              <a:buFont typeface="Times New Roman"/>
              <a:buNone/>
            </a:pPr>
            <a:r>
              <a:rPr lang="ca-ES" sz="2000" b="0" i="0" u="none" strike="noStrike" cap="none">
                <a:solidFill>
                  <a:srgbClr val="004E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 Banyeres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395287" y="115887"/>
            <a:ext cx="7772400" cy="1143000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5E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 Banyeres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575" y="2928918"/>
            <a:ext cx="3487626" cy="340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9"/>
          <p:cNvCxnSpPr/>
          <p:nvPr/>
        </p:nvCxnSpPr>
        <p:spPr>
          <a:xfrm>
            <a:off x="1784825" y="1616687"/>
            <a:ext cx="503100" cy="16257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5E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 Banyeres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100" y="1785575"/>
            <a:ext cx="7258049" cy="4946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0"/>
          <p:cNvGrpSpPr/>
          <p:nvPr/>
        </p:nvGrpSpPr>
        <p:grpSpPr>
          <a:xfrm>
            <a:off x="2352675" y="5476512"/>
            <a:ext cx="1195387" cy="403225"/>
            <a:chOff x="2352675" y="5357812"/>
            <a:chExt cx="1195387" cy="403225"/>
          </a:xfrm>
        </p:grpSpPr>
        <p:pic>
          <p:nvPicPr>
            <p:cNvPr id="169" name="Google Shape;169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52675" y="5357812"/>
              <a:ext cx="1195387" cy="403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0"/>
            <p:cNvSpPr txBox="1"/>
            <p:nvPr/>
          </p:nvSpPr>
          <p:spPr>
            <a:xfrm>
              <a:off x="2411412" y="5392737"/>
              <a:ext cx="1081087" cy="293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ca-ES" sz="12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Circuit Aeri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651985" y="4190997"/>
            <a:ext cx="1629661" cy="427037"/>
            <a:chOff x="1865312" y="4327525"/>
            <a:chExt cx="963612" cy="427037"/>
          </a:xfrm>
        </p:grpSpPr>
        <p:pic>
          <p:nvPicPr>
            <p:cNvPr id="172" name="Google Shape;172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65312" y="4327525"/>
              <a:ext cx="963612" cy="427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0"/>
            <p:cNvSpPr txBox="1"/>
            <p:nvPr/>
          </p:nvSpPr>
          <p:spPr>
            <a:xfrm>
              <a:off x="1928796" y="4365641"/>
              <a:ext cx="775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ca-ES" sz="12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Camp D’activitats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0"/>
          <p:cNvGrpSpPr/>
          <p:nvPr/>
        </p:nvGrpSpPr>
        <p:grpSpPr>
          <a:xfrm>
            <a:off x="2486825" y="3112725"/>
            <a:ext cx="1139825" cy="420687"/>
            <a:chOff x="3998912" y="4194175"/>
            <a:chExt cx="1139825" cy="420687"/>
          </a:xfrm>
        </p:grpSpPr>
        <p:pic>
          <p:nvPicPr>
            <p:cNvPr id="175" name="Google Shape;175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98912" y="4194175"/>
              <a:ext cx="1139825" cy="42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0"/>
            <p:cNvSpPr txBox="1"/>
            <p:nvPr/>
          </p:nvSpPr>
          <p:spPr>
            <a:xfrm>
              <a:off x="4062412" y="4229100"/>
              <a:ext cx="1019175" cy="31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ca-ES" sz="12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Casa i plaça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4779412" y="4190864"/>
            <a:ext cx="1537940" cy="427037"/>
            <a:chOff x="2352675" y="2640012"/>
            <a:chExt cx="1408112" cy="427037"/>
          </a:xfrm>
        </p:grpSpPr>
        <p:pic>
          <p:nvPicPr>
            <p:cNvPr id="178" name="Google Shape;17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52675" y="2640012"/>
              <a:ext cx="1408112" cy="427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0"/>
            <p:cNvSpPr txBox="1"/>
            <p:nvPr/>
          </p:nvSpPr>
          <p:spPr>
            <a:xfrm>
              <a:off x="2411418" y="2676533"/>
              <a:ext cx="1142700" cy="3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ca-ES" sz="12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Torre d’aventura d’activitats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10"/>
          <p:cNvGrpSpPr/>
          <p:nvPr/>
        </p:nvGrpSpPr>
        <p:grpSpPr>
          <a:xfrm>
            <a:off x="6645974" y="3045348"/>
            <a:ext cx="990417" cy="420687"/>
            <a:chOff x="4681522" y="2346325"/>
            <a:chExt cx="1311290" cy="420687"/>
          </a:xfrm>
        </p:grpSpPr>
        <p:pic>
          <p:nvPicPr>
            <p:cNvPr id="181" name="Google Shape;181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81537" y="2346325"/>
              <a:ext cx="1311275" cy="42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0"/>
            <p:cNvSpPr txBox="1"/>
            <p:nvPr/>
          </p:nvSpPr>
          <p:spPr>
            <a:xfrm>
              <a:off x="4681522" y="2400302"/>
              <a:ext cx="10491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ca-ES" sz="1200" b="0" i="0" u="none" strike="noStrike" cap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Tirolina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/>
        </p:nvSpPr>
        <p:spPr>
          <a:xfrm>
            <a:off x="1250950" y="28860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1476375" y="188912"/>
            <a:ext cx="3668712" cy="792162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5E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127" y="1168685"/>
            <a:ext cx="8650841" cy="56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05cd31b9f_0_6"/>
          <p:cNvSpPr txBox="1"/>
          <p:nvPr/>
        </p:nvSpPr>
        <p:spPr>
          <a:xfrm>
            <a:off x="878275" y="1401075"/>
            <a:ext cx="7666500" cy="4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g705cd31b9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75" y="1129250"/>
            <a:ext cx="7105650" cy="39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5cd31b9f_0_0"/>
          <p:cNvSpPr txBox="1"/>
          <p:nvPr/>
        </p:nvSpPr>
        <p:spPr>
          <a:xfrm>
            <a:off x="1122200" y="1150175"/>
            <a:ext cx="6885900" cy="45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g705cd31b9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250" y="962763"/>
            <a:ext cx="7115175" cy="49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/>
        </p:nvSpPr>
        <p:spPr>
          <a:xfrm>
            <a:off x="4572000" y="2133600"/>
            <a:ext cx="4176712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E6D"/>
              </a:buClr>
              <a:buSzPts val="4000"/>
              <a:buFont typeface="Times New Roman"/>
              <a:buNone/>
            </a:pPr>
            <a:r>
              <a:rPr lang="ca-ES" sz="4000" b="0" i="0" u="none" strike="noStrike" cap="none">
                <a:solidFill>
                  <a:srgbClr val="004E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Imatges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880175"/>
            <a:ext cx="5630749" cy="28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500" y="219075"/>
            <a:ext cx="417195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5549" y="3051175"/>
            <a:ext cx="3056051" cy="228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3350" y="264500"/>
            <a:ext cx="2660882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/>
        </p:nvSpPr>
        <p:spPr>
          <a:xfrm>
            <a:off x="684212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PROFESSORS/ES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827087" y="1196975"/>
            <a:ext cx="79930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ca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Cristina Blanch                      Nuria Ibar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ca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Roda			Carme Santamaria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ca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Meritxell Esteve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ctr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ca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3" descr="http://2.bp.blogspot.com/-mEvbRiFQcbY/US4cy2UGfgI/AAAAAAAAAhk/zyTrUShlKyE/s1600/MoltesGraci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0000">
            <a:off x="5552629" y="4274869"/>
            <a:ext cx="2859087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17801fba_0_4"/>
          <p:cNvSpPr txBox="1"/>
          <p:nvPr/>
        </p:nvSpPr>
        <p:spPr>
          <a:xfrm>
            <a:off x="677675" y="695750"/>
            <a:ext cx="7590000" cy="5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DILLUNS 11 DE NOVEMBRE DE 2019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 dirty="0">
                <a:latin typeface="Times New Roman"/>
                <a:ea typeface="Times New Roman"/>
                <a:cs typeface="Times New Roman"/>
                <a:sym typeface="Times New Roman"/>
              </a:rPr>
              <a:t>SORTIDA DES DE L’INSTITUT  A LES 8:00 HORES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DIMARTS 12 DE NOVEMBRE DE 2019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 dirty="0">
                <a:latin typeface="Times New Roman"/>
                <a:ea typeface="Times New Roman"/>
                <a:cs typeface="Times New Roman"/>
                <a:sym typeface="Times New Roman"/>
              </a:rPr>
              <a:t>ARRIBADA A L’INSTITITUT A LES </a:t>
            </a:r>
            <a:r>
              <a:rPr lang="ca-ES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16:00/16:30 </a:t>
            </a:r>
            <a:r>
              <a:rPr lang="ca-ES" sz="3000" dirty="0">
                <a:latin typeface="Times New Roman"/>
                <a:ea typeface="Times New Roman"/>
                <a:cs typeface="Times New Roman"/>
                <a:sym typeface="Times New Roman"/>
              </a:rPr>
              <a:t>APROXIMADAMENT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g6417801fb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812" y="2467325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685800" y="345825"/>
            <a:ext cx="7772400" cy="1143000"/>
          </a:xfrm>
          <a:prstGeom prst="rect">
            <a:avLst/>
          </a:prstGeom>
          <a:gradFill>
            <a:gsLst>
              <a:gs pos="0">
                <a:srgbClr val="8488C4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PRESENTACIÓ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58250" y="1641975"/>
            <a:ext cx="8902200" cy="5024700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L’OBJECTIU d’aquesta sortida és fomentar la </a:t>
            </a:r>
            <a:r>
              <a:rPr lang="ca-E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convivència</a:t>
            </a: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la </a:t>
            </a:r>
            <a:r>
              <a:rPr lang="ca-E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cohesió </a:t>
            </a: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dels grups de 1r ESO en un entorn diferent del marc de l’institut. </a:t>
            </a:r>
            <a:endParaRPr/>
          </a:p>
          <a:p>
            <a:pPr marL="341312" marR="0" lvl="0" indent="-3413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activitats que es desenvoluparan seran de caràcter lúdic i vivencial i fomentant l’autoconeixement, el coneixement d’altri, la companyonia i els valors essencials de convivència.</a:t>
            </a:r>
            <a:r>
              <a:rPr lang="ca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 la seva realització és important veure la capacitat d’</a:t>
            </a:r>
            <a:r>
              <a:rPr lang="ca-E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autonomia</a:t>
            </a: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l’alumnat i la seva disposició a </a:t>
            </a:r>
            <a:r>
              <a:rPr lang="ca-E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col·laborar</a:t>
            </a: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activitats grupals. </a:t>
            </a:r>
            <a:endParaRPr/>
          </a:p>
          <a:p>
            <a:pPr marL="341312" marR="0" lvl="0" indent="-341312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definitiva són unes Colònies per </a:t>
            </a:r>
            <a:r>
              <a:rPr lang="ca-E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aprendre a ser, a fer, a viure i a conviure</a:t>
            </a: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685800" y="1981200"/>
            <a:ext cx="8207400" cy="4639500"/>
          </a:xfrm>
          <a:prstGeom prst="rect">
            <a:avLst/>
          </a:prstGeom>
          <a:gradFill>
            <a:gsLst>
              <a:gs pos="0">
                <a:srgbClr val="DCEBF5"/>
              </a:gs>
              <a:gs pos="100000">
                <a:srgbClr val="55261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Mantenir una 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actitud positiva 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envers els companys/es.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Manifestar el propi 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sentir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les pròpies necessitats.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Participar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amb el grup en les activitats proposades.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Observar i escoltar 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 atenció i 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saber expressar-se des del respecte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les pròpies necessitats.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Mostrar 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capacitat d’integrar i transferir les pròpies experiències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Manifestar 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autonomia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demanar ajut quan calgui.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Mostrar actituds de 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respecte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envers les persones, els éssers vius, les coses i el treball en grup.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ca-ES" sz="2400" b="1">
                <a:latin typeface="Times New Roman"/>
                <a:ea typeface="Times New Roman"/>
                <a:cs typeface="Times New Roman"/>
                <a:sym typeface="Times New Roman"/>
              </a:rPr>
              <a:t>Sentir-se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equip 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ca-E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col·laborar suma i construeix l</a:t>
            </a:r>
            <a:r>
              <a:rPr lang="ca-E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’equip</a:t>
            </a:r>
            <a:r>
              <a:rPr lang="ca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r>
              <a:rPr lang="ca-E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NORMES DE CONVIVÈNCIA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gradFill>
            <a:gsLst>
              <a:gs pos="0">
                <a:srgbClr val="FFF200"/>
              </a:gs>
              <a:gs pos="100000">
                <a:srgbClr val="CB15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Els/les alumnes estan obligats a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l'assistència i participació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tots els actes programats.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es permès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l’alcohol, fumar ni begudes energètiques.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Tots/es els/les alumnes han de respectar les dinàmiques establertes pels monitors.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partir de les 23:00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es permet fer soroll i s’ha d’estar en silenci.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 dormitoris i la resta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d’instal·lacions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s’han de mantenir en perfecte estat de conservació.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Els/les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alumnes seran responsables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dels danys i desperfectes.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 ser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puntuals i respectar  els horaris i les normes.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ca-E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NORMES DE CONVIVÈNCIA 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610600" cy="4419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hlink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professors acompanyants no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faran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responsables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les possibles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pèrdues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de:  mòbils, càmeres digitals, i d’altres aparells electrònics que portin els alumnes </a:t>
            </a:r>
            <a:r>
              <a:rPr lang="ca-E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(en cap moment el professorat avala el fet de portar-lo)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ca-ES" sz="2000"/>
              <a:t>La normativa respecte l’ús d’aparells electrònics serà la mateixa que en el Centre.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 molt important la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puntualitat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tant en la sortida del centre com en les activitats que es portin a terme durant </a:t>
            </a:r>
            <a:r>
              <a:rPr lang="ca-ES" sz="2000"/>
              <a:t>l’estada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així com acceptar les normes de convivència i actitud indicades pels professors i monitors acompanyants.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Qualsevol acte d’indisciplina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 comportar la </a:t>
            </a:r>
            <a:r>
              <a:rPr lang="ca-E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tornada a casa </a:t>
            </a: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l’alumne, a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ca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càrrec dels pares.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684212" y="87312"/>
            <a:ext cx="7632700" cy="461962"/>
          </a:xfrm>
          <a:prstGeom prst="rect">
            <a:avLst/>
          </a:prstGeom>
          <a:solidFill>
            <a:srgbClr val="DBE7B6"/>
          </a:solidFill>
          <a:ln w="9525" cap="flat" cmpd="sng">
            <a:solidFill>
              <a:srgbClr val="38702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684E"/>
              </a:buClr>
              <a:buSzPts val="2000"/>
              <a:buFont typeface="Times New Roman"/>
              <a:buNone/>
            </a:pPr>
            <a:r>
              <a:rPr lang="ca-ES" sz="2000" b="0" i="0" u="none" strike="noStrike" cap="none">
                <a:solidFill>
                  <a:srgbClr val="0868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DOCUMENTACIÓ QUE S’HA D’ENTREGAR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3132137" y="2349500"/>
            <a:ext cx="1841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3316287" y="2495300"/>
            <a:ext cx="184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3436937" y="2654300"/>
            <a:ext cx="1841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650" y="728075"/>
            <a:ext cx="3792788" cy="56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825" y="651525"/>
            <a:ext cx="4079625" cy="572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6"/>
          <p:cNvGrpSpPr/>
          <p:nvPr/>
        </p:nvGrpSpPr>
        <p:grpSpPr>
          <a:xfrm>
            <a:off x="4189562" y="4114837"/>
            <a:ext cx="3724275" cy="1925637"/>
            <a:chOff x="4760912" y="3481387"/>
            <a:chExt cx="3724275" cy="1925637"/>
          </a:xfrm>
        </p:grpSpPr>
        <p:pic>
          <p:nvPicPr>
            <p:cNvPr id="121" name="Google Shape;121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60912" y="3481387"/>
              <a:ext cx="3724275" cy="192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6"/>
            <p:cNvSpPr txBox="1"/>
            <p:nvPr/>
          </p:nvSpPr>
          <p:spPr>
            <a:xfrm>
              <a:off x="5413375" y="3870325"/>
              <a:ext cx="2393950" cy="1120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/>
        </p:nvSpPr>
        <p:spPr>
          <a:xfrm>
            <a:off x="2160587" y="7937"/>
            <a:ext cx="4824412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E6D"/>
              </a:buClr>
              <a:buSzPts val="3200"/>
              <a:buFont typeface="Times New Roman"/>
              <a:buNone/>
            </a:pPr>
            <a:r>
              <a:rPr lang="ca-ES" sz="3200" b="0" i="0" u="none" strike="noStrike" cap="none">
                <a:solidFill>
                  <a:srgbClr val="004E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RECOMANACIONS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231775" y="603250"/>
            <a:ext cx="8534400" cy="755650"/>
          </a:xfrm>
          <a:prstGeom prst="rect">
            <a:avLst/>
          </a:prstGeom>
          <a:gradFill>
            <a:gsLst>
              <a:gs pos="0">
                <a:srgbClr val="9EBCBB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9825" tIns="144000" rIns="539575" bIns="144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524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rgbClr val="617524"/>
                </a:solidFill>
                <a:latin typeface="Arial"/>
                <a:ea typeface="Arial"/>
                <a:cs typeface="Arial"/>
                <a:sym typeface="Arial"/>
              </a:rPr>
              <a:t>Per a un bon desenvolupament de la sortida, l</a:t>
            </a:r>
            <a:r>
              <a:rPr lang="ca-ES" sz="1400" b="0" i="0" u="none" strike="noStrike" cap="none">
                <a:solidFill>
                  <a:srgbClr val="6175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ca-ES" sz="1400" b="0" i="0" u="none" strike="noStrike" cap="none">
                <a:solidFill>
                  <a:srgbClr val="617524"/>
                </a:solidFill>
                <a:latin typeface="Arial"/>
                <a:ea typeface="Arial"/>
                <a:cs typeface="Arial"/>
                <a:sym typeface="Arial"/>
              </a:rPr>
              <a:t>allotjament i les activitats programades, es consideren adequades les seg</a:t>
            </a:r>
            <a:r>
              <a:rPr lang="ca-ES" sz="1400" b="0" i="0" u="none" strike="noStrike" cap="none">
                <a:solidFill>
                  <a:srgbClr val="6175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</a:t>
            </a:r>
            <a:r>
              <a:rPr lang="ca-ES" sz="1400" b="0" i="0" u="none" strike="noStrike" cap="none">
                <a:solidFill>
                  <a:srgbClr val="617524"/>
                </a:solidFill>
                <a:latin typeface="Arial"/>
                <a:ea typeface="Arial"/>
                <a:cs typeface="Arial"/>
                <a:sym typeface="Arial"/>
              </a:rPr>
              <a:t>ents recomanacions</a:t>
            </a:r>
            <a:endParaRPr sz="1600" b="0" i="0" u="none" strike="noStrike" cap="none">
              <a:solidFill>
                <a:srgbClr val="6175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5651500" y="1628775"/>
            <a:ext cx="3313112" cy="191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rgbClr val="546422"/>
                </a:solidFill>
                <a:latin typeface="Arial"/>
                <a:ea typeface="Arial"/>
                <a:cs typeface="Arial"/>
                <a:sym typeface="Arial"/>
              </a:rPr>
              <a:t>Higiene personal: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Necesser amb: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Raspall de dentes i dentífric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Sabó /Xampú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Tovallola de bany.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Bossa per la roba bruta.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Xancletes per a la dutxa.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Repel</a:t>
            </a:r>
            <a:r>
              <a:rPr lang="ca-E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lents de mosquits.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539750" y="4149725"/>
            <a:ext cx="489585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rgbClr val="546422"/>
                </a:solidFill>
                <a:latin typeface="Arial"/>
                <a:ea typeface="Arial"/>
                <a:cs typeface="Arial"/>
                <a:sym typeface="Arial"/>
              </a:rPr>
              <a:t>Per vestir-se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mudes de roba interior.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mudes de roba còmoda.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parells de mitjons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jersei / dessuadora.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cangur / impermeable.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</a:t>
            </a:r>
            <a:r>
              <a:rPr lang="ca-E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</a:t>
            </a: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còmode i de recanvi (bambes o botes de muntanya).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611187" y="1557337"/>
            <a:ext cx="3276600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rgbClr val="546422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ca-E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ca-ES" sz="2400" b="0" i="0" u="none" strike="noStrike" cap="none">
                <a:solidFill>
                  <a:srgbClr val="546422"/>
                </a:solidFill>
                <a:latin typeface="Arial"/>
                <a:ea typeface="Arial"/>
                <a:cs typeface="Arial"/>
                <a:sym typeface="Arial"/>
              </a:rPr>
              <a:t> viatge: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Motxilla petita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Esmorzar ( si és necessari)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Dinar del primer dia.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Aigua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Gorra pel sol.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Crema protectora solar</a:t>
            </a:r>
            <a:r>
              <a:rPr lang="ca-ES" sz="1400" b="0" i="0" u="none" strike="noStrike" cap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5724525" y="4149725"/>
            <a:ext cx="2160587" cy="1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9632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Per dormir: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Pijama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Sac de dormir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Llençol de sota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Tovallola de bany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rot="-840000">
            <a:off x="6877050" y="5243512"/>
            <a:ext cx="2122487" cy="1468437"/>
          </a:xfrm>
          <a:prstGeom prst="irregularSeal1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ca-E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 MARCAT AMB EL NOM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7" descr="http://1.bp.blogspot.com/-rw-JblrRDho/Tu-T-734TfI/AAAAAAAAAYg/BdCvOgPIxD0/s1600/malet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1628775"/>
            <a:ext cx="2398712" cy="14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 descr="http://previews.123rf.com/images/clairev/clairev1005/clairev100500051/7078016-Colecci-n-de-prendas-de-vestir-de-la-mujer-ilustraci-n--Foto-de-archivo.jpg"/>
          <p:cNvPicPr preferRelativeResize="0"/>
          <p:nvPr/>
        </p:nvPicPr>
        <p:blipFill rotWithShape="1">
          <a:blip r:embed="rId4">
            <a:alphaModFix/>
          </a:blip>
          <a:srcRect r="21480"/>
          <a:stretch/>
        </p:blipFill>
        <p:spPr>
          <a:xfrm rot="-2100000">
            <a:off x="3535362" y="3495675"/>
            <a:ext cx="1512887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460387" y="245275"/>
            <a:ext cx="84597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495C"/>
              </a:buClr>
              <a:buSzPts val="3200"/>
              <a:buFont typeface="Times New Roman"/>
              <a:buNone/>
            </a:pPr>
            <a:r>
              <a:rPr lang="ca-ES" sz="3200">
                <a:solidFill>
                  <a:srgbClr val="0349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ALTRES COSES A PORTAR</a:t>
            </a:r>
            <a:r>
              <a:rPr lang="ca-ES" sz="3200" b="0" i="0" u="none" strike="noStrike" cap="none">
                <a:solidFill>
                  <a:srgbClr val="0349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395275" y="1125536"/>
            <a:ext cx="6192900" cy="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250825" y="1327625"/>
            <a:ext cx="6192900" cy="1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9632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Altres materials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Mocadors de paper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Lots o llanternes (piles de recanvi).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d</a:t>
            </a:r>
            <a:r>
              <a:rPr lang="ca-E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escriptura ( llibreta i llapis, bol</a:t>
            </a:r>
            <a:r>
              <a:rPr lang="ca-E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</a:t>
            </a: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grafs i colors).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ca-ES" sz="1200">
                <a:solidFill>
                  <a:schemeClr val="dk1"/>
                </a:solidFill>
              </a:rPr>
              <a:t>Una llibreteta i bolígraf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3" name="Google Shape;143;p8" descr="Resultat d'imatges de linterna dibujos"/>
          <p:cNvSpPr txBox="1"/>
          <p:nvPr/>
        </p:nvSpPr>
        <p:spPr>
          <a:xfrm>
            <a:off x="155575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 descr="Linter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9999">
            <a:off x="5269762" y="1825325"/>
            <a:ext cx="177958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155575" y="3153724"/>
            <a:ext cx="7200900" cy="1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9632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Indispensable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Possibles medicaments ( amb nom, cognoms, dosificació i horari).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indispensable adjuntar la </a:t>
            </a:r>
            <a:r>
              <a:rPr lang="ca-ES" sz="12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recepta mèdica</a:t>
            </a: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Original de la </a:t>
            </a:r>
            <a:r>
              <a:rPr lang="ca-E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TARJETA SANIT</a:t>
            </a:r>
            <a:r>
              <a:rPr lang="ca-ES" sz="1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ca-E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RIA</a:t>
            </a:r>
            <a:r>
              <a:rPr lang="ca-ES" sz="1200" b="1">
                <a:solidFill>
                  <a:srgbClr val="FF0000"/>
                </a:solidFill>
              </a:rPr>
              <a:t> (el dia de la sortida)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a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Fotocopia del </a:t>
            </a:r>
            <a:r>
              <a:rPr lang="ca-E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Carnet de les vacunes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 descr="Resultat d'imatges de piscina dibujo infantil"/>
          <p:cNvSpPr txBox="1"/>
          <p:nvPr/>
        </p:nvSpPr>
        <p:spPr>
          <a:xfrm>
            <a:off x="155575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8" descr="Medicamentos que nunca deben faltar en tu botiquín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6775" y="4785687"/>
            <a:ext cx="1866900" cy="1493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/>
          <p:nvPr/>
        </p:nvSpPr>
        <p:spPr>
          <a:xfrm rot="-840013">
            <a:off x="6650112" y="4198382"/>
            <a:ext cx="2124060" cy="1466856"/>
          </a:xfrm>
          <a:prstGeom prst="irregularSeal1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ca-E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 MARCAT AMB EL NOM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Flux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Presentació en pantalla (4:3)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7" baseType="lpstr"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NORMES DE CONVIVÈNCIA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capdestudis</dc:creator>
  <cp:lastModifiedBy>capdestudis</cp:lastModifiedBy>
  <cp:revision>2</cp:revision>
  <dcterms:modified xsi:type="dcterms:W3CDTF">2019-10-24T08:24:35Z</dcterms:modified>
</cp:coreProperties>
</file>