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Libre Franklin Medium" charset="0"/>
      <p:regular r:id="rId22"/>
      <p:bold r:id="rId23"/>
      <p:italic r:id="rId24"/>
      <p:boldItalic r:id="rId25"/>
    </p:embeddedFont>
    <p:embeddedFont>
      <p:font typeface="Libre Franklin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814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cxnSp>
        <p:nvCxnSpPr>
          <p:cNvPr id="99" name="Google Shape;99;p13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5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marL="1371600" lvl="2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marL="2286000" lvl="4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ol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3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3D3D3D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385219" y="-526256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0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0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1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8E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cxnSp>
        <p:nvCxnSpPr>
          <p:cNvPr id="16" name="Google Shape;1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7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36" name="Google Shape;136;p19" descr="foto garruf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9220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>
            <a:off x="1981200" y="1143000"/>
            <a:ext cx="5562600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CC0000"/>
                </a:solidFill>
              </a:rPr>
              <a:t>BENVINGUTS/</a:t>
            </a:r>
            <a:r>
              <a:rPr lang="ca-ES" sz="3600" b="1">
                <a:solidFill>
                  <a:srgbClr val="CC0000"/>
                </a:solidFill>
              </a:rPr>
              <a:t>DES</a:t>
            </a:r>
            <a:r>
              <a:rPr lang="ca-ES" sz="3600" b="1" i="0" u="none" strike="noStrike" cap="none">
                <a:solidFill>
                  <a:srgbClr val="CC0000"/>
                </a:solidFill>
              </a:rPr>
              <a:t> </a:t>
            </a:r>
            <a:br>
              <a:rPr lang="ca-ES" sz="3600" b="1" i="0" u="none" strike="noStrike" cap="none">
                <a:solidFill>
                  <a:srgbClr val="CC0000"/>
                </a:solidFill>
              </a:rPr>
            </a:br>
            <a:r>
              <a:rPr lang="ca-ES" sz="3600" b="1" i="0" u="none" strike="noStrike" cap="none">
                <a:solidFill>
                  <a:srgbClr val="CC0000"/>
                </a:solidFill>
              </a:rPr>
              <a:t>A L’INSTITUT </a:t>
            </a:r>
            <a:endParaRPr sz="3600" b="1" i="0" u="none" strike="noStrike" cap="none">
              <a:solidFill>
                <a:srgbClr val="CC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CC0000"/>
                </a:solidFill>
              </a:rPr>
              <a:t>TORRE ROJA</a:t>
            </a:r>
            <a:endParaRPr sz="3600" b="1" i="0" u="none" strike="noStrike" cap="none">
              <a:solidFill>
                <a:srgbClr val="CC0000"/>
              </a:solidFill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81000" y="5360969"/>
            <a:ext cx="449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a-ES" sz="4000" b="1" i="0" u="none" strike="noStrike" cap="none">
                <a:solidFill>
                  <a:srgbClr val="EA350A"/>
                </a:solidFill>
                <a:latin typeface="Arial"/>
                <a:ea typeface="Arial"/>
                <a:cs typeface="Arial"/>
                <a:sym typeface="Arial"/>
              </a:rPr>
              <a:t>Curs 2019-2020</a:t>
            </a:r>
            <a:endParaRPr b="1" i="0" u="none" strike="noStrike" cap="none">
              <a:solidFill>
                <a:srgbClr val="EA35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a-ES" b="1">
                <a:solidFill>
                  <a:srgbClr val="EA350A"/>
                </a:solidFill>
              </a:rPr>
              <a:t>JULIOL 2019</a:t>
            </a:r>
            <a:endParaRPr b="1">
              <a:solidFill>
                <a:srgbClr val="EA350A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800" b="1">
              <a:solidFill>
                <a:srgbClr val="EA350A"/>
              </a:solidFill>
            </a:endParaRPr>
          </a:p>
        </p:txBody>
      </p:sp>
      <p:pic>
        <p:nvPicPr>
          <p:cNvPr id="139" name="Google Shape;139;p19" descr="Captura de pantalla 2018-06-17 a las 9.09.1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0425" y="5675600"/>
            <a:ext cx="12954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694000" y="5280075"/>
            <a:ext cx="32268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“Treballem junts per l’èxit educatiu dels joves.”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MOODLE I WEB </a:t>
            </a:r>
            <a:r>
              <a:rPr lang="ca-ES" sz="2000"/>
              <a:t>(CONSULTAR REGULARMENT WEB)</a:t>
            </a:r>
            <a:endParaRPr sz="2000"/>
          </a:p>
        </p:txBody>
      </p:sp>
      <p:pic>
        <p:nvPicPr>
          <p:cNvPr id="231" name="Google Shape;231;p28" descr="Captura de pantalla 2018-07-12 a las 6.15.0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9" descr="Captura de pantalla 2018-07-12 a las 6.15.4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0"/>
            <a:ext cx="9144000" cy="55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533400" y="45720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Web: iestorreroja.com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4400"/>
            <a:ext cx="9144000" cy="591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LES COMUNICACIONS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5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ca-ES"/>
              <a:t>GENERALS: via web (cal consultar la pàgina periòdicament), </a:t>
            </a:r>
            <a:r>
              <a:rPr lang="ca-ES" b="1"/>
              <a:t>mailing famílies</a:t>
            </a:r>
            <a:r>
              <a:rPr lang="ca-ES"/>
              <a:t>, plataforma.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ca-ES"/>
              <a:t>PARTICULARS: Tutors- agenda, telèfon, mail (s’informarà el dia 2 d’octubre reunió general amb tutor). Peticions entrevista a través d’encàrrec telèfon o e-mail.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ca-ES"/>
              <a:t>ALTRES vies: missatgeria de la plataforma- faltes d’assistència 1a hora, comunicats d’incidència </a:t>
            </a:r>
            <a:r>
              <a:rPr lang="ca-ES" sz="1400"/>
              <a:t>(faltes lleus) </a:t>
            </a:r>
            <a:r>
              <a:rPr lang="ca-ES"/>
              <a:t>i informes d’incidència.</a:t>
            </a:r>
            <a:endParaRPr/>
          </a:p>
        </p:txBody>
      </p:sp>
      <p:pic>
        <p:nvPicPr>
          <p:cNvPr id="245" name="Google Shape;245;p30" descr="images comunicació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050" y="142975"/>
            <a:ext cx="355037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686800" cy="56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Material escolar: Estoig equipat i llibreta o </a:t>
            </a:r>
            <a:r>
              <a:rPr lang="ca-ES" sz="2590"/>
              <a:t>fulls</a:t>
            </a: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 el 1r dia.</a:t>
            </a:r>
            <a:endParaRPr sz="259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2590"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Llibres (comprats o lloguer Iddink) – la llista al web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	Llibres socialitzats-tots (1r ESO Mates i Socials) . </a:t>
            </a:r>
            <a:r>
              <a:rPr lang="ca-ES" sz="2405">
                <a:latin typeface="Libre Franklin"/>
                <a:ea typeface="Libre Franklin"/>
                <a:cs typeface="Libre Franklin"/>
                <a:sym typeface="Libre Franklin"/>
              </a:rPr>
              <a:t>Els lloga l’institut per 5 euros l’any es reparteixen a principi de curs (</a:t>
            </a:r>
            <a:r>
              <a:rPr lang="ca-ES" sz="2405"/>
              <a:t>carta signada família)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    Servei socialitzat de préstec ( via serveis socials)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Treballem amb fulls (blancs o quadrícula, dossiers, llibretes) Cada professor indicarà els criteris d’avaluació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i el material necessari per a la seva </a:t>
            </a:r>
            <a:r>
              <a:rPr lang="ca-ES" sz="2400"/>
              <a:t>matèria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en començar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el curs.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endParaRPr sz="259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60000"/>
              </a:lnSpc>
              <a:spcBef>
                <a:spcPts val="370"/>
              </a:spcBef>
              <a:spcAft>
                <a:spcPts val="0"/>
              </a:spcAft>
              <a:buSzPts val="1295"/>
              <a:buNone/>
            </a:pPr>
            <a:endParaRPr sz="185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60000"/>
              </a:lnSpc>
              <a:spcBef>
                <a:spcPts val="370"/>
              </a:spcBef>
              <a:spcAft>
                <a:spcPts val="0"/>
              </a:spcAft>
              <a:buSzPts val="1295"/>
              <a:buNone/>
            </a:pPr>
            <a:r>
              <a:rPr lang="ca-ES" sz="185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/>
          </a:p>
          <a:p>
            <a:pPr marL="342900" lvl="0" indent="-342900" algn="l" rtl="0">
              <a:lnSpc>
                <a:spcPct val="60000"/>
              </a:lnSpc>
              <a:spcBef>
                <a:spcPts val="370"/>
              </a:spcBef>
              <a:spcAft>
                <a:spcPts val="0"/>
              </a:spcAft>
              <a:buSzPts val="1295"/>
              <a:buNone/>
            </a:pPr>
            <a:r>
              <a:rPr lang="ca-ES" sz="1850">
                <a:latin typeface="Libre Franklin"/>
                <a:ea typeface="Libre Franklin"/>
                <a:cs typeface="Libre Franklin"/>
                <a:sym typeface="Libre Franklin"/>
              </a:rPr>
              <a:t>         </a:t>
            </a:r>
            <a:endParaRPr sz="1850">
              <a:solidFill>
                <a:srgbClr val="0000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4980">
            <a:off x="3417124" y="5458661"/>
            <a:ext cx="1677782" cy="10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92004">
            <a:off x="6745371" y="5296394"/>
            <a:ext cx="1193722" cy="119372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/>
        </p:nvSpPr>
        <p:spPr>
          <a:xfrm>
            <a:off x="571500" y="180300"/>
            <a:ext cx="815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0" i="0" u="none" strike="noStrike" cap="none">
                <a:solidFill>
                  <a:srgbClr val="91581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MATERIAL</a:t>
            </a:r>
            <a:endParaRPr sz="3600" b="0" i="0" u="none" strike="noStrike" cap="none">
              <a:solidFill>
                <a:srgbClr val="91581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143" y="4509120"/>
            <a:ext cx="1863650" cy="18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01949">
            <a:off x="928905" y="1380507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2308">
            <a:off x="1475656" y="4077072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52208">
            <a:off x="6130045" y="1376177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59000" y="1738250"/>
            <a:ext cx="1346525" cy="23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571650" y="362450"/>
            <a:ext cx="8266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HÀBITS SALUDABLES - RENDIMENT SALUDABLE</a:t>
            </a:r>
            <a:endParaRPr sz="24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1749900" y="1457700"/>
            <a:ext cx="1547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DORMIR 8-9 h</a:t>
            </a:r>
            <a:endParaRPr b="1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6058900" y="4137750"/>
            <a:ext cx="1547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5967875" y="4128050"/>
            <a:ext cx="1863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GRÀCIES!</a:t>
            </a:r>
            <a:endParaRPr b="1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1476800" y="5998225"/>
            <a:ext cx="16284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SALUDABLE</a:t>
            </a:r>
            <a:endParaRPr b="1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4663025" y="5978000"/>
            <a:ext cx="5826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UN COP HEM COMENÇAT..</a:t>
            </a:r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1"/>
          </p:nvPr>
        </p:nvSpPr>
        <p:spPr>
          <a:xfrm>
            <a:off x="304800" y="1803275"/>
            <a:ext cx="86868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Reunió del tutor/a amb pares per informar a fons del funcionament de l’institut ( </a:t>
            </a:r>
            <a:r>
              <a:rPr lang="ca-ES" sz="2400" b="1"/>
              <a:t>2 d’octubre a les 18 hores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Entrevistes periòdiques tutor/a-famílies per intercanviar informació-</a:t>
            </a:r>
            <a:r>
              <a:rPr lang="ca-ES" sz="2400"/>
              <a:t>seguiment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Seguiment  de l’assistència a classe i informació regular de les absències (</a:t>
            </a:r>
            <a:r>
              <a:rPr lang="ca-ES" sz="2400"/>
              <a:t>famílies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ca-ES" sz="2400"/>
              <a:t>feu seguiment plataforma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) .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Seguiment continu del rendiment i l’actitud.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Revisió del procés d’</a:t>
            </a:r>
            <a:r>
              <a:rPr lang="ca-ES" sz="2400"/>
              <a:t>inclusió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de cada alumne i presa de decisions sobre les actuacions a fer.</a:t>
            </a:r>
            <a:endParaRPr sz="2400"/>
          </a:p>
        </p:txBody>
      </p:sp>
      <p:pic>
        <p:nvPicPr>
          <p:cNvPr id="275" name="Google Shape;275;p33" descr="images comunicació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275" y="5618625"/>
            <a:ext cx="4274175" cy="9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ALGUNS PROJECTES DE CENTRE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ca-ES"/>
              <a:t>L’HORA DE LA LECTURA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ca-ES"/>
              <a:t>L’HÀBIT FA L’ÈXIT (neteja patis)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ca-ES"/>
              <a:t>LA MEDIACIÓ ENTRE IGUALS (fer-se proactiu en la resolució dels conflictes)</a:t>
            </a:r>
            <a:endParaRPr/>
          </a:p>
        </p:txBody>
      </p:sp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7370" y="1442868"/>
            <a:ext cx="1920230" cy="152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 descr="escombra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105645"/>
            <a:ext cx="230425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2300" y="5047125"/>
            <a:ext cx="4129599" cy="1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275" y="5237675"/>
            <a:ext cx="3422201" cy="11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SORTIDES I ACTIVITATS</a:t>
            </a: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Sortides pedagògiques, lúdiques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Esquiada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Sortida convivència (11, 12 novembre/ casa de colònies)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Voluntariat Torre Roja (recapte d’aliments, Cross solidària, …)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Extraescolars (Esports,...), estudi assistit,...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CROS, Jornades culturals, jornades esportives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Biblioteca del centre Montse Pastor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L’AFA Torre-roja (cafè-tertúlia, xerrades,…)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?"/>
            </a:pPr>
            <a:r>
              <a:rPr lang="ca-ES" sz="2960"/>
              <a:t> etc.</a:t>
            </a:r>
            <a:endParaRPr/>
          </a:p>
          <a:p>
            <a:pPr marL="342900" lvl="0" indent="-211328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</p:txBody>
      </p:sp>
      <p:pic>
        <p:nvPicPr>
          <p:cNvPr id="292" name="Google Shape;292;p35" descr="F:\CD 2016\_MG_808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53848">
            <a:off x="6513739" y="672122"/>
            <a:ext cx="2126677" cy="149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611550" y="505750"/>
            <a:ext cx="76200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lang="ca-ES" sz="3240"/>
              <a:t>MOLTES GRÀCIES!</a:t>
            </a:r>
            <a:endParaRPr sz="324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lang="ca-ES" sz="3240"/>
              <a:t/>
            </a:r>
            <a:br>
              <a:rPr lang="ca-ES" sz="3240"/>
            </a:br>
            <a:r>
              <a:rPr lang="ca-ES" sz="3240"/>
              <a:t>PREGUNTES</a:t>
            </a:r>
            <a:br>
              <a:rPr lang="ca-ES" sz="3240"/>
            </a:br>
            <a:endParaRPr sz="3240"/>
          </a:p>
        </p:txBody>
      </p:sp>
      <p:pic>
        <p:nvPicPr>
          <p:cNvPr id="298" name="Google Shape;2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2636912"/>
            <a:ext cx="3659447" cy="31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lang="ca-ES" sz="2916"/>
              <a:t>ARA JA SÓN ALUMNES DE L’INS TORRE ROJA</a:t>
            </a:r>
            <a:br>
              <a:rPr lang="ca-ES" sz="2916"/>
            </a:br>
            <a:r>
              <a:rPr lang="ca-ES" sz="2916"/>
              <a:t>ESTEM PER ACOMPANYAR-LOS MÚTUAMENT:</a:t>
            </a:r>
            <a:br>
              <a:rPr lang="ca-ES" sz="2916"/>
            </a:br>
            <a:r>
              <a:rPr lang="ca-ES" sz="2916" i="1">
                <a:solidFill>
                  <a:srgbClr val="3366FF"/>
                </a:solidFill>
              </a:rPr>
              <a:t>”PREPAREM-LOS PEL CAMÍ”  </a:t>
            </a:r>
            <a:r>
              <a:rPr lang="ca-ES" sz="2916"/>
              <a:t/>
            </a:r>
            <a:br>
              <a:rPr lang="ca-ES" sz="2916"/>
            </a:br>
            <a:endParaRPr sz="2916"/>
          </a:p>
        </p:txBody>
      </p:sp>
      <p:sp>
        <p:nvSpPr>
          <p:cNvPr id="146" name="Google Shape;146;p20"/>
          <p:cNvSpPr/>
          <p:nvPr/>
        </p:nvSpPr>
        <p:spPr>
          <a:xfrm>
            <a:off x="179512" y="1556792"/>
            <a:ext cx="2639888" cy="496855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0" descr="benvingut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362200"/>
            <a:ext cx="63246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330175" y="457200"/>
            <a:ext cx="86613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L’EQUIP DIRECTIU</a:t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3567658" y="2173575"/>
            <a:ext cx="1828801" cy="58461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2968053" y="1306644"/>
            <a:ext cx="2938072" cy="584616"/>
          </a:xfrm>
          <a:prstGeom prst="flowChartAlternateProcess">
            <a:avLst/>
          </a:prstGeom>
          <a:solidFill>
            <a:srgbClr val="EBC6A3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 TORRE ROJA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3060493" y="2943070"/>
            <a:ext cx="2938072" cy="584616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MANEL MERINO</a:t>
            </a:r>
            <a:endParaRPr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269820" y="1866277"/>
            <a:ext cx="2083634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MERITXELL ESTEVE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(1r i 2n ESO)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69820" y="2828146"/>
            <a:ext cx="2083634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XAVI TERCERO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(3r, 4t ESO i BATX)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69820" y="4716910"/>
            <a:ext cx="2083634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JORDI FERNÁNDEZ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(FP)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269820" y="5693770"/>
            <a:ext cx="2083634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MANEL LORENTE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(FP i administrador)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482183" y="3824990"/>
            <a:ext cx="1646421" cy="58461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 D’ESTUDIS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2508355" y="3827490"/>
            <a:ext cx="2033667" cy="58461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 PEDAGÒGICA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4774369" y="3829989"/>
            <a:ext cx="2033667" cy="58461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 GENERAL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7035383" y="3829989"/>
            <a:ext cx="2033667" cy="58461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SECRETÀRIA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2625777" y="5034202"/>
            <a:ext cx="1781331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i="1" u="none" strike="noStrike" cap="none">
                <a:solidFill>
                  <a:schemeClr val="dk1"/>
                </a:solidFill>
              </a:rPr>
              <a:t>OLGA SOLER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4919273" y="5034204"/>
            <a:ext cx="1871272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MONTSE ARIAS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7225256" y="5034201"/>
            <a:ext cx="1798821" cy="637081"/>
          </a:xfrm>
          <a:prstGeom prst="flowChartAlternateProcess">
            <a:avLst/>
          </a:prstGeom>
          <a:solidFill>
            <a:srgbClr val="F7E09E"/>
          </a:solidFill>
          <a:ln>
            <a:noFill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ROSA SALÉS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21"/>
          <p:cNvCxnSpPr>
            <a:stCxn id="154" idx="2"/>
          </p:cNvCxnSpPr>
          <p:nvPr/>
        </p:nvCxnSpPr>
        <p:spPr>
          <a:xfrm>
            <a:off x="4437089" y="1891260"/>
            <a:ext cx="0" cy="25230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21"/>
          <p:cNvCxnSpPr/>
          <p:nvPr/>
        </p:nvCxnSpPr>
        <p:spPr>
          <a:xfrm rot="5400000">
            <a:off x="4316597" y="2796237"/>
            <a:ext cx="216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21"/>
          <p:cNvCxnSpPr/>
          <p:nvPr/>
        </p:nvCxnSpPr>
        <p:spPr>
          <a:xfrm rot="5400000">
            <a:off x="3348197" y="3659706"/>
            <a:ext cx="324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21"/>
          <p:cNvCxnSpPr/>
          <p:nvPr/>
        </p:nvCxnSpPr>
        <p:spPr>
          <a:xfrm rot="5400000">
            <a:off x="5509279" y="3677194"/>
            <a:ext cx="324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21"/>
          <p:cNvCxnSpPr/>
          <p:nvPr/>
        </p:nvCxnSpPr>
        <p:spPr>
          <a:xfrm rot="5400000">
            <a:off x="7979705" y="3710125"/>
            <a:ext cx="180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21"/>
          <p:cNvCxnSpPr/>
          <p:nvPr/>
        </p:nvCxnSpPr>
        <p:spPr>
          <a:xfrm rot="5400000">
            <a:off x="1236630" y="3697633"/>
            <a:ext cx="180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21"/>
          <p:cNvCxnSpPr/>
          <p:nvPr/>
        </p:nvCxnSpPr>
        <p:spPr>
          <a:xfrm flipH="1">
            <a:off x="1334126" y="3642608"/>
            <a:ext cx="6715595" cy="1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21"/>
          <p:cNvCxnSpPr>
            <a:endCxn id="164" idx="0"/>
          </p:cNvCxnSpPr>
          <p:nvPr/>
        </p:nvCxnSpPr>
        <p:spPr>
          <a:xfrm>
            <a:off x="3516442" y="4407202"/>
            <a:ext cx="0" cy="62700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21"/>
          <p:cNvCxnSpPr/>
          <p:nvPr/>
        </p:nvCxnSpPr>
        <p:spPr>
          <a:xfrm rot="5400000">
            <a:off x="5400207" y="4708165"/>
            <a:ext cx="627091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p21"/>
          <p:cNvCxnSpPr/>
          <p:nvPr/>
        </p:nvCxnSpPr>
        <p:spPr>
          <a:xfrm rot="5400000">
            <a:off x="7738672" y="4693173"/>
            <a:ext cx="627091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21"/>
          <p:cNvCxnSpPr/>
          <p:nvPr/>
        </p:nvCxnSpPr>
        <p:spPr>
          <a:xfrm rot="5400000">
            <a:off x="-1802567" y="4176010"/>
            <a:ext cx="3879957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21"/>
          <p:cNvCxnSpPr>
            <a:stCxn id="160" idx="1"/>
          </p:cNvCxnSpPr>
          <p:nvPr/>
        </p:nvCxnSpPr>
        <p:spPr>
          <a:xfrm rot="10800000">
            <a:off x="122183" y="4117298"/>
            <a:ext cx="360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21"/>
          <p:cNvCxnSpPr/>
          <p:nvPr/>
        </p:nvCxnSpPr>
        <p:spPr>
          <a:xfrm rot="10800000">
            <a:off x="145813" y="2251021"/>
            <a:ext cx="144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21"/>
          <p:cNvCxnSpPr/>
          <p:nvPr/>
        </p:nvCxnSpPr>
        <p:spPr>
          <a:xfrm rot="10800000">
            <a:off x="133323" y="3107951"/>
            <a:ext cx="144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21"/>
          <p:cNvCxnSpPr/>
          <p:nvPr/>
        </p:nvCxnSpPr>
        <p:spPr>
          <a:xfrm rot="10800000">
            <a:off x="150813" y="5044161"/>
            <a:ext cx="144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21"/>
          <p:cNvCxnSpPr/>
          <p:nvPr/>
        </p:nvCxnSpPr>
        <p:spPr>
          <a:xfrm rot="10800000">
            <a:off x="153313" y="6065981"/>
            <a:ext cx="144000" cy="0"/>
          </a:xfrm>
          <a:prstGeom prst="straightConnector1">
            <a:avLst/>
          </a:prstGeom>
          <a:noFill/>
          <a:ln w="38100" cap="flat" cmpd="sng">
            <a:solidFill>
              <a:srgbClr val="EE9E2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PROFESSORAT 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ca-ES" b="1" i="1">
                <a:latin typeface="Libre Franklin"/>
                <a:ea typeface="Libre Franklin"/>
                <a:cs typeface="Libre Franklin"/>
                <a:sym typeface="Libre Franklin"/>
              </a:rPr>
              <a:t>L’Equip </a:t>
            </a:r>
            <a:r>
              <a:rPr lang="ca-ES" b="1" i="1"/>
              <a:t>d</a:t>
            </a:r>
            <a:r>
              <a:rPr lang="ca-ES" b="1" i="1">
                <a:latin typeface="Libre Franklin"/>
                <a:ea typeface="Libre Franklin"/>
                <a:cs typeface="Libre Franklin"/>
                <a:sym typeface="Libre Franklin"/>
              </a:rPr>
              <a:t>ocent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: grup de professor</a:t>
            </a:r>
            <a:r>
              <a:rPr lang="ca-ES"/>
              <a:t>at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de matèries (12 matèries+</a:t>
            </a:r>
            <a:r>
              <a:rPr lang="ca-ES"/>
              <a:t>crèdit de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síntesi i/o projectes)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ca-ES" b="1">
                <a:latin typeface="Libre Franklin"/>
                <a:ea typeface="Libre Franklin"/>
                <a:cs typeface="Libre Franklin"/>
                <a:sym typeface="Libre Franklin"/>
              </a:rPr>
              <a:t>Tutor/a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per a cada grup: 4 grups de primer de l’ESO (setembre)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ca-ES" b="1">
                <a:latin typeface="Libre Franklin"/>
                <a:ea typeface="Libre Franklin"/>
                <a:cs typeface="Libre Franklin"/>
                <a:sym typeface="Libre Franklin"/>
              </a:rPr>
              <a:t>Cotutora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 i orientadora de nivell: CARME SANTAMARÍA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PERSONES DE REFERÈNCIA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69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ca-ES" b="1"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r>
              <a:rPr lang="ca-ES" b="1" u="sng"/>
              <a:t>Tutor/a</a:t>
            </a:r>
            <a:r>
              <a:rPr lang="ca-ES" u="sng"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4 grups de primer de l’ESO (setembre) -  </a:t>
            </a:r>
            <a:r>
              <a:rPr lang="ca-ES" b="1" u="sng">
                <a:latin typeface="Libre Franklin"/>
                <a:ea typeface="Libre Franklin"/>
                <a:cs typeface="Libre Franklin"/>
                <a:sym typeface="Libre Franklin"/>
              </a:rPr>
              <a:t>enllaç directe amb la família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ca-ES" b="1">
                <a:latin typeface="Libre Franklin"/>
                <a:ea typeface="Libre Franklin"/>
                <a:cs typeface="Libre Franklin"/>
                <a:sym typeface="Libre Franklin"/>
              </a:rPr>
              <a:t>2. Cotutora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 i orientadora de nivell: CARME SANTAMARÍA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ca-ES" b="1">
                <a:latin typeface="Libre Franklin"/>
                <a:ea typeface="Libre Franklin"/>
                <a:cs typeface="Libre Franklin"/>
                <a:sym typeface="Libre Franklin"/>
              </a:rPr>
              <a:t>3. Cap Coordinació de 1r ESO 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: MONTSE ARIAS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ca-ES" b="1"/>
              <a:t>4. Direcció 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(sol·licitud</a:t>
            </a:r>
            <a:r>
              <a:rPr lang="ca-ES"/>
              <a:t>, si s’escau, 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a secretaria): MERITXELL ESTEVE</a:t>
            </a:r>
            <a:r>
              <a:rPr lang="ca-ES"/>
              <a:t> i/o</a:t>
            </a:r>
            <a:r>
              <a:rPr lang="ca-ES">
                <a:latin typeface="Libre Franklin"/>
                <a:ea typeface="Libre Franklin"/>
                <a:cs typeface="Libre Franklin"/>
                <a:sym typeface="Libre Franklin"/>
              </a:rPr>
              <a:t> MANEL MERINO</a:t>
            </a:r>
            <a:endParaRPr/>
          </a:p>
          <a:p>
            <a:pPr marL="342900" lvl="0" indent="-20066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ABANS DE COMENÇAR</a:t>
            </a: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?"/>
            </a:pPr>
            <a:r>
              <a:rPr lang="ca-ES" sz="3000">
                <a:latin typeface="Libre Franklin"/>
                <a:ea typeface="Libre Franklin"/>
                <a:cs typeface="Libre Franklin"/>
                <a:sym typeface="Libre Franklin"/>
              </a:rPr>
              <a:t>Traspàs d’informació entre les escoles de primària i l’institut per assegurar un canvi d’etapa òptim. </a:t>
            </a:r>
            <a:r>
              <a:rPr lang="ca-ES" sz="3000" u="sng">
                <a:latin typeface="Libre Franklin"/>
                <a:ea typeface="Libre Franklin"/>
                <a:cs typeface="Libre Franklin"/>
                <a:sym typeface="Libre Franklin"/>
              </a:rPr>
              <a:t>Prèviament</a:t>
            </a:r>
            <a:r>
              <a:rPr lang="ca-ES" sz="3000"/>
              <a:t>: </a:t>
            </a:r>
            <a:r>
              <a:rPr lang="ca-ES" sz="3000">
                <a:latin typeface="Libre Franklin"/>
                <a:ea typeface="Libre Franklin"/>
                <a:cs typeface="Libre Franklin"/>
                <a:sym typeface="Libre Franklin"/>
              </a:rPr>
              <a:t>Fira Educativa, visites, projectes en comú escoles-institut.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Char char="?"/>
            </a:pPr>
            <a:r>
              <a:rPr lang="ca-ES" sz="3000">
                <a:latin typeface="Libre Franklin"/>
                <a:ea typeface="Libre Franklin"/>
                <a:cs typeface="Libre Franklin"/>
                <a:sym typeface="Libre Franklin"/>
              </a:rPr>
              <a:t>Estudi de les individualitats per atendre la diversitat.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Char char="?"/>
            </a:pPr>
            <a:r>
              <a:rPr lang="ca-ES" sz="3000">
                <a:latin typeface="Libre Franklin"/>
                <a:ea typeface="Libre Franklin"/>
                <a:cs typeface="Libre Franklin"/>
                <a:sym typeface="Libre Franklin"/>
              </a:rPr>
              <a:t>Elaboració dels grups dels alumnes  i traspàs de la informació als tutors/es i equips docents.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ca-ES" sz="3000">
                <a:latin typeface="Libre Franklin"/>
                <a:ea typeface="Libre Franklin"/>
                <a:cs typeface="Libre Franklin"/>
                <a:sym typeface="Libre Franklin"/>
              </a:rPr>
              <a:t>    </a:t>
            </a:r>
            <a:r>
              <a:rPr lang="ca-ES" sz="2200">
                <a:latin typeface="Libre Franklin"/>
                <a:ea typeface="Libre Franklin"/>
                <a:cs typeface="Libre Franklin"/>
                <a:sym typeface="Libre Franklin"/>
              </a:rPr>
              <a:t>( les llistes definitives es publicaran a principis de setembre)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1" name="Google Shape;201;p24" descr="Resultat d'imatges de diversit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60648"/>
            <a:ext cx="2055242" cy="126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57150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lang="ca-ES" sz="3240"/>
              <a:t>HORARI I ALTRES ASPECTES SIGNIFICATIUS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304800" y="2131600"/>
            <a:ext cx="8686800" cy="4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De primer a quart de l’ESO 30 hores setmanals de classe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Inici: 12 setembre – Acollida esglaonada (mirar web) </a:t>
            </a: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Jornada de </a:t>
            </a:r>
            <a:r>
              <a:rPr lang="ca-ES" sz="2400" b="1"/>
              <a:t>8 del matí a 14:30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tots els dies</a:t>
            </a: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Mitja hora d’esbarjo al matí d’ 11 a 11:30/ patis separats/ Zona comuna (biblioteca- Espai Pa</a:t>
            </a:r>
            <a:r>
              <a:rPr lang="ca-ES" sz="2400"/>
              <a:t>u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lo Freire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A cada hora una matèria.</a:t>
            </a: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L’assistència i el </a:t>
            </a:r>
            <a:r>
              <a:rPr lang="ca-ES" sz="2400"/>
              <a:t>seguiment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de faltes (plataforma) 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400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Els deures i </a:t>
            </a:r>
            <a:r>
              <a:rPr lang="ca-ES" sz="2400"/>
              <a:t>la supervisió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de les </a:t>
            </a:r>
            <a:r>
              <a:rPr lang="ca-ES" sz="2400"/>
              <a:t>famílies</a:t>
            </a: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 (agenda)</a:t>
            </a: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1942"/>
              <a:buChar char="?"/>
            </a:pPr>
            <a:r>
              <a:rPr lang="ca-ES" sz="2400">
                <a:latin typeface="Libre Franklin"/>
                <a:ea typeface="Libre Franklin"/>
                <a:cs typeface="Libre Franklin"/>
                <a:sym typeface="Libre Franklin"/>
              </a:rPr>
              <a:t>Els retards i la compensació dels dimecres 15:30 a 17</a:t>
            </a:r>
            <a:r>
              <a:rPr lang="ca-ES" sz="2775">
                <a:latin typeface="Libre Franklin"/>
                <a:ea typeface="Libre Franklin"/>
                <a:cs typeface="Libre Franklin"/>
                <a:sym typeface="Libre Franklin"/>
              </a:rPr>
              <a:t> h.</a:t>
            </a:r>
            <a:endParaRPr/>
          </a:p>
          <a:p>
            <a:pPr marL="342900" lvl="0" indent="-2195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1942"/>
              <a:buNone/>
            </a:pPr>
            <a:endParaRPr sz="2775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2195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1942"/>
              <a:buNone/>
            </a:pPr>
            <a:endParaRPr sz="2775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2195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1942"/>
              <a:buNone/>
            </a:pPr>
            <a:endParaRPr sz="2775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8" name="Google Shape;208;p25" descr="Resultat d'imatges de rellotge 8 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0464" y="457188"/>
            <a:ext cx="1296144" cy="1237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L’ACOLLIDA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131500" y="1628525"/>
            <a:ext cx="8860200" cy="4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?"/>
            </a:pPr>
            <a:r>
              <a:rPr lang="ca-ES" sz="2960">
                <a:latin typeface="Libre Franklin"/>
                <a:ea typeface="Libre Franklin"/>
                <a:cs typeface="Libre Franklin"/>
                <a:sym typeface="Libre Franklin"/>
              </a:rPr>
              <a:t>Jornada d’acollida per tal de: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Conèixer al tutor@ i la psicopedagoga/cotutora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Visitar les instal·lacions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Explicar horari i les aules on cal anar</a:t>
            </a:r>
            <a:endParaRPr sz="259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Conèixer les normes de funcionament de l’institut.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    </a:t>
            </a:r>
            <a:r>
              <a:rPr lang="ca-ES" sz="1800" b="1" i="1"/>
              <a:t>( lliurament normes de convivència-llegir a casa i signar-les)</a:t>
            </a:r>
            <a:endParaRPr sz="1800" b="1" i="1"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813"/>
              <a:buChar char="?"/>
            </a:pP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El professorat farà difusió de les matèries optatives i posteriorment, l’alumnat farà la tria que hauran de signar </a:t>
            </a:r>
            <a:r>
              <a:rPr lang="ca-ES" sz="2590"/>
              <a:t>les famílies</a:t>
            </a:r>
            <a:r>
              <a:rPr lang="ca-ES" sz="2590"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259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5" name="Google Shape;215;p26" descr="images acollida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81000"/>
            <a:ext cx="561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a-ES"/>
              <a:t>EL DIA A DIA: LES CLASSES</a:t>
            </a: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304800" y="1124744"/>
            <a:ext cx="8686800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</a:pP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A cada hora el professorat </a:t>
            </a:r>
            <a:r>
              <a:rPr lang="ca-ES" sz="2000" b="1"/>
              <a:t>passa llista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</a:pP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Cal justificar per escrit </a:t>
            </a:r>
            <a:r>
              <a:rPr lang="ca-ES" sz="2000" b="1"/>
              <a:t>les faltes d’assistència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</a:pP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L’alumne no podrà sortir del centre en horari escolar sense l’acompanyament d’un adult autoritzat. Sempre que s’entri o surti dins l’horari lectiu les famílies hauran de registrar-se en un quadern que hi ha a consergeria.</a:t>
            </a:r>
            <a:endParaRPr/>
          </a:p>
          <a:p>
            <a:pPr marL="342900" lvl="0" indent="-2540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</a:pP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Els </a:t>
            </a:r>
            <a:r>
              <a:rPr lang="ca-ES" sz="2000" b="1"/>
              <a:t>deures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, una eina important per a l’aprenentatge. 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</a:pP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Ús de </a:t>
            </a:r>
            <a:r>
              <a:rPr lang="ca-ES" sz="2000" b="1">
                <a:latin typeface="Libre Franklin"/>
                <a:ea typeface="Libre Franklin"/>
                <a:cs typeface="Libre Franklin"/>
                <a:sym typeface="Libre Franklin"/>
              </a:rPr>
              <a:t>l’agenda.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</a:pPr>
            <a:r>
              <a:rPr lang="ca-ES" sz="2000" b="1"/>
              <a:t>El Moodle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 (de  tutoria, d</a:t>
            </a:r>
            <a:r>
              <a:rPr lang="ca-ES" sz="2000"/>
              <a:t>e matèries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, ...) i les plataformes (important que h</a:t>
            </a:r>
            <a:r>
              <a:rPr lang="ca-ES" sz="2000"/>
              <a:t>à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giu autoritzat l’ús). </a:t>
            </a:r>
            <a:r>
              <a:rPr lang="ca-ES" sz="2000" u="sng">
                <a:latin typeface="Libre Franklin"/>
                <a:ea typeface="Libre Franklin"/>
                <a:cs typeface="Libre Franklin"/>
                <a:sym typeface="Libre Franklin"/>
              </a:rPr>
              <a:t>Correu electrònic</a:t>
            </a:r>
            <a:r>
              <a:rPr lang="ca-ES" sz="2000">
                <a:latin typeface="Libre Franklin"/>
                <a:ea typeface="Libre Franklin"/>
                <a:cs typeface="Libre Franklin"/>
                <a:sym typeface="Libre Franklin"/>
              </a:rPr>
              <a:t>: els vostres fills tindran un correu electrònic que se’ls facilitarà en iniciar el curs amb el domini de l’institut.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2540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8511">
            <a:off x="7027454" y="3620830"/>
            <a:ext cx="1575141" cy="96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5877272"/>
            <a:ext cx="252028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5" y="5897550"/>
            <a:ext cx="1944225" cy="7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8375" y="103850"/>
            <a:ext cx="2350775" cy="13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Excursió">
  <a:themeElements>
    <a:clrScheme name="Esplanad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jes">
  <a:themeElements>
    <a:clrScheme name="Viajes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802</Words>
  <Application>Microsoft Office PowerPoint</Application>
  <PresentationFormat>Presentació en pantalla (4:3)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18</vt:i4>
      </vt:variant>
    </vt:vector>
  </HeadingPairs>
  <TitlesOfParts>
    <vt:vector size="25" baseType="lpstr">
      <vt:lpstr>Arial</vt:lpstr>
      <vt:lpstr>Libre Franklin Medium</vt:lpstr>
      <vt:lpstr>Noto Sans Symbols</vt:lpstr>
      <vt:lpstr>Libre Franklin</vt:lpstr>
      <vt:lpstr>Calibri</vt:lpstr>
      <vt:lpstr>Excursió</vt:lpstr>
      <vt:lpstr>Viajes</vt:lpstr>
      <vt:lpstr>Presentació del PowerPoint</vt:lpstr>
      <vt:lpstr>ARA JA SÓN ALUMNES DE L’INS TORRE ROJA ESTEM PER ACOMPANYAR-LOS MÚTUAMENT: ”PREPAREM-LOS PEL CAMÍ”   </vt:lpstr>
      <vt:lpstr>L’EQUIP DIRECTIU</vt:lpstr>
      <vt:lpstr>PROFESSORAT </vt:lpstr>
      <vt:lpstr>PERSONES DE REFERÈNCIA</vt:lpstr>
      <vt:lpstr>ABANS DE COMENÇAR</vt:lpstr>
      <vt:lpstr>HORARI I ALTRES ASPECTES SIGNIFICATIUS</vt:lpstr>
      <vt:lpstr>L’ACOLLIDA</vt:lpstr>
      <vt:lpstr>EL DIA A DIA: LES CLASSES</vt:lpstr>
      <vt:lpstr>MOODLE I WEB (CONSULTAR REGULARMENT WEB)</vt:lpstr>
      <vt:lpstr>Presentació del PowerPoint</vt:lpstr>
      <vt:lpstr>LES COMUNICACIONS</vt:lpstr>
      <vt:lpstr>Presentació del PowerPoint</vt:lpstr>
      <vt:lpstr>Presentació del PowerPoint</vt:lpstr>
      <vt:lpstr>UN COP HEM COMENÇAT..</vt:lpstr>
      <vt:lpstr>ALGUNS PROJECTES DE CENTRE</vt:lpstr>
      <vt:lpstr>SORTIDES I ACTIVITATS</vt:lpstr>
      <vt:lpstr>MOLTES GRÀCIES!  PREGUNTES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alum-01</dc:creator>
  <cp:lastModifiedBy>E</cp:lastModifiedBy>
  <cp:revision>1</cp:revision>
  <dcterms:modified xsi:type="dcterms:W3CDTF">2019-07-11T09:56:28Z</dcterms:modified>
</cp:coreProperties>
</file>