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sFF7EOWIwWpRyTfsICNcqTojC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FF77A1-EFF8-476E-9FCF-D3AD86AE9B50}">
  <a:tblStyle styleId="{03FF77A1-EFF8-476E-9FCF-D3AD86AE9B5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1E8"/>
          </a:solidFill>
        </a:fill>
      </a:tcStyle>
    </a:wholeTbl>
    <a:band1H>
      <a:tcTxStyle b="off" i="off"/>
      <a:tcStyle>
        <a:fill>
          <a:solidFill>
            <a:srgbClr val="FFE2C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2CD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3a420dfd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ge3a420dfd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532575" y="448475"/>
            <a:ext cx="369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462500" y="476500"/>
            <a:ext cx="3559800" cy="400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9900">
                <a:alpha val="49803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462500" y="476500"/>
            <a:ext cx="35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Reunió </a:t>
            </a:r>
            <a:r>
              <a:rPr lang="ca-ES"/>
              <a:t>3 de juliol de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/>
        </p:nvSpPr>
        <p:spPr>
          <a:xfrm>
            <a:off x="2839289" y="192099"/>
            <a:ext cx="320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-ES" sz="36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Pròximes cites</a:t>
            </a:r>
            <a:endParaRPr b="0" i="0" sz="36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137725" y="886850"/>
            <a:ext cx="8836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r>
              <a:rPr lang="ca-ES" sz="2400">
                <a:solidFill>
                  <a:schemeClr val="accent1"/>
                </a:solidFill>
              </a:rPr>
              <a:t>jous 5 </a:t>
            </a: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 setembre “Reunió de famílies” sense alumnes amb el tutor de classe i el tutor orientador: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Grups de classe.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Professorat i informació de l’any.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a-ES" sz="2400">
                <a:solidFill>
                  <a:schemeClr val="accent1"/>
                </a:solidFill>
              </a:rPr>
              <a:t>Dilluns 9</a:t>
            </a: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setembre primer dia de classe (9:10-11:40h).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r>
              <a:rPr lang="ca-ES" sz="2400">
                <a:solidFill>
                  <a:schemeClr val="accent1"/>
                </a:solidFill>
              </a:rPr>
              <a:t>marts 10</a:t>
            </a: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setembre: horari normal.  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/>
          <p:nvPr/>
        </p:nvSpPr>
        <p:spPr>
          <a:xfrm>
            <a:off x="706275" y="416625"/>
            <a:ext cx="7955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ca-ES" sz="39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Associació de Famílies d’Alumnat </a:t>
            </a:r>
            <a:endParaRPr b="0" i="0" sz="3900" u="sng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0" y="1320425"/>
            <a:ext cx="6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706275" y="1274350"/>
            <a:ext cx="73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14650" y="1410100"/>
            <a:ext cx="6849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Arial"/>
              <a:buChar char="●"/>
            </a:pPr>
            <a:r>
              <a:rPr b="0" i="0" lang="ca-ES" sz="2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Material per la matèria de tecnologia (legomindstorms, plaques d’arduino)</a:t>
            </a:r>
            <a:endParaRPr b="0" i="0" sz="2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Arial"/>
              <a:buChar char="●"/>
            </a:pPr>
            <a:r>
              <a:rPr b="0" i="0" lang="ca-ES" sz="2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Impressora 3D</a:t>
            </a:r>
            <a:endParaRPr b="0" i="0" sz="2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Arial"/>
              <a:buChar char="●"/>
            </a:pPr>
            <a:r>
              <a:rPr b="0" i="0" lang="ca-ES" sz="2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Ventiladors a les aules</a:t>
            </a:r>
            <a:endParaRPr b="0" i="0" sz="2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Arial"/>
              <a:buChar char="●"/>
            </a:pPr>
            <a:r>
              <a:rPr b="0" i="0" lang="ca-ES" sz="2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Socialització dels llibres de lectura</a:t>
            </a:r>
            <a:endParaRPr b="0" i="0" sz="2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Arial"/>
              <a:buChar char="●"/>
            </a:pPr>
            <a:r>
              <a:rPr b="0" i="0" lang="ca-ES" sz="2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Oferta d’activitats extraescolars</a:t>
            </a:r>
            <a:endParaRPr b="0" i="0" sz="26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/>
        </p:nvSpPr>
        <p:spPr>
          <a:xfrm>
            <a:off x="1792466" y="2108819"/>
            <a:ext cx="568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-E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Moltes gràcies i fins el 5 de setembre!</a:t>
            </a:r>
            <a:endParaRPr b="0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3a420dfdd_0_4"/>
          <p:cNvSpPr txBox="1"/>
          <p:nvPr/>
        </p:nvSpPr>
        <p:spPr>
          <a:xfrm>
            <a:off x="1853022" y="416620"/>
            <a:ext cx="582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ESCOLES DE PROCEDÈNCIA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" name="Google Shape;65;ge3a420dfdd_0_4"/>
          <p:cNvGraphicFramePr/>
          <p:nvPr/>
        </p:nvGraphicFramePr>
        <p:xfrm>
          <a:off x="1925691" y="14783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{03FF77A1-EFF8-476E-9FCF-D3AD86AE9B50}</a:tableStyleId>
              </a:tblPr>
              <a:tblGrid>
                <a:gridCol w="1043450"/>
                <a:gridCol w="1043450"/>
                <a:gridCol w="1043450"/>
                <a:gridCol w="1043450"/>
                <a:gridCol w="1043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Antoni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Gaudí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Can Roca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Edumar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Els Pins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Garigot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/>
                        <a:t>18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r>
                        <a:rPr lang="ca-ES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r>
                        <a:rPr lang="ca-ES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r>
                        <a:rPr lang="ca-ES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66" name="Google Shape;66;ge3a420dfdd_0_4"/>
          <p:cNvGraphicFramePr/>
          <p:nvPr/>
        </p:nvGraphicFramePr>
        <p:xfrm>
          <a:off x="1925691" y="27826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{03FF77A1-EFF8-476E-9FCF-D3AD86AE9B50}</a:tableStyleId>
              </a:tblPr>
              <a:tblGrid>
                <a:gridCol w="1126750"/>
                <a:gridCol w="991250"/>
                <a:gridCol w="1056675"/>
                <a:gridCol w="1056675"/>
                <a:gridCol w="985900"/>
              </a:tblGrid>
              <a:tr h="73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Jacint Verdaguer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Lluís Vives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Margalló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Guinovart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Torre Barona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/>
                        <a:t>19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1</a:t>
                      </a:r>
                      <a:r>
                        <a:rPr lang="ca-ES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7" name="Google Shape;67;ge3a420dfdd_0_4"/>
          <p:cNvSpPr txBox="1"/>
          <p:nvPr/>
        </p:nvSpPr>
        <p:spPr>
          <a:xfrm>
            <a:off x="4012600" y="4107400"/>
            <a:ext cx="94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Altres: </a:t>
            </a:r>
            <a:r>
              <a:rPr lang="ca-ES">
                <a:solidFill>
                  <a:srgbClr val="FDA739"/>
                </a:solidFill>
              </a:rPr>
              <a:t>0</a:t>
            </a:r>
            <a:endParaRPr b="0" i="0" sz="14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2432386" y="438825"/>
            <a:ext cx="418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FORMACIÓ DE GRUPS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" name="Google Shape;73;p3"/>
          <p:cNvGraphicFramePr/>
          <p:nvPr/>
        </p:nvGraphicFramePr>
        <p:xfrm>
          <a:off x="2777411" y="12556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{03FF77A1-EFF8-476E-9FCF-D3AD86AE9B50}</a:tableStyleId>
              </a:tblPr>
              <a:tblGrid>
                <a:gridCol w="754525"/>
                <a:gridCol w="666350"/>
                <a:gridCol w="730275"/>
                <a:gridCol w="719025"/>
                <a:gridCol w="719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E11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E12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E13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E14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PIM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a-ES" sz="1400" u="none" cap="none" strike="noStrike"/>
                        <a:t>20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4" name="Google Shape;74;p3"/>
          <p:cNvSpPr txBox="1"/>
          <p:nvPr/>
        </p:nvSpPr>
        <p:spPr>
          <a:xfrm>
            <a:off x="2240582" y="4057272"/>
            <a:ext cx="42328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TUTOR ORIENTADOR            12/13 alumnes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 rot="-5400000">
            <a:off x="4428443" y="4042851"/>
            <a:ext cx="193780" cy="33661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141125" y="2661875"/>
            <a:ext cx="7075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Criteris per la formació d’aquests grups.</a:t>
            </a:r>
            <a:endParaRPr b="0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Grup PIM a castellà, català, anglès i matemàtiques (</a:t>
            </a:r>
            <a:r>
              <a:rPr lang="ca-ES" sz="1800">
                <a:solidFill>
                  <a:srgbClr val="FF9900"/>
                </a:solidFill>
              </a:rPr>
              <a:t>màx.</a:t>
            </a:r>
            <a:r>
              <a:rPr b="0" i="0" lang="ca-ES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20).</a:t>
            </a:r>
            <a:endParaRPr b="0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1695578" y="4423788"/>
            <a:ext cx="8915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4"/>
          <p:cNvCxnSpPr/>
          <p:nvPr/>
        </p:nvCxnSpPr>
        <p:spPr>
          <a:xfrm flipH="1" rot="10800000">
            <a:off x="4947449" y="2349584"/>
            <a:ext cx="1344350" cy="6056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4"/>
          <p:cNvCxnSpPr/>
          <p:nvPr/>
        </p:nvCxnSpPr>
        <p:spPr>
          <a:xfrm flipH="1" rot="10800000">
            <a:off x="5038283" y="4232885"/>
            <a:ext cx="1253516" cy="6055"/>
          </a:xfrm>
          <a:prstGeom prst="straightConnector1">
            <a:avLst/>
          </a:prstGeom>
          <a:noFill/>
          <a:ln cap="flat" cmpd="sng" w="9525">
            <a:solidFill>
              <a:srgbClr val="FDA7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4"/>
          <p:cNvSpPr txBox="1"/>
          <p:nvPr/>
        </p:nvSpPr>
        <p:spPr>
          <a:xfrm>
            <a:off x="4669850" y="2101800"/>
            <a:ext cx="1842900" cy="139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FRANCÉS 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LLENGUA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OFIMÀTICA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MATEMÀTIQUES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4" name="Google Shape;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Sala de Prensa Edebé » Logos" id="102" name="Google Shape;10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la de Prensa Edebé » Logos" id="103" name="Google Shape;103;p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a de Prensa Edebé » Logos" id="104" name="Google Shape;1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971" y="2230790"/>
            <a:ext cx="1562289" cy="1168735"/>
          </a:xfrm>
          <a:prstGeom prst="rect">
            <a:avLst/>
          </a:prstGeom>
          <a:noFill/>
          <a:ln>
            <a:noFill/>
          </a:ln>
        </p:spPr>
      </p:pic>
      <p:sp>
        <p:nvSpPr>
          <p:cNvPr descr="Catálogo Oxford | Oxford University Press España" id="105" name="Google Shape;105;p5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atálogo Oxford | Oxford University Press España" id="106" name="Google Shape;106;p5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tálogo Oxford | Oxford University Press España" id="107" name="Google Shape;10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592" y="2005441"/>
            <a:ext cx="1164552" cy="450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Classroom - Aplicaciones en Google Play" id="108" name="Google Shape;10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48362" y="2230810"/>
            <a:ext cx="962991" cy="9629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SANTILLANA - Tu tienda multiprecio en Ontinyent - JoCaMi" id="109" name="Google Shape;109;p5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NTILLANA - Tu tienda multiprecio en Ontinyent - JoCaMi" id="110" name="Google Shape;11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925" y="3363192"/>
            <a:ext cx="1376499" cy="4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2325362" y="2652366"/>
            <a:ext cx="12089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Chromebook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1732439" y="440842"/>
            <a:ext cx="58255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LLISTA MATERIAL ORIENTATIU</a:t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702453" y="1277738"/>
            <a:ext cx="82701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Carpeta classificadora del centre i agenda escolar (no la compreu).</a:t>
            </a:r>
            <a:endParaRPr b="1" i="0" sz="14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Fulls blancs DIN 4.</a:t>
            </a:r>
            <a:endParaRPr b="1" i="0" sz="14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Llapis, bolígraf (blau, negre i vermell).</a:t>
            </a:r>
            <a:endParaRPr b="1" i="0" sz="14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Goma d’esborrar i barra enganxadora.</a:t>
            </a:r>
            <a:endParaRPr b="1" i="0" sz="14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Regle graduat 30/50 cm.</a:t>
            </a:r>
            <a:endParaRPr b="1" i="0" sz="14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Estoig.</a:t>
            </a:r>
            <a:endParaRPr b="1" i="0" sz="14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4 llibretes amb pàgines quadriculades, mida A4, microperforades. </a:t>
            </a:r>
            <a:endParaRPr b="1" i="0" sz="18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Font typeface="Arial"/>
              <a:buChar char="•"/>
            </a:pPr>
            <a:r>
              <a:rPr b="1" i="0" lang="ca-ES" sz="1800" u="none" cap="none" strike="noStrike">
                <a:solidFill>
                  <a:srgbClr val="FDA739"/>
                </a:solidFill>
                <a:latin typeface="Arial"/>
                <a:ea typeface="Arial"/>
                <a:cs typeface="Arial"/>
                <a:sym typeface="Arial"/>
              </a:rPr>
              <a:t>A l’octubre, ukelele. </a:t>
            </a:r>
            <a:endParaRPr b="1" i="0" sz="1800" u="none" cap="none" strike="noStrike">
              <a:solidFill>
                <a:srgbClr val="FDA7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739"/>
              </a:buClr>
              <a:buSzPts val="1800"/>
              <a:buChar char="•"/>
            </a:pPr>
            <a:r>
              <a:rPr b="1" lang="ca-ES" sz="1800">
                <a:solidFill>
                  <a:srgbClr val="FDA739"/>
                </a:solidFill>
              </a:rPr>
              <a:t>VAL ESCOLAR.</a:t>
            </a:r>
            <a:endParaRPr b="1" sz="1800">
              <a:solidFill>
                <a:srgbClr val="FDA739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200" y="3748163"/>
            <a:ext cx="42100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/>
        </p:nvSpPr>
        <p:spPr>
          <a:xfrm>
            <a:off x="1269525" y="275250"/>
            <a:ext cx="653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-E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Sortides i colònies (provisional)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588225" y="1156150"/>
            <a:ext cx="7215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Sortides tutorials a la platja al setembre 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 al juny. 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Obra de teatre de Català.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Excavació jaciment arqueològic. 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Excursió a Tarraco. 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The magic English teacher. 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Proves cangur. 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Colònies (octubre) i Port Aventura (gener) </a:t>
            </a:r>
            <a:endParaRPr b="0" i="0" sz="2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7252675" y="2050000"/>
            <a:ext cx="181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a-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Únic pagament al setembre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6853050" y="1341850"/>
            <a:ext cx="266400" cy="2506500"/>
          </a:xfrm>
          <a:prstGeom prst="rightBrace">
            <a:avLst>
              <a:gd fmla="val 50000" name="adj1"/>
              <a:gd fmla="val 4989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08B8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/>
        </p:nvSpPr>
        <p:spPr>
          <a:xfrm>
            <a:off x="2780088" y="495525"/>
            <a:ext cx="479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ca-E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TAQUILLES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651275" y="1471525"/>
            <a:ext cx="74451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És voluntari.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taquilla a primer serà dintre de la classe.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 euros de pagament anual.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 euros de descompte per ser de l’AMPA.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Heu rebut un mail amb la informació detallada. 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Gestio</dc:creator>
</cp:coreProperties>
</file>