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7559675" cx="10080625"/>
  <p:notesSz cx="7559675" cy="10691800"/>
  <p:embeddedFontLst>
    <p:embeddedFont>
      <p:font typeface="Robot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000000"/>
          </p15:clr>
        </p15:guide>
        <p15:guide id="2" pos="3175">
          <p15:clr>
            <a:srgbClr val="000000"/>
          </p15:clr>
        </p15:guide>
      </p15:sldGuideLst>
    </p:ext>
    <p:ext uri="GoogleSlidesCustomDataVersion2">
      <go:slidesCustomData xmlns:go="http://customooxmlschemas.google.com/" r:id="rId46" roundtripDataSignature="AMtx7mg9+gaWsPQ7kbkiY9YMTzXEXqur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C2656C-9764-4DC8-9440-12048179825C}">
  <a:tblStyle styleId="{D1C2656C-9764-4DC8-9440-12048179825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FCF6FF3F-4C50-4788-A2C5-EAC54172717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E265760-6B55-48CD-AB4B-99D3FA2D25F5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BF79D55-4892-4456-B454-A4AFAE6B820C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17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Roboto-regular.fntdata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Roboto-italic.fntdata"/><Relationship Id="rId21" Type="http://schemas.openxmlformats.org/officeDocument/2006/relationships/slide" Target="slides/slide15.xml"/><Relationship Id="rId43" Type="http://schemas.openxmlformats.org/officeDocument/2006/relationships/font" Target="fonts/Roboto-bold.fntdata"/><Relationship Id="rId24" Type="http://schemas.openxmlformats.org/officeDocument/2006/relationships/slide" Target="slides/slide18.xml"/><Relationship Id="rId46" Type="http://customschemas.google.com/relationships/presentationmetadata" Target="metadata"/><Relationship Id="rId23" Type="http://schemas.openxmlformats.org/officeDocument/2006/relationships/slide" Target="slides/slide17.xml"/><Relationship Id="rId45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1292fc09c_1_219:notes"/>
          <p:cNvSpPr/>
          <p:nvPr>
            <p:ph idx="2" type="sldImg"/>
          </p:nvPr>
        </p:nvSpPr>
        <p:spPr>
          <a:xfrm>
            <a:off x="1259910" y="801875"/>
            <a:ext cx="50406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01292fc09c_1_21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62cc6dcd9_0_19:notes"/>
          <p:cNvSpPr/>
          <p:nvPr>
            <p:ph idx="2" type="sldImg"/>
          </p:nvPr>
        </p:nvSpPr>
        <p:spPr>
          <a:xfrm>
            <a:off x="1259910" y="801875"/>
            <a:ext cx="50406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b62cc6dcd9_0_1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3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4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01292fc09c_0_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g201292fc09c_0_1:notes"/>
          <p:cNvSpPr/>
          <p:nvPr>
            <p:ph idx="2" type="sldImg"/>
          </p:nvPr>
        </p:nvSpPr>
        <p:spPr>
          <a:xfrm>
            <a:off x="1108075" y="801688"/>
            <a:ext cx="5345100" cy="401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01292fc09c_1_12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01292fc09c_1_126:notes"/>
          <p:cNvSpPr/>
          <p:nvPr>
            <p:ph idx="2" type="sldImg"/>
          </p:nvPr>
        </p:nvSpPr>
        <p:spPr>
          <a:xfrm>
            <a:off x="1259910" y="801875"/>
            <a:ext cx="50406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2ce642d6e_0_1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12ce642d6e_0_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12ce642d6e_0_2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12ce642d6e_0_2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01292fc09c_1_35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01292fc09c_1_35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01292fc09c_1_370:notes"/>
          <p:cNvSpPr/>
          <p:nvPr>
            <p:ph idx="2" type="sldImg"/>
          </p:nvPr>
        </p:nvSpPr>
        <p:spPr>
          <a:xfrm>
            <a:off x="1259910" y="801875"/>
            <a:ext cx="50406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01292fc09c_1_37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1292fc09c_1_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01292fc09c_1_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01292fc09c_0_1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01292fc09c_0_1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p7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p8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01292fc09c_1_43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01292fc09c_1_43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01292fc09c_1_44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01292fc09c_1_44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01292fc09c_1_46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01292fc09c_1_46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01292fc09c_1_48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01292fc09c_1_48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01292fc09c_1_48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01292fc09c_1_48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0" name="Google Shape;330;p11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7" name="Google Shape;337;p12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62cc6dcd9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62cc6dcd9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5" name="Google Shape;345;p13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p14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12ce642d6e_0_3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12ce642d6e_0_3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fa90d72d60_0_2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fa90d72d60_0_2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12ce642d6e_0_4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12ce642d6e_0_4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b421ddea07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b421ddea07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1292fc09c_0_15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201292fc09c_0_158:notes"/>
          <p:cNvSpPr/>
          <p:nvPr>
            <p:ph idx="2" type="sldImg"/>
          </p:nvPr>
        </p:nvSpPr>
        <p:spPr>
          <a:xfrm>
            <a:off x="1259910" y="801875"/>
            <a:ext cx="50406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01292fc09c_1_2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201292fc09c_1_20:notes"/>
          <p:cNvSpPr/>
          <p:nvPr>
            <p:ph idx="2" type="sldImg"/>
          </p:nvPr>
        </p:nvSpPr>
        <p:spPr>
          <a:xfrm>
            <a:off x="1108075" y="801688"/>
            <a:ext cx="5345100" cy="401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1292fc09c_1_3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201292fc09c_1_38:notes"/>
          <p:cNvSpPr/>
          <p:nvPr>
            <p:ph idx="2" type="sldImg"/>
          </p:nvPr>
        </p:nvSpPr>
        <p:spPr>
          <a:xfrm>
            <a:off x="1259910" y="801875"/>
            <a:ext cx="50406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2ce642d6e_0_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2ce642d6e_0_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2ce642d6e_0_1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2ce642d6e_0_1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a90d72d60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fa90d72d60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3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4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"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2"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3"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4"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5"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6"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3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triaeducativa.gencat.cat/ca/inici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triaeducativa.gencat.cat/ca/inici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xtec.gencat.cat/ca/curriculum/batxillerat/curriculum-171-2022/materies-optatives/" TargetMode="External"/><Relationship Id="rId4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xtec.gencat.cat/ca/curriculum/batxillerat/curriculum-171-2022/materies-optatives/" TargetMode="External"/><Relationship Id="rId4" Type="http://schemas.openxmlformats.org/officeDocument/2006/relationships/image" Target="../media/image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Relationship Id="rId4" Type="http://schemas.openxmlformats.org/officeDocument/2006/relationships/hyperlink" Target="https://triaeducativa.gencat.cat/ca/batxillerat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Relationship Id="rId4" Type="http://schemas.openxmlformats.org/officeDocument/2006/relationships/hyperlink" Target="https://universitats.gencat.cat/web/.content/01_acces_i_admissio/preinscripcions/documentacio/Ponderacions-2024_v3.pdf" TargetMode="External"/><Relationship Id="rId5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educacio.gencat.cat/ca/serveis-tramits/proves/proves-acces/gm-fp/index.html" TargetMode="External"/><Relationship Id="rId4" Type="http://schemas.openxmlformats.org/officeDocument/2006/relationships/hyperlink" Target="https://educacio.gencat.cat/ca/serveis-tramits/proves/proves-acces/gm-apd/index.html" TargetMode="External"/><Relationship Id="rId5" Type="http://schemas.openxmlformats.org/officeDocument/2006/relationships/hyperlink" Target="https://educacio.gencat.cat/ca/serveis-tramits/proves/proves-acces/espec-esportius/calendari/" TargetMode="External"/><Relationship Id="rId6" Type="http://schemas.openxmlformats.org/officeDocument/2006/relationships/image" Target="../media/image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triaeducativa.gencat.cat/ca/inici/" TargetMode="External"/><Relationship Id="rId4" Type="http://schemas.openxmlformats.org/officeDocument/2006/relationships/hyperlink" Target="https://universitats.gencat.cat/web/.content/01_acces_i_admissio/preinscripcions/documentacio/Ponderacions-2024_v3.pdf" TargetMode="External"/><Relationship Id="rId9" Type="http://schemas.openxmlformats.org/officeDocument/2006/relationships/image" Target="../media/image3.jpg"/><Relationship Id="rId5" Type="http://schemas.openxmlformats.org/officeDocument/2006/relationships/hyperlink" Target="https://treball.barcelonactiva.cat/porta22/es/" TargetMode="External"/><Relationship Id="rId6" Type="http://schemas.openxmlformats.org/officeDocument/2006/relationships/hyperlink" Target="http://www.castelldefels.org/orientacio" TargetMode="External"/><Relationship Id="rId7" Type="http://schemas.openxmlformats.org/officeDocument/2006/relationships/hyperlink" Target="http://sem.educaweb.com/" TargetMode="External"/><Relationship Id="rId8" Type="http://schemas.openxmlformats.org/officeDocument/2006/relationships/hyperlink" Target="https://www.ensenyament.com/ca/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ES" sz="4800" u="none" cap="none" strike="noStrike">
                <a:solidFill>
                  <a:srgbClr val="0B5394"/>
                </a:solidFill>
              </a:rPr>
              <a:t>ORIENTACIÓ CURS 2</a:t>
            </a:r>
            <a:r>
              <a:rPr b="1" lang="es-ES" sz="4800">
                <a:solidFill>
                  <a:srgbClr val="0B5394"/>
                </a:solidFill>
              </a:rPr>
              <a:t>3</a:t>
            </a:r>
            <a:r>
              <a:rPr b="1" i="0" lang="es-ES" sz="4800" u="none" cap="none" strike="noStrike">
                <a:solidFill>
                  <a:srgbClr val="0B5394"/>
                </a:solidFill>
              </a:rPr>
              <a:t>-2</a:t>
            </a:r>
            <a:r>
              <a:rPr b="1" lang="es-ES" sz="4800">
                <a:solidFill>
                  <a:srgbClr val="0B5394"/>
                </a:solidFill>
              </a:rPr>
              <a:t>4</a:t>
            </a:r>
            <a:endParaRPr b="1" i="0" sz="4800" u="none" cap="none" strike="noStrike">
              <a:solidFill>
                <a:srgbClr val="0B5394"/>
              </a:solidFill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000"/>
            <a:ext cx="1766160" cy="105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6325" y="1413425"/>
            <a:ext cx="6322425" cy="587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201292fc09c_1_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6954" y="6221396"/>
            <a:ext cx="1946867" cy="116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01292fc09c_1_219"/>
          <p:cNvSpPr txBox="1"/>
          <p:nvPr/>
        </p:nvSpPr>
        <p:spPr>
          <a:xfrm>
            <a:off x="504031" y="200235"/>
            <a:ext cx="7966500" cy="9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775" lIns="100775" spcFirstLastPara="1" rIns="100775" wrap="square" tIns="100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s-ES" sz="3700">
                <a:solidFill>
                  <a:srgbClr val="0B5394"/>
                </a:solidFill>
              </a:rPr>
              <a:t>Sessions tutoria POAP 3r</a:t>
            </a:r>
            <a:endParaRPr b="1" sz="37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s-ES" sz="3700">
                <a:solidFill>
                  <a:srgbClr val="0B5394"/>
                </a:solidFill>
              </a:rPr>
              <a:t>21 febrer - 20 març </a:t>
            </a:r>
            <a:endParaRPr b="1" sz="3700">
              <a:solidFill>
                <a:srgbClr val="0B5394"/>
              </a:solidFill>
            </a:endParaRPr>
          </a:p>
        </p:txBody>
      </p:sp>
      <p:sp>
        <p:nvSpPr>
          <p:cNvPr id="159" name="Google Shape;159;g201292fc09c_1_219"/>
          <p:cNvSpPr txBox="1"/>
          <p:nvPr>
            <p:ph idx="1" type="body"/>
          </p:nvPr>
        </p:nvSpPr>
        <p:spPr>
          <a:xfrm>
            <a:off x="270825" y="1624925"/>
            <a:ext cx="3159600" cy="21549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0B5394"/>
                </a:solidFill>
              </a:rPr>
              <a:t>PRIMERA SESSIÓ:</a:t>
            </a:r>
            <a:r>
              <a:rPr b="1" lang="es-ES">
                <a:solidFill>
                  <a:schemeClr val="accent5"/>
                </a:solidFill>
              </a:rPr>
              <a:t> </a:t>
            </a:r>
            <a:r>
              <a:rPr lang="es-ES"/>
              <a:t>DESPRÉS DE L’ESO, QUÈ?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Optatives per confirmar</a:t>
            </a:r>
            <a:endParaRPr/>
          </a:p>
        </p:txBody>
      </p:sp>
      <p:sp>
        <p:nvSpPr>
          <p:cNvPr id="160" name="Google Shape;160;g201292fc09c_1_219"/>
          <p:cNvSpPr txBox="1"/>
          <p:nvPr>
            <p:ph idx="2" type="body"/>
          </p:nvPr>
        </p:nvSpPr>
        <p:spPr>
          <a:xfrm>
            <a:off x="3578675" y="1624850"/>
            <a:ext cx="3282300" cy="21549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s-ES">
                <a:solidFill>
                  <a:srgbClr val="0B5394"/>
                </a:solidFill>
              </a:rPr>
              <a:t>SEGONA SESSIÓ:</a:t>
            </a:r>
            <a:r>
              <a:rPr b="1" lang="es-ES">
                <a:solidFill>
                  <a:srgbClr val="196F85"/>
                </a:solidFill>
              </a:rPr>
              <a:t> </a:t>
            </a:r>
            <a:endParaRPr b="1">
              <a:solidFill>
                <a:srgbClr val="196F8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QÜESTIONARI D’AUTOCONEIXEMENT</a:t>
            </a:r>
            <a:endParaRPr/>
          </a:p>
        </p:txBody>
      </p:sp>
      <p:sp>
        <p:nvSpPr>
          <p:cNvPr id="161" name="Google Shape;161;g201292fc09c_1_219"/>
          <p:cNvSpPr txBox="1"/>
          <p:nvPr>
            <p:ph idx="3" type="body"/>
          </p:nvPr>
        </p:nvSpPr>
        <p:spPr>
          <a:xfrm>
            <a:off x="7009225" y="1624850"/>
            <a:ext cx="2904600" cy="21549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0B5394"/>
                </a:solidFill>
              </a:rPr>
              <a:t>TERCERA SESSIÓ:</a:t>
            </a:r>
            <a:r>
              <a:rPr b="1" lang="es-ES">
                <a:solidFill>
                  <a:schemeClr val="accent5"/>
                </a:solidFill>
              </a:rPr>
              <a:t> </a:t>
            </a:r>
            <a:r>
              <a:rPr lang="es-ES"/>
              <a:t>RESUM QÜESTIONARI D’AUTOCONEXEMENT</a:t>
            </a:r>
            <a:endParaRPr/>
          </a:p>
        </p:txBody>
      </p:sp>
      <p:sp>
        <p:nvSpPr>
          <p:cNvPr id="162" name="Google Shape;162;g201292fc09c_1_219"/>
          <p:cNvSpPr txBox="1"/>
          <p:nvPr>
            <p:ph idx="4" type="body"/>
          </p:nvPr>
        </p:nvSpPr>
        <p:spPr>
          <a:xfrm>
            <a:off x="270825" y="4062350"/>
            <a:ext cx="3159600" cy="19161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s-ES">
                <a:solidFill>
                  <a:srgbClr val="0B5394"/>
                </a:solidFill>
              </a:rPr>
              <a:t>QUARTA SESSIÓ:</a:t>
            </a:r>
            <a:r>
              <a:rPr b="1" lang="es-ES">
                <a:solidFill>
                  <a:srgbClr val="196F85"/>
                </a:solidFill>
              </a:rPr>
              <a:t> </a:t>
            </a:r>
            <a:endParaRPr b="1">
              <a:solidFill>
                <a:srgbClr val="196F8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CONVERSA AMB LES FAMÍLIES</a:t>
            </a:r>
            <a:endParaRPr/>
          </a:p>
        </p:txBody>
      </p:sp>
      <p:sp>
        <p:nvSpPr>
          <p:cNvPr id="163" name="Google Shape;163;g201292fc09c_1_219"/>
          <p:cNvSpPr txBox="1"/>
          <p:nvPr>
            <p:ph idx="5" type="body"/>
          </p:nvPr>
        </p:nvSpPr>
        <p:spPr>
          <a:xfrm>
            <a:off x="3578675" y="4062350"/>
            <a:ext cx="3282300" cy="19161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0B5394"/>
                </a:solidFill>
              </a:rPr>
              <a:t>QÜESTIONARI OPTATIVES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164" name="Google Shape;164;g201292fc09c_1_219"/>
          <p:cNvSpPr txBox="1"/>
          <p:nvPr>
            <p:ph idx="6" type="body"/>
          </p:nvPr>
        </p:nvSpPr>
        <p:spPr>
          <a:xfrm>
            <a:off x="7009225" y="4062350"/>
            <a:ext cx="2904600" cy="19161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0B5394"/>
                </a:solidFill>
              </a:rPr>
              <a:t>INFORME  ORIENTADOR</a:t>
            </a:r>
            <a:endParaRPr b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b62cc6dcd9_0_19"/>
          <p:cNvSpPr txBox="1"/>
          <p:nvPr>
            <p:ph type="title"/>
          </p:nvPr>
        </p:nvSpPr>
        <p:spPr>
          <a:xfrm>
            <a:off x="1079150" y="4900"/>
            <a:ext cx="8493300" cy="126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s-ES" sz="3400">
                <a:solidFill>
                  <a:srgbClr val="0B5394"/>
                </a:solidFill>
              </a:rPr>
              <a:t>Quines són les seves preocupacions?</a:t>
            </a:r>
            <a:endParaRPr sz="1200"/>
          </a:p>
        </p:txBody>
      </p:sp>
      <p:pic>
        <p:nvPicPr>
          <p:cNvPr id="170" name="Google Shape;170;g2b62cc6dcd9_0_19"/>
          <p:cNvPicPr preferRelativeResize="0"/>
          <p:nvPr/>
        </p:nvPicPr>
        <p:blipFill rotWithShape="1">
          <a:blip r:embed="rId3">
            <a:alphaModFix/>
          </a:blip>
          <a:srcRect b="9510" l="0" r="0" t="0"/>
          <a:stretch/>
        </p:blipFill>
        <p:spPr>
          <a:xfrm>
            <a:off x="1688302" y="1538115"/>
            <a:ext cx="6375428" cy="452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b62cc6dcd9_0_19"/>
          <p:cNvSpPr txBox="1"/>
          <p:nvPr/>
        </p:nvSpPr>
        <p:spPr>
          <a:xfrm>
            <a:off x="327780" y="1771144"/>
            <a:ext cx="35934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775" lIns="100775" spcFirstLastPara="1" rIns="100775" wrap="square" tIns="1007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Què estudio per trobar feina?</a:t>
            </a:r>
            <a:endParaRPr sz="2000"/>
          </a:p>
        </p:txBody>
      </p:sp>
      <p:sp>
        <p:nvSpPr>
          <p:cNvPr id="172" name="Google Shape;172;g2b62cc6dcd9_0_19"/>
          <p:cNvSpPr txBox="1"/>
          <p:nvPr/>
        </p:nvSpPr>
        <p:spPr>
          <a:xfrm>
            <a:off x="414100" y="2581346"/>
            <a:ext cx="3420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775" lIns="100775" spcFirstLastPara="1" rIns="100775" wrap="square" tIns="1007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M’han dit que això no m’agradarà</a:t>
            </a:r>
            <a:endParaRPr sz="2000"/>
          </a:p>
        </p:txBody>
      </p:sp>
      <p:sp>
        <p:nvSpPr>
          <p:cNvPr id="173" name="Google Shape;173;g2b62cc6dcd9_0_19"/>
          <p:cNvSpPr txBox="1"/>
          <p:nvPr/>
        </p:nvSpPr>
        <p:spPr>
          <a:xfrm>
            <a:off x="1079142" y="3874857"/>
            <a:ext cx="23859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775" lIns="100775" spcFirstLastPara="1" rIns="100775" wrap="square" tIns="1007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No sé què estudiar…</a:t>
            </a:r>
            <a:endParaRPr sz="2000"/>
          </a:p>
        </p:txBody>
      </p:sp>
      <p:sp>
        <p:nvSpPr>
          <p:cNvPr id="174" name="Google Shape;174;g2b62cc6dcd9_0_19"/>
          <p:cNvSpPr txBox="1"/>
          <p:nvPr/>
        </p:nvSpPr>
        <p:spPr>
          <a:xfrm>
            <a:off x="1621372" y="5312028"/>
            <a:ext cx="27021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775" lIns="100775" spcFirstLastPara="1" rIns="100775" wrap="square" tIns="1007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Tants anys d’estudi?</a:t>
            </a:r>
            <a:endParaRPr sz="2000"/>
          </a:p>
        </p:txBody>
      </p:sp>
      <p:sp>
        <p:nvSpPr>
          <p:cNvPr id="175" name="Google Shape;175;g2b62cc6dcd9_0_19"/>
          <p:cNvSpPr txBox="1"/>
          <p:nvPr/>
        </p:nvSpPr>
        <p:spPr>
          <a:xfrm>
            <a:off x="3465022" y="1029176"/>
            <a:ext cx="34206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775" lIns="100775" spcFirstLastPara="1" rIns="100775" wrap="square" tIns="1007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M’interessen moltes coses</a:t>
            </a:r>
            <a:endParaRPr sz="2000"/>
          </a:p>
        </p:txBody>
      </p:sp>
      <p:sp>
        <p:nvSpPr>
          <p:cNvPr id="176" name="Google Shape;176;g2b62cc6dcd9_0_19"/>
          <p:cNvSpPr txBox="1"/>
          <p:nvPr/>
        </p:nvSpPr>
        <p:spPr>
          <a:xfrm>
            <a:off x="7087030" y="1771144"/>
            <a:ext cx="24894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775" lIns="100775" spcFirstLastPara="1" rIns="100775" wrap="square" tIns="1007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No puc perdre temps…</a:t>
            </a:r>
            <a:endParaRPr sz="2000"/>
          </a:p>
        </p:txBody>
      </p:sp>
      <p:sp>
        <p:nvSpPr>
          <p:cNvPr id="177" name="Google Shape;177;g2b62cc6dcd9_0_19"/>
          <p:cNvSpPr txBox="1"/>
          <p:nvPr/>
        </p:nvSpPr>
        <p:spPr>
          <a:xfrm>
            <a:off x="7378568" y="3094859"/>
            <a:ext cx="2702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775" lIns="100775" spcFirstLastPara="1" rIns="100775" wrap="square" tIns="1007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I si els estudis no són com em pensava?</a:t>
            </a:r>
            <a:endParaRPr sz="2000"/>
          </a:p>
        </p:txBody>
      </p:sp>
      <p:sp>
        <p:nvSpPr>
          <p:cNvPr id="178" name="Google Shape;178;g2b62cc6dcd9_0_19"/>
          <p:cNvSpPr txBox="1"/>
          <p:nvPr/>
        </p:nvSpPr>
        <p:spPr>
          <a:xfrm>
            <a:off x="7657372" y="4497527"/>
            <a:ext cx="21444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775" lIns="100775" spcFirstLastPara="1" rIns="100775" wrap="square" tIns="1007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Massa difícil per a mi…</a:t>
            </a:r>
            <a:endParaRPr sz="2000"/>
          </a:p>
        </p:txBody>
      </p:sp>
      <p:sp>
        <p:nvSpPr>
          <p:cNvPr id="179" name="Google Shape;179;g2b62cc6dcd9_0_19"/>
          <p:cNvSpPr txBox="1"/>
          <p:nvPr/>
        </p:nvSpPr>
        <p:spPr>
          <a:xfrm>
            <a:off x="5847181" y="5742289"/>
            <a:ext cx="35529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775" lIns="100775" spcFirstLastPara="1" rIns="100775" wrap="square" tIns="1007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Tindré més oportunitats si vaig a la universitat?</a:t>
            </a:r>
            <a:endParaRPr sz="2000"/>
          </a:p>
        </p:txBody>
      </p:sp>
      <p:pic>
        <p:nvPicPr>
          <p:cNvPr id="180" name="Google Shape;180;g2b62cc6dcd9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5849" y="6429699"/>
            <a:ext cx="1597973" cy="9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/>
          <p:nvPr/>
        </p:nvSpPr>
        <p:spPr>
          <a:xfrm>
            <a:off x="408925" y="496500"/>
            <a:ext cx="90717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700" u="none" cap="none" strike="noStrike">
                <a:solidFill>
                  <a:schemeClr val="dk2"/>
                </a:solidFill>
              </a:rPr>
              <a:t>Tria d'optatives per 4t d'ESO (I)</a:t>
            </a:r>
            <a:br>
              <a:rPr b="1" i="0" lang="es-ES" sz="4400" u="none" cap="none" strike="noStrike">
                <a:solidFill>
                  <a:schemeClr val="accent1"/>
                </a:solidFill>
              </a:rPr>
            </a:br>
            <a:endParaRPr b="1" i="0" sz="4400" u="none" cap="none" strike="noStrike">
              <a:solidFill>
                <a:schemeClr val="accent1"/>
              </a:solidFill>
            </a:endParaRPr>
          </a:p>
        </p:txBody>
      </p:sp>
      <p:graphicFrame>
        <p:nvGraphicFramePr>
          <p:cNvPr id="186" name="Google Shape;186;p3"/>
          <p:cNvGraphicFramePr/>
          <p:nvPr/>
        </p:nvGraphicFramePr>
        <p:xfrm>
          <a:off x="553110" y="14766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{D1C2656C-9764-4DC8-9440-12048179825C}</a:tableStyleId>
              </a:tblPr>
              <a:tblGrid>
                <a:gridCol w="2601725"/>
                <a:gridCol w="382850"/>
                <a:gridCol w="2750300"/>
                <a:gridCol w="382850"/>
                <a:gridCol w="2372875"/>
                <a:gridCol w="483850"/>
              </a:tblGrid>
              <a:tr h="4179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Optativa 41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CC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Optativa 42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CC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Optativa 43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CC"/>
                    </a:solidFill>
                  </a:tcPr>
                </a:tc>
                <a:tc hMerge="1"/>
              </a:tr>
              <a:tr h="417950"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Física i química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Biologia i Geologia</a:t>
                      </a:r>
                      <a:endParaRPr b="1" sz="20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Francès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/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</a:tr>
              <a:tr h="417950"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Economia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Llatí</a:t>
                      </a:r>
                      <a:endParaRPr b="1" sz="20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Digitalització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/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  <a:tr h="417950"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Digitalització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Tecnologia (batxillerat)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Música</a:t>
                      </a:r>
                      <a:endParaRPr b="1" sz="20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</a:tr>
              <a:tr h="4179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Emprenedoria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Digitalització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STEAM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/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  <a:tr h="417950"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cap="none" strike="noStrike">
                        <a:solidFill>
                          <a:srgbClr val="00206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Expressió artística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Filosofia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/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187" name="Google Shape;187;p3"/>
          <p:cNvSpPr txBox="1"/>
          <p:nvPr/>
        </p:nvSpPr>
        <p:spPr>
          <a:xfrm>
            <a:off x="103550" y="5747425"/>
            <a:ext cx="7725300" cy="16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➔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s-ES" sz="1800"/>
              <a:t>OHERÈNCIA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➔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99% </a:t>
            </a:r>
            <a:r>
              <a:rPr lang="es-ES" sz="1800"/>
              <a:t>ALUMNES PRIMERES OPCIONS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51" y="6048350"/>
            <a:ext cx="1893951" cy="113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 txBox="1"/>
          <p:nvPr/>
        </p:nvSpPr>
        <p:spPr>
          <a:xfrm>
            <a:off x="186400" y="160125"/>
            <a:ext cx="9537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Tria d'optatives per 4t d'ESO (II)</a:t>
            </a:r>
            <a:br>
              <a:rPr b="1" lang="es-ES" sz="3700">
                <a:solidFill>
                  <a:schemeClr val="dk2"/>
                </a:solidFill>
              </a:rPr>
            </a:br>
            <a:endParaRPr b="1" sz="37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/>
              <a:t> 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347650" y="1231725"/>
            <a:ext cx="3976500" cy="5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BATXILLERAT CIENTÍFIC</a:t>
            </a:r>
            <a:endParaRPr b="0" i="0" sz="22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s-ES" sz="2200" u="none" cap="none" strike="noStrike">
                <a:solidFill>
                  <a:schemeClr val="dk1"/>
                </a:solidFill>
              </a:rPr>
              <a:t>Física i Química </a:t>
            </a:r>
            <a:endParaRPr i="0" sz="2200" u="none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s-ES" sz="2200" u="none" cap="none" strike="noStrike">
                <a:solidFill>
                  <a:schemeClr val="dk1"/>
                </a:solidFill>
              </a:rPr>
              <a:t>Biologia i Geologia</a:t>
            </a:r>
            <a:endParaRPr i="0" sz="22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>
                <a:solidFill>
                  <a:schemeClr val="dk1"/>
                </a:solidFill>
              </a:rPr>
              <a:t>STEAM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BATXILLERAT TECNOLÒGIC</a:t>
            </a:r>
            <a:endParaRPr b="0" i="0" sz="22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s-ES" sz="2200" u="none" cap="none" strike="noStrike">
                <a:solidFill>
                  <a:schemeClr val="dk1"/>
                </a:solidFill>
              </a:rPr>
              <a:t>Física i Química</a:t>
            </a:r>
            <a:endParaRPr i="0" sz="2200" u="none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s-ES" sz="2200" u="none" cap="none" strike="noStrike">
                <a:solidFill>
                  <a:schemeClr val="dk1"/>
                </a:solidFill>
              </a:rPr>
              <a:t>Tecnologia (Batxillerat)</a:t>
            </a:r>
            <a:endParaRPr i="0" sz="22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>
                <a:solidFill>
                  <a:schemeClr val="dk1"/>
                </a:solidFill>
              </a:rPr>
              <a:t>STEAM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BATXILLERAT HUMANÍSTIC I DE LES CIÈNCIES SOCIALS</a:t>
            </a:r>
            <a:endParaRPr b="0" i="0" sz="22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s-ES" sz="2200" u="none" cap="none" strike="noStrike">
                <a:solidFill>
                  <a:schemeClr val="dk1"/>
                </a:solidFill>
              </a:rPr>
              <a:t>Economia </a:t>
            </a:r>
            <a:endParaRPr i="0" sz="2200" u="none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s-ES" sz="2200" u="none" cap="none" strike="noStrike">
                <a:solidFill>
                  <a:schemeClr val="dk1"/>
                </a:solidFill>
              </a:rPr>
              <a:t>Filosofia</a:t>
            </a:r>
            <a:endParaRPr i="0" sz="2200" u="none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4934700" y="1183700"/>
            <a:ext cx="4248000" cy="5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sng" cap="none" strike="noStrike">
                <a:solidFill>
                  <a:schemeClr val="dk1"/>
                </a:solidFill>
              </a:rPr>
              <a:t>BATXILLERAT LINGÜÍSTIC</a:t>
            </a:r>
            <a:endParaRPr b="1" i="0" sz="2200" u="sng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s-ES" sz="2200" u="none" cap="none" strike="noStrike">
                <a:solidFill>
                  <a:schemeClr val="dk1"/>
                </a:solidFill>
              </a:rPr>
              <a:t>Llatí </a:t>
            </a:r>
            <a:endParaRPr i="0" sz="2200" u="none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s-ES" sz="2200" u="none" cap="none" strike="noStrike">
                <a:solidFill>
                  <a:schemeClr val="dk1"/>
                </a:solidFill>
              </a:rPr>
              <a:t>Francès o Filosofia</a:t>
            </a:r>
            <a:endParaRPr i="0" sz="2200" u="none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sng" cap="none" strike="noStrike">
                <a:solidFill>
                  <a:schemeClr val="dk1"/>
                </a:solidFill>
              </a:rPr>
              <a:t>BATXILLERAT ARTÍSTIC</a:t>
            </a:r>
            <a:endParaRPr b="1" i="0" sz="2200" u="sng" cap="none" strike="noStrike">
              <a:solidFill>
                <a:schemeClr val="dk1"/>
              </a:solidFill>
            </a:endParaRPr>
          </a:p>
          <a:p>
            <a:pPr indent="-180719" lvl="0" marL="180719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s-ES" sz="2200" u="none" cap="none" strike="noStrike">
                <a:solidFill>
                  <a:schemeClr val="dk1"/>
                </a:solidFill>
              </a:rPr>
              <a:t>Música </a:t>
            </a:r>
            <a:endParaRPr i="0" sz="2200" u="none" cap="none" strike="noStrike">
              <a:solidFill>
                <a:schemeClr val="dk1"/>
              </a:solidFill>
            </a:endParaRPr>
          </a:p>
          <a:p>
            <a:pPr indent="-180719" lvl="0" marL="180719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s-ES" sz="2200" u="none" cap="none" strike="noStrike">
                <a:solidFill>
                  <a:schemeClr val="dk1"/>
                </a:solidFill>
              </a:rPr>
              <a:t>E</a:t>
            </a:r>
            <a:r>
              <a:rPr lang="es-ES" sz="2200">
                <a:solidFill>
                  <a:schemeClr val="dk1"/>
                </a:solidFill>
              </a:rPr>
              <a:t>xpressió artística</a:t>
            </a:r>
            <a:endParaRPr i="0" sz="2200" u="none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sng" cap="none" strike="noStrike">
                <a:solidFill>
                  <a:schemeClr val="dk1"/>
                </a:solidFill>
              </a:rPr>
              <a:t>CICLES FORMATIU</a:t>
            </a:r>
            <a:r>
              <a:rPr b="1" lang="es-ES" sz="2200" u="sng">
                <a:solidFill>
                  <a:schemeClr val="dk1"/>
                </a:solidFill>
              </a:rPr>
              <a:t>S</a:t>
            </a:r>
            <a:endParaRPr b="1" i="0" sz="2200" u="sng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>
                <a:solidFill>
                  <a:schemeClr val="dk1"/>
                </a:solidFill>
              </a:rPr>
              <a:t>Digitalització</a:t>
            </a:r>
            <a:endParaRPr i="0" sz="2200" u="none" cap="none" strike="noStrike">
              <a:solidFill>
                <a:schemeClr val="dk1"/>
              </a:solidFill>
            </a:endParaRPr>
          </a:p>
          <a:p>
            <a:pPr indent="-180719" lvl="0" marL="180719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s-ES" sz="2200" u="none" cap="none" strike="noStrike">
                <a:solidFill>
                  <a:schemeClr val="dk1"/>
                </a:solidFill>
              </a:rPr>
              <a:t>Emprenedoria</a:t>
            </a:r>
            <a:endParaRPr i="0" sz="2200" u="none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>
                <a:solidFill>
                  <a:schemeClr val="dk1"/>
                </a:solidFill>
              </a:rPr>
              <a:t>STEAM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96" name="Google Shape;19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1292fc09c_0_1"/>
          <p:cNvSpPr txBox="1"/>
          <p:nvPr/>
        </p:nvSpPr>
        <p:spPr>
          <a:xfrm>
            <a:off x="504000" y="301320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rgbClr val="0B5394"/>
                </a:solidFill>
              </a:rPr>
              <a:t>2. ORIENTACIÓ A 4t d'ESO</a:t>
            </a:r>
            <a:endParaRPr b="1" i="0" sz="3700" u="none" cap="none" strike="noStrike">
              <a:solidFill>
                <a:srgbClr val="0B5394"/>
              </a:solidFill>
            </a:endParaRPr>
          </a:p>
        </p:txBody>
      </p:sp>
      <p:sp>
        <p:nvSpPr>
          <p:cNvPr id="202" name="Google Shape;202;g201292fc09c_0_1"/>
          <p:cNvSpPr txBox="1"/>
          <p:nvPr/>
        </p:nvSpPr>
        <p:spPr>
          <a:xfrm>
            <a:off x="792000" y="1872000"/>
            <a:ext cx="87840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BATXILLERAT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CICLES                     PFI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(s</a:t>
            </a:r>
            <a:r>
              <a:rPr lang="es-ES" sz="2800"/>
              <a:t>ense títol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g201292fc09c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840" y="6001560"/>
            <a:ext cx="1766162" cy="105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01292fc09c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900" y="2970725"/>
            <a:ext cx="2503350" cy="28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01292fc09c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6500" y="2970725"/>
            <a:ext cx="2581275" cy="28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01292fc09c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0175" y="2907600"/>
            <a:ext cx="2873125" cy="29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01292fc09c_1_126"/>
          <p:cNvSpPr/>
          <p:nvPr/>
        </p:nvSpPr>
        <p:spPr>
          <a:xfrm>
            <a:off x="594916" y="302784"/>
            <a:ext cx="9139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600" lIns="99225" spcFirstLastPara="1" rIns="99225" wrap="square" tIns="49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700" u="none" cap="none" strike="noStrike">
                <a:solidFill>
                  <a:srgbClr val="0B5394"/>
                </a:solidFill>
              </a:rPr>
              <a:t>Proposta Orientació 4t ESO</a:t>
            </a:r>
            <a:endParaRPr i="0" sz="3700" u="none" cap="none" strike="noStrike">
              <a:solidFill>
                <a:srgbClr val="0B5394"/>
              </a:solidFill>
            </a:endParaRPr>
          </a:p>
        </p:txBody>
      </p:sp>
      <p:grpSp>
        <p:nvGrpSpPr>
          <p:cNvPr id="212" name="Google Shape;212;g201292fc09c_1_126"/>
          <p:cNvGrpSpPr/>
          <p:nvPr/>
        </p:nvGrpSpPr>
        <p:grpSpPr>
          <a:xfrm>
            <a:off x="356781" y="1047410"/>
            <a:ext cx="9127872" cy="6100503"/>
            <a:chOff x="323640" y="985680"/>
            <a:chExt cx="8280000" cy="5534340"/>
          </a:xfrm>
        </p:grpSpPr>
        <p:sp>
          <p:nvSpPr>
            <p:cNvPr id="213" name="Google Shape;213;g201292fc09c_1_126"/>
            <p:cNvSpPr/>
            <p:nvPr/>
          </p:nvSpPr>
          <p:spPr>
            <a:xfrm>
              <a:off x="323640" y="1052640"/>
              <a:ext cx="8280000" cy="539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g201292fc09c_1_126"/>
            <p:cNvSpPr/>
            <p:nvPr/>
          </p:nvSpPr>
          <p:spPr>
            <a:xfrm>
              <a:off x="3845520" y="985680"/>
              <a:ext cx="1223700" cy="1114800"/>
            </a:xfrm>
            <a:prstGeom prst="ellipse">
              <a:avLst/>
            </a:prstGeom>
            <a:solidFill>
              <a:srgbClr val="A4DCEA"/>
            </a:solidFill>
            <a:ln cap="flat" cmpd="sng" w="550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6650" lIns="16650" spcFirstLastPara="1" rIns="16650" wrap="square" tIns="1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Activitats </a:t>
              </a:r>
              <a:r>
                <a:rPr b="1" lang="es-ES" sz="1300"/>
                <a:t>C</a:t>
              </a:r>
              <a:r>
                <a:rPr b="1" i="0" lang="es-E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lassroom</a:t>
              </a:r>
              <a:endParaRPr b="0" i="0" sz="13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b="1" i="0" lang="es-E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(família)</a:t>
              </a:r>
              <a:endParaRPr b="0" i="0" sz="13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201292fc09c_1_126"/>
            <p:cNvSpPr/>
            <p:nvPr/>
          </p:nvSpPr>
          <p:spPr>
            <a:xfrm rot="1349017">
              <a:off x="5105201" y="1680797"/>
              <a:ext cx="262016" cy="36920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CDDB"/>
            </a:solidFill>
            <a:ln>
              <a:noFill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g201292fc09c_1_126"/>
            <p:cNvSpPr/>
            <p:nvPr/>
          </p:nvSpPr>
          <p:spPr>
            <a:xfrm>
              <a:off x="5430606" y="1625401"/>
              <a:ext cx="1140000" cy="1095600"/>
            </a:xfrm>
            <a:prstGeom prst="ellipse">
              <a:avLst/>
            </a:prstGeom>
            <a:solidFill>
              <a:srgbClr val="A4DCEA"/>
            </a:solidFill>
            <a:ln cap="flat" cmpd="sng" w="550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6650" lIns="16650" spcFirstLastPara="1" rIns="16650" wrap="square" tIns="1665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s-ES" sz="1200">
                  <a:solidFill>
                    <a:schemeClr val="dk1"/>
                  </a:solidFill>
                </a:rPr>
                <a:t>Monogràfic Porta 22 (Barcelona)</a:t>
              </a:r>
              <a:endParaRPr b="0" i="0" sz="13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201292fc09c_1_126"/>
            <p:cNvSpPr/>
            <p:nvPr/>
          </p:nvSpPr>
          <p:spPr>
            <a:xfrm rot="3774344">
              <a:off x="6205312" y="2701024"/>
              <a:ext cx="275987" cy="36937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CDDB"/>
            </a:solidFill>
            <a:ln>
              <a:noFill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g201292fc09c_1_126"/>
            <p:cNvSpPr/>
            <p:nvPr/>
          </p:nvSpPr>
          <p:spPr>
            <a:xfrm>
              <a:off x="6046195" y="2995196"/>
              <a:ext cx="1430700" cy="1341300"/>
            </a:xfrm>
            <a:prstGeom prst="ellipse">
              <a:avLst/>
            </a:prstGeom>
            <a:solidFill>
              <a:srgbClr val="A4DCEA"/>
            </a:solidFill>
            <a:ln cap="flat" cmpd="sng" w="550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5450" lIns="15450" spcFirstLastPara="1" rIns="15450" wrap="square" tIns="1545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chemeClr val="dk1"/>
                </a:solidFill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chemeClr val="dk1"/>
                </a:solidFill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s-ES" sz="1100">
                  <a:solidFill>
                    <a:schemeClr val="dk1"/>
                  </a:solidFill>
                </a:rPr>
                <a:t>Tallers / Xerrades (motivacionals, informatives -d’itineraris, centres recursos municipals…).</a:t>
              </a:r>
              <a:endParaRPr sz="11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201292fc09c_1_126"/>
            <p:cNvSpPr/>
            <p:nvPr/>
          </p:nvSpPr>
          <p:spPr>
            <a:xfrm rot="7042052">
              <a:off x="6216527" y="4312147"/>
              <a:ext cx="268220" cy="36925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CDDB"/>
            </a:solidFill>
            <a:ln>
              <a:noFill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g201292fc09c_1_126"/>
            <p:cNvSpPr/>
            <p:nvPr/>
          </p:nvSpPr>
          <p:spPr>
            <a:xfrm>
              <a:off x="5430600" y="4667400"/>
              <a:ext cx="1095600" cy="1095600"/>
            </a:xfrm>
            <a:prstGeom prst="ellipse">
              <a:avLst/>
            </a:prstGeom>
            <a:solidFill>
              <a:srgbClr val="A4DCEA"/>
            </a:solidFill>
            <a:ln cap="flat" cmpd="sng" w="550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6650" lIns="16650" spcFirstLastPara="1" rIns="16650" wrap="square" tIns="1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Xerrada Cap d’Estudis </a:t>
              </a:r>
              <a:endParaRPr b="0" i="0" sz="13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201292fc09c_1_126"/>
            <p:cNvSpPr/>
            <p:nvPr/>
          </p:nvSpPr>
          <p:spPr>
            <a:xfrm rot="9451063">
              <a:off x="5213563" y="5307954"/>
              <a:ext cx="192208" cy="36920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CDDB"/>
            </a:solidFill>
            <a:ln>
              <a:noFill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g201292fc09c_1_126"/>
            <p:cNvSpPr/>
            <p:nvPr/>
          </p:nvSpPr>
          <p:spPr>
            <a:xfrm>
              <a:off x="3710520" y="5170320"/>
              <a:ext cx="1493400" cy="1349700"/>
            </a:xfrm>
            <a:prstGeom prst="ellipse">
              <a:avLst/>
            </a:prstGeom>
            <a:solidFill>
              <a:srgbClr val="A4DCEA"/>
            </a:solidFill>
            <a:ln cap="flat" cmpd="sng" w="550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2675" lIns="12675" spcFirstLastPara="1" rIns="12675" wrap="square" tIns="12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Assessorament Individualitzat del Departament D’Orientació 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201292fc09c_1_126"/>
            <p:cNvSpPr/>
            <p:nvPr/>
          </p:nvSpPr>
          <p:spPr>
            <a:xfrm rot="-9450443">
              <a:off x="3610293" y="5335691"/>
              <a:ext cx="124685" cy="36920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CDDB"/>
            </a:solidFill>
            <a:ln>
              <a:noFill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g201292fc09c_1_126"/>
            <p:cNvSpPr/>
            <p:nvPr/>
          </p:nvSpPr>
          <p:spPr>
            <a:xfrm>
              <a:off x="2252520" y="4581000"/>
              <a:ext cx="1367400" cy="1268400"/>
            </a:xfrm>
            <a:prstGeom prst="ellipse">
              <a:avLst/>
            </a:prstGeom>
            <a:solidFill>
              <a:srgbClr val="A4DCEA"/>
            </a:solidFill>
            <a:ln cap="flat" cmpd="sng" w="550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5450" lIns="15450" spcFirstLastPara="1" rIns="15450" wrap="square" tIns="15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Sessió Informativa </a:t>
              </a:r>
              <a:r>
                <a:rPr b="1" lang="es-ES" sz="1200"/>
                <a:t>famílies</a:t>
              </a:r>
              <a:r>
                <a:rPr b="1" i="0" lang="es-E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201292fc09c_1_126"/>
            <p:cNvSpPr/>
            <p:nvPr/>
          </p:nvSpPr>
          <p:spPr>
            <a:xfrm rot="-6751115">
              <a:off x="2523865" y="4272956"/>
              <a:ext cx="195831" cy="36920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CDDB"/>
            </a:solidFill>
            <a:ln>
              <a:noFill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g201292fc09c_1_126"/>
            <p:cNvSpPr/>
            <p:nvPr/>
          </p:nvSpPr>
          <p:spPr>
            <a:xfrm>
              <a:off x="1604160" y="3069000"/>
              <a:ext cx="1404300" cy="1250700"/>
            </a:xfrm>
            <a:prstGeom prst="ellipse">
              <a:avLst/>
            </a:prstGeom>
            <a:solidFill>
              <a:srgbClr val="A4DCEA"/>
            </a:solidFill>
            <a:ln cap="flat" cmpd="sng" w="550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g201292fc09c_1_126"/>
            <p:cNvSpPr/>
            <p:nvPr/>
          </p:nvSpPr>
          <p:spPr>
            <a:xfrm rot="-4051234">
              <a:off x="2522067" y="2770972"/>
              <a:ext cx="178893" cy="36920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CDDB"/>
            </a:solidFill>
            <a:ln>
              <a:noFill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g201292fc09c_1_126"/>
            <p:cNvSpPr/>
            <p:nvPr/>
          </p:nvSpPr>
          <p:spPr>
            <a:xfrm>
              <a:off x="2252160" y="1502280"/>
              <a:ext cx="1368300" cy="1341300"/>
            </a:xfrm>
            <a:prstGeom prst="ellipse">
              <a:avLst/>
            </a:prstGeom>
            <a:solidFill>
              <a:srgbClr val="A4DCEA"/>
            </a:solidFill>
            <a:ln cap="flat" cmpd="sng" w="550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g201292fc09c_1_126"/>
            <p:cNvSpPr/>
            <p:nvPr/>
          </p:nvSpPr>
          <p:spPr>
            <a:xfrm rot="-1347217">
              <a:off x="3632763" y="1660022"/>
              <a:ext cx="190870" cy="36920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CDDB"/>
            </a:solidFill>
            <a:ln>
              <a:noFill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" name="Google Shape;230;g201292fc09c_1_126"/>
          <p:cNvSpPr/>
          <p:nvPr/>
        </p:nvSpPr>
        <p:spPr>
          <a:xfrm>
            <a:off x="3099625" y="2151525"/>
            <a:ext cx="3806400" cy="37314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DADADA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9600" lIns="99225" spcFirstLastPara="1" rIns="99225" wrap="square" tIns="49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9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Accions contemplades </a:t>
            </a:r>
            <a:r>
              <a:rPr b="1" lang="es-ES" sz="1900">
                <a:latin typeface="Lucida Sans"/>
                <a:ea typeface="Lucida Sans"/>
                <a:cs typeface="Lucida Sans"/>
                <a:sym typeface="Lucida Sans"/>
              </a:rPr>
              <a:t>a</a:t>
            </a:r>
            <a:r>
              <a:rPr b="1" i="0" lang="es-ES" sz="19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 PAT (Pla d’acció tutorial) de 4t ESO</a:t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01292fc09c_1_126"/>
          <p:cNvSpPr txBox="1"/>
          <p:nvPr/>
        </p:nvSpPr>
        <p:spPr>
          <a:xfrm>
            <a:off x="2579688" y="1984167"/>
            <a:ext cx="13554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9600" lIns="99225" spcFirstLastPara="1" rIns="99225" wrap="square" tIns="496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Elaboració de l’Informe Orientador i presa de decisió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01292fc09c_1_126"/>
          <p:cNvSpPr txBox="1"/>
          <p:nvPr/>
        </p:nvSpPr>
        <p:spPr>
          <a:xfrm>
            <a:off x="1858975" y="3540726"/>
            <a:ext cx="135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600" lIns="99225" spcFirstLastPara="1" rIns="99225" wrap="square" tIns="49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1000">
                <a:solidFill>
                  <a:schemeClr val="dk1"/>
                </a:solidFill>
              </a:rPr>
              <a:t> </a:t>
            </a:r>
            <a:r>
              <a:rPr b="1" lang="es-ES" sz="1100">
                <a:solidFill>
                  <a:schemeClr val="dk1"/>
                </a:solidFill>
              </a:rPr>
              <a:t>Punt d’informació Ajuntament i xerrades (famílies)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  <p:pic>
        <p:nvPicPr>
          <p:cNvPr id="233" name="Google Shape;233;g201292fc09c_1_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4407" y="6215485"/>
            <a:ext cx="1946867" cy="116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2ce642d6e_0_14"/>
          <p:cNvSpPr txBox="1"/>
          <p:nvPr>
            <p:ph type="title"/>
          </p:nvPr>
        </p:nvSpPr>
        <p:spPr>
          <a:xfrm>
            <a:off x="93200" y="301325"/>
            <a:ext cx="99312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3700">
                <a:solidFill>
                  <a:schemeClr val="dk2"/>
                </a:solidFill>
              </a:rPr>
              <a:t>Accions POAP 4t</a:t>
            </a:r>
            <a:endParaRPr b="1" sz="3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3700">
                <a:solidFill>
                  <a:schemeClr val="dk2"/>
                </a:solidFill>
              </a:rPr>
              <a:t>(Pla d’Orientació Acadèmica i Professional)</a:t>
            </a:r>
            <a:endParaRPr b="1" sz="3700">
              <a:solidFill>
                <a:schemeClr val="dk2"/>
              </a:solidFill>
            </a:endParaRPr>
          </a:p>
        </p:txBody>
      </p:sp>
      <p:sp>
        <p:nvSpPr>
          <p:cNvPr id="239" name="Google Shape;239;g112ce642d6e_0_14"/>
          <p:cNvSpPr txBox="1"/>
          <p:nvPr>
            <p:ph idx="1" type="body"/>
          </p:nvPr>
        </p:nvSpPr>
        <p:spPr>
          <a:xfrm>
            <a:off x="504000" y="1563425"/>
            <a:ext cx="9306900" cy="58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700">
                <a:solidFill>
                  <a:schemeClr val="dk1"/>
                </a:solidFill>
              </a:rPr>
              <a:t>ACTIVITATS ADREÇADES A L’ALUMNAT: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700">
              <a:solidFill>
                <a:schemeClr val="dk1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-"/>
            </a:pPr>
            <a:r>
              <a:rPr lang="es-ES" sz="2700">
                <a:solidFill>
                  <a:schemeClr val="dk1"/>
                </a:solidFill>
              </a:rPr>
              <a:t>Porta 22: Interessos professionals (dimarts de novembre i desembre).</a:t>
            </a:r>
            <a:endParaRPr sz="2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-"/>
            </a:pPr>
            <a:r>
              <a:rPr lang="es-ES" sz="2700">
                <a:solidFill>
                  <a:schemeClr val="dk1"/>
                </a:solidFill>
              </a:rPr>
              <a:t>Sessions POAP (Durant les hores de tutoria). </a:t>
            </a:r>
            <a:endParaRPr sz="2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s-ES" sz="2600">
                <a:solidFill>
                  <a:schemeClr val="dk1"/>
                </a:solidFill>
              </a:rPr>
              <a:t>Activitats Ajuntament:</a:t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i="1" lang="es-ES" sz="2600">
                <a:solidFill>
                  <a:schemeClr val="dk1"/>
                </a:solidFill>
              </a:rPr>
              <a:t>“Identifica i entrena les teves competències” </a:t>
            </a:r>
            <a:r>
              <a:rPr lang="es-ES" sz="2600">
                <a:solidFill>
                  <a:schemeClr val="dk1"/>
                </a:solidFill>
              </a:rPr>
              <a:t>(19 i 26/01).</a:t>
            </a:r>
            <a:endParaRPr sz="2600">
              <a:solidFill>
                <a:schemeClr val="dk1"/>
              </a:solidFill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s-ES" sz="2600">
                <a:solidFill>
                  <a:schemeClr val="dk1"/>
                </a:solidFill>
              </a:rPr>
              <a:t>Punt d’informació municipal (14/02). </a:t>
            </a:r>
            <a:endParaRPr sz="2600">
              <a:solidFill>
                <a:schemeClr val="dk1"/>
              </a:solidFill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s-ES" sz="2600">
                <a:solidFill>
                  <a:schemeClr val="dk1"/>
                </a:solidFill>
              </a:rPr>
              <a:t>Exposició </a:t>
            </a:r>
            <a:r>
              <a:rPr i="1" lang="es-ES" sz="2600">
                <a:solidFill>
                  <a:schemeClr val="dk1"/>
                </a:solidFill>
              </a:rPr>
              <a:t>“Transitar” </a:t>
            </a:r>
            <a:r>
              <a:rPr lang="es-ES" sz="2600">
                <a:solidFill>
                  <a:schemeClr val="dk1"/>
                </a:solidFill>
              </a:rPr>
              <a:t>(27, 28 i 29/02).</a:t>
            </a:r>
            <a:endParaRPr sz="22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/>
          </a:p>
        </p:txBody>
      </p:sp>
      <p:pic>
        <p:nvPicPr>
          <p:cNvPr id="240" name="Google Shape;240;g112ce642d6e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9550" y="6276175"/>
            <a:ext cx="1766151" cy="9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2ce642d6e_0_24"/>
          <p:cNvSpPr txBox="1"/>
          <p:nvPr>
            <p:ph idx="1" type="body"/>
          </p:nvPr>
        </p:nvSpPr>
        <p:spPr>
          <a:xfrm>
            <a:off x="504000" y="1185325"/>
            <a:ext cx="9071700" cy="605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600" u="sng">
                <a:solidFill>
                  <a:schemeClr val="dk1"/>
                </a:solidFill>
              </a:rPr>
              <a:t>ACTIVITATS ADREÇADES AL PROFESSORAT</a:t>
            </a:r>
            <a:endParaRPr b="1" sz="26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s-ES" sz="2600">
                <a:solidFill>
                  <a:schemeClr val="dk1"/>
                </a:solidFill>
              </a:rPr>
              <a:t>Reunió interna Inici POAP (16/01).</a:t>
            </a:r>
            <a:endParaRPr sz="26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s-ES" sz="2600">
                <a:solidFill>
                  <a:schemeClr val="dk1"/>
                </a:solidFill>
              </a:rPr>
              <a:t>Xerrades Ajuntament: </a:t>
            </a:r>
            <a:endParaRPr sz="2600">
              <a:solidFill>
                <a:schemeClr val="dk1"/>
              </a:solidFill>
            </a:endParaRPr>
          </a:p>
          <a:p>
            <a:pPr indent="457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2600">
                <a:solidFill>
                  <a:schemeClr val="dk1"/>
                </a:solidFill>
              </a:rPr>
              <a:t>“Paper clau dels professionals en l’acompanyament en la transició després de l’ESO”</a:t>
            </a:r>
            <a:r>
              <a:rPr lang="es-ES" sz="2600">
                <a:solidFill>
                  <a:schemeClr val="dk1"/>
                </a:solidFill>
              </a:rPr>
              <a:t>. Diputació de Barcelona (novembre 23 al CRP).</a:t>
            </a:r>
            <a:endParaRPr sz="2600">
              <a:solidFill>
                <a:schemeClr val="dk1"/>
              </a:solidFill>
            </a:endParaRPr>
          </a:p>
          <a:p>
            <a:pPr indent="457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2600">
                <a:solidFill>
                  <a:schemeClr val="dk1"/>
                </a:solidFill>
              </a:rPr>
              <a:t>“Itineraris educatius després de l’ESO i paper clau de les famílies”</a:t>
            </a:r>
            <a:r>
              <a:rPr lang="es-ES" sz="2600">
                <a:solidFill>
                  <a:schemeClr val="dk1"/>
                </a:solidFill>
              </a:rPr>
              <a:t>. Jornades orientació Ajuntament (dimarts 19/03, 17:30h, a l’institut Les Marines  a càrrec de DEP institut).</a:t>
            </a:r>
            <a:endParaRPr sz="2600">
              <a:solidFill>
                <a:schemeClr val="dk1"/>
              </a:solidFill>
            </a:endParaRPr>
          </a:p>
          <a:p>
            <a:pPr indent="457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ES" sz="2600">
                <a:solidFill>
                  <a:schemeClr val="dk1"/>
                </a:solidFill>
              </a:rPr>
              <a:t>“Transitar”</a:t>
            </a:r>
            <a:r>
              <a:rPr lang="es-ES" sz="2600">
                <a:solidFill>
                  <a:schemeClr val="dk1"/>
                </a:solidFill>
              </a:rPr>
              <a:t>, exposició dinamitzada al Centre Cívic Vista Alegre, carrer Mansió (dilluns 26/02, inauguració).</a:t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g112ce642d6e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600" y="6603275"/>
            <a:ext cx="1690402" cy="8761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112ce642d6e_0_24"/>
          <p:cNvSpPr txBox="1"/>
          <p:nvPr/>
        </p:nvSpPr>
        <p:spPr>
          <a:xfrm>
            <a:off x="33325" y="-138275"/>
            <a:ext cx="10014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Accions POAP 4t</a:t>
            </a:r>
            <a:endParaRPr b="1" sz="3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(Pla d’Orientació Acadèmica i Professional)</a:t>
            </a:r>
            <a:endParaRPr b="1" sz="3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1292fc09c_1_358"/>
          <p:cNvSpPr txBox="1"/>
          <p:nvPr>
            <p:ph idx="1" type="body"/>
          </p:nvPr>
        </p:nvSpPr>
        <p:spPr>
          <a:xfrm>
            <a:off x="392325" y="915700"/>
            <a:ext cx="9071700" cy="630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500" u="sng">
                <a:solidFill>
                  <a:schemeClr val="dk1"/>
                </a:solidFill>
              </a:rPr>
              <a:t>ACTIVITATS ADREÇADES A LES FAMÍLIES</a:t>
            </a:r>
            <a:endParaRPr b="1" sz="25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es-ES" sz="2500">
                <a:solidFill>
                  <a:schemeClr val="dk1"/>
                </a:solidFill>
              </a:rPr>
              <a:t>Xerrada Orientació del centre 3r i 4t (dimarts 06/02).</a:t>
            </a:r>
            <a:endParaRPr sz="25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es-ES" sz="2500">
                <a:solidFill>
                  <a:schemeClr val="dk1"/>
                </a:solidFill>
              </a:rPr>
              <a:t>Xerrades Ajuntament:</a:t>
            </a:r>
            <a:endParaRPr sz="25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2600">
                <a:solidFill>
                  <a:schemeClr val="dk1"/>
                </a:solidFill>
              </a:rPr>
              <a:t>“Acompanyar als fills/es en els estudis, educar la motivació i l’esforç”</a:t>
            </a:r>
            <a:r>
              <a:rPr lang="es-ES" sz="2600">
                <a:solidFill>
                  <a:schemeClr val="dk1"/>
                </a:solidFill>
              </a:rPr>
              <a:t> (28/11 i 5/12).</a:t>
            </a:r>
            <a:endParaRPr sz="2600">
              <a:solidFill>
                <a:schemeClr val="dk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2600">
                <a:solidFill>
                  <a:schemeClr val="dk1"/>
                </a:solidFill>
              </a:rPr>
              <a:t>“Itineraris educatius després de l’ESO i paper clau de les famílies”.</a:t>
            </a:r>
            <a:r>
              <a:rPr lang="es-ES" sz="2600">
                <a:solidFill>
                  <a:schemeClr val="dk1"/>
                </a:solidFill>
              </a:rPr>
              <a:t> Jornades orientació Ajuntament (dimarts 19/03, 17:30h, a l’institut Les Marines  a càrrec de DEP institut -1 sessió de 2 hores en espai consultes en línia). </a:t>
            </a:r>
            <a:endParaRPr sz="2600">
              <a:solidFill>
                <a:schemeClr val="dk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ES" sz="2600">
                <a:solidFill>
                  <a:schemeClr val="dk1"/>
                </a:solidFill>
              </a:rPr>
              <a:t>“Transitar”</a:t>
            </a:r>
            <a:r>
              <a:rPr lang="es-ES" sz="2600">
                <a:solidFill>
                  <a:schemeClr val="dk1"/>
                </a:solidFill>
              </a:rPr>
              <a:t>, exposició dinamitzada al Centre Cívic Vista Alegre, carrer Mansió (setmana del 26/02 al 01/03).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dk1"/>
                </a:solidFill>
              </a:rPr>
              <a:t> 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chemeClr val="dk1"/>
              </a:solidFill>
            </a:endParaRPr>
          </a:p>
        </p:txBody>
      </p:sp>
      <p:pic>
        <p:nvPicPr>
          <p:cNvPr id="253" name="Google Shape;253;g201292fc09c_1_3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5375" y="6684900"/>
            <a:ext cx="1462625" cy="8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201292fc09c_1_358"/>
          <p:cNvSpPr txBox="1"/>
          <p:nvPr/>
        </p:nvSpPr>
        <p:spPr>
          <a:xfrm>
            <a:off x="0" y="0"/>
            <a:ext cx="10080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Accions POAP 4t</a:t>
            </a:r>
            <a:endParaRPr b="1" sz="3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(Pla d’Orientació Acadèmica i Professional)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201292fc09c_1_3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2500" y="5964200"/>
            <a:ext cx="2076448" cy="123994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201292fc09c_1_370"/>
          <p:cNvSpPr txBox="1"/>
          <p:nvPr/>
        </p:nvSpPr>
        <p:spPr>
          <a:xfrm>
            <a:off x="504031" y="200235"/>
            <a:ext cx="7966500" cy="9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775" lIns="100775" spcFirstLastPara="1" rIns="100775" wrap="square" tIns="100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s-ES" sz="3700">
                <a:solidFill>
                  <a:srgbClr val="0B5394"/>
                </a:solidFill>
              </a:rPr>
              <a:t>Sessions tutoria POAP 4t</a:t>
            </a:r>
            <a:endParaRPr b="1" sz="37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s-ES" sz="3700">
                <a:solidFill>
                  <a:srgbClr val="0B5394"/>
                </a:solidFill>
              </a:rPr>
              <a:t>14 desembre - 21 febrer</a:t>
            </a:r>
            <a:endParaRPr b="1" sz="3700">
              <a:solidFill>
                <a:srgbClr val="0B5394"/>
              </a:solidFill>
            </a:endParaRPr>
          </a:p>
        </p:txBody>
      </p:sp>
      <p:sp>
        <p:nvSpPr>
          <p:cNvPr id="261" name="Google Shape;261;g201292fc09c_1_370"/>
          <p:cNvSpPr txBox="1"/>
          <p:nvPr>
            <p:ph idx="1" type="body"/>
          </p:nvPr>
        </p:nvSpPr>
        <p:spPr>
          <a:xfrm>
            <a:off x="406400" y="1564750"/>
            <a:ext cx="2873700" cy="20613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0B5394"/>
                </a:solidFill>
              </a:rPr>
              <a:t>PRIMERA SESSIÓ:</a:t>
            </a:r>
            <a:r>
              <a:rPr b="1" lang="es-ES">
                <a:solidFill>
                  <a:schemeClr val="accent5"/>
                </a:solidFill>
              </a:rPr>
              <a:t> </a:t>
            </a:r>
            <a:r>
              <a:rPr lang="es-ES"/>
              <a:t>PRESENTACIÓ I ENTREVISTA </a:t>
            </a:r>
            <a:r>
              <a:rPr lang="es-ES"/>
              <a:t>FAMÍLIES</a:t>
            </a:r>
            <a:endParaRPr/>
          </a:p>
        </p:txBody>
      </p:sp>
      <p:sp>
        <p:nvSpPr>
          <p:cNvPr id="262" name="Google Shape;262;g201292fc09c_1_370"/>
          <p:cNvSpPr txBox="1"/>
          <p:nvPr>
            <p:ph idx="2" type="body"/>
          </p:nvPr>
        </p:nvSpPr>
        <p:spPr>
          <a:xfrm>
            <a:off x="3430375" y="1564750"/>
            <a:ext cx="2873700" cy="20613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0B5394"/>
                </a:solidFill>
              </a:rPr>
              <a:t>SEGONA SESSIÓ:</a:t>
            </a:r>
            <a:r>
              <a:rPr b="1" lang="es-ES">
                <a:solidFill>
                  <a:srgbClr val="196F85"/>
                </a:solidFill>
              </a:rPr>
              <a:t> </a:t>
            </a:r>
            <a:endParaRPr b="1">
              <a:solidFill>
                <a:srgbClr val="196F8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COM SOC JO?</a:t>
            </a:r>
            <a:endParaRPr/>
          </a:p>
        </p:txBody>
      </p:sp>
      <p:sp>
        <p:nvSpPr>
          <p:cNvPr id="263" name="Google Shape;263;g201292fc09c_1_370"/>
          <p:cNvSpPr txBox="1"/>
          <p:nvPr>
            <p:ph idx="3" type="body"/>
          </p:nvPr>
        </p:nvSpPr>
        <p:spPr>
          <a:xfrm>
            <a:off x="6454350" y="1564750"/>
            <a:ext cx="3024600" cy="20613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0B5394"/>
                </a:solidFill>
              </a:rPr>
              <a:t>TERCERA SESSIÓ: </a:t>
            </a:r>
            <a:r>
              <a:rPr lang="es-ES"/>
              <a:t>QUE M’OFEREIX EL SISTEMA EDUCATIU</a:t>
            </a:r>
            <a:endParaRPr/>
          </a:p>
        </p:txBody>
      </p:sp>
      <p:sp>
        <p:nvSpPr>
          <p:cNvPr id="264" name="Google Shape;264;g201292fc09c_1_370"/>
          <p:cNvSpPr txBox="1"/>
          <p:nvPr>
            <p:ph idx="4" type="body"/>
          </p:nvPr>
        </p:nvSpPr>
        <p:spPr>
          <a:xfrm>
            <a:off x="406400" y="3842775"/>
            <a:ext cx="2873700" cy="19047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0B5394"/>
                </a:solidFill>
              </a:rPr>
              <a:t>QUARTA SESSIÓ: </a:t>
            </a:r>
            <a:endParaRPr b="1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EL MERCAT LABORAL</a:t>
            </a:r>
            <a:endParaRPr/>
          </a:p>
        </p:txBody>
      </p:sp>
      <p:sp>
        <p:nvSpPr>
          <p:cNvPr id="265" name="Google Shape;265;g201292fc09c_1_370"/>
          <p:cNvSpPr txBox="1"/>
          <p:nvPr>
            <p:ph idx="5" type="body"/>
          </p:nvPr>
        </p:nvSpPr>
        <p:spPr>
          <a:xfrm>
            <a:off x="3430375" y="3842775"/>
            <a:ext cx="2873700" cy="19047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s-ES">
                <a:solidFill>
                  <a:srgbClr val="0B5394"/>
                </a:solidFill>
              </a:rPr>
              <a:t>CINQUENA SESSIÓ:</a:t>
            </a:r>
            <a:r>
              <a:rPr b="1" lang="es-ES">
                <a:solidFill>
                  <a:srgbClr val="196F85"/>
                </a:solidFill>
              </a:rPr>
              <a:t> </a:t>
            </a:r>
            <a:endParaRPr b="1">
              <a:solidFill>
                <a:srgbClr val="196F8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LA PRESA DE DECISIONS</a:t>
            </a:r>
            <a:endParaRPr b="1">
              <a:solidFill>
                <a:srgbClr val="196F85"/>
              </a:solidFill>
            </a:endParaRPr>
          </a:p>
        </p:txBody>
      </p:sp>
      <p:sp>
        <p:nvSpPr>
          <p:cNvPr id="266" name="Google Shape;266;g201292fc09c_1_370"/>
          <p:cNvSpPr txBox="1"/>
          <p:nvPr>
            <p:ph idx="6" type="body"/>
          </p:nvPr>
        </p:nvSpPr>
        <p:spPr>
          <a:xfrm>
            <a:off x="6454350" y="3842775"/>
            <a:ext cx="3024600" cy="19047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0B5394"/>
                </a:solidFill>
              </a:rPr>
              <a:t>INFORME  ORIENTADOR</a:t>
            </a:r>
            <a:endParaRPr b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1292fc09c_1_2"/>
          <p:cNvSpPr txBox="1"/>
          <p:nvPr/>
        </p:nvSpPr>
        <p:spPr>
          <a:xfrm>
            <a:off x="579200" y="436325"/>
            <a:ext cx="964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32">
                <a:solidFill>
                  <a:srgbClr val="0B5394"/>
                </a:solidFill>
              </a:rPr>
              <a:t>PROCÉS ORIENTACIÓ 3r i 4t ESO</a:t>
            </a:r>
            <a:endParaRPr b="1" sz="3732">
              <a:solidFill>
                <a:srgbClr val="0B5394"/>
              </a:solidFill>
            </a:endParaRPr>
          </a:p>
        </p:txBody>
      </p:sp>
      <p:sp>
        <p:nvSpPr>
          <p:cNvPr id="71" name="Google Shape;71;g201292fc09c_1_2"/>
          <p:cNvSpPr txBox="1"/>
          <p:nvPr/>
        </p:nvSpPr>
        <p:spPr>
          <a:xfrm>
            <a:off x="579200" y="1663350"/>
            <a:ext cx="9110400" cy="4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u="sng">
                <a:solidFill>
                  <a:schemeClr val="dk1"/>
                </a:solidFill>
              </a:rPr>
              <a:t>OBJECTIUS DE LA XERRADA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-254880" lvl="0" marL="36576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chemeClr val="dk1"/>
                </a:solidFill>
              </a:rPr>
              <a:t>1- Donar a conèixer la proposta d’orientació del centre a segon cicle de l’ESO.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-254880" lvl="0" marL="36576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chemeClr val="dk1"/>
                </a:solidFill>
              </a:rPr>
              <a:t>2- Informació dels diferents itineraris acadèmics i professionals.</a:t>
            </a:r>
            <a:endParaRPr sz="2700">
              <a:solidFill>
                <a:schemeClr val="dk1"/>
              </a:solidFill>
            </a:endParaRPr>
          </a:p>
          <a:p>
            <a:pPr indent="-254880" lvl="0" marL="36576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54880" lvl="0" marL="36576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72" name="Google Shape;72;g201292fc09c_1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0740" y="6047750"/>
            <a:ext cx="1766162" cy="1054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01292fc09c_0_10"/>
          <p:cNvSpPr txBox="1"/>
          <p:nvPr>
            <p:ph type="title"/>
          </p:nvPr>
        </p:nvSpPr>
        <p:spPr>
          <a:xfrm>
            <a:off x="504000" y="301320"/>
            <a:ext cx="90717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3700">
                <a:solidFill>
                  <a:schemeClr val="dk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Mapa educatiu amb i sense l’ESO</a:t>
            </a:r>
            <a:endParaRPr sz="3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2"/>
              </a:solidFill>
            </a:endParaRPr>
          </a:p>
        </p:txBody>
      </p:sp>
      <p:sp>
        <p:nvSpPr>
          <p:cNvPr id="272" name="Google Shape;272;g201292fc09c_0_10"/>
          <p:cNvSpPr txBox="1"/>
          <p:nvPr>
            <p:ph idx="1" type="body"/>
          </p:nvPr>
        </p:nvSpPr>
        <p:spPr>
          <a:xfrm>
            <a:off x="504000" y="1769040"/>
            <a:ext cx="9071700" cy="43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g201292fc09c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25" y="1369150"/>
            <a:ext cx="9525000" cy="49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01292fc09c_0_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9000" y="6257125"/>
            <a:ext cx="1903823" cy="105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0846" l="0" r="0" t="20840"/>
          <a:stretch/>
        </p:blipFill>
        <p:spPr>
          <a:xfrm>
            <a:off x="1584350" y="1856463"/>
            <a:ext cx="6695650" cy="389933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7"/>
          <p:cNvSpPr txBox="1"/>
          <p:nvPr/>
        </p:nvSpPr>
        <p:spPr>
          <a:xfrm>
            <a:off x="414225" y="518025"/>
            <a:ext cx="94236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Opcions amb acreditació: CFGM</a:t>
            </a:r>
            <a:r>
              <a:rPr lang="es-ES" sz="4400">
                <a:solidFill>
                  <a:schemeClr val="dk2"/>
                </a:solidFill>
              </a:rPr>
              <a:t> </a:t>
            </a:r>
            <a:endParaRPr sz="44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/>
          </a:p>
        </p:txBody>
      </p:sp>
      <p:sp>
        <p:nvSpPr>
          <p:cNvPr id="281" name="Google Shape;281;p7"/>
          <p:cNvSpPr txBox="1"/>
          <p:nvPr/>
        </p:nvSpPr>
        <p:spPr>
          <a:xfrm>
            <a:off x="4310150" y="6364450"/>
            <a:ext cx="2978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Clica si tens Internet!</a:t>
            </a:r>
            <a:endParaRPr b="0" i="0" sz="1800" u="none" cap="none" strike="noStrike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" name="Google Shape;282;p7"/>
          <p:cNvCxnSpPr/>
          <p:nvPr/>
        </p:nvCxnSpPr>
        <p:spPr>
          <a:xfrm rot="10800000">
            <a:off x="5112000" y="5860440"/>
            <a:ext cx="0" cy="504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3" name="Google Shape;283;p7"/>
          <p:cNvSpPr txBox="1"/>
          <p:nvPr/>
        </p:nvSpPr>
        <p:spPr>
          <a:xfrm>
            <a:off x="2736000" y="1512000"/>
            <a:ext cx="4819680" cy="35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000"/>
              <a:t>Formació professional. Tria educativa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84" name="Google Shape;28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 txBox="1"/>
          <p:nvPr/>
        </p:nvSpPr>
        <p:spPr>
          <a:xfrm>
            <a:off x="50" y="508975"/>
            <a:ext cx="100806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26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2"/>
              </a:solidFill>
            </a:endParaRPr>
          </a:p>
          <a:p>
            <a:pPr indent="0" lvl="0" marL="26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2"/>
              </a:solidFill>
            </a:endParaRPr>
          </a:p>
          <a:p>
            <a:pPr indent="0" lvl="0" marL="45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Opcions amb acreditació: </a:t>
            </a:r>
            <a:endParaRPr b="1" sz="3700">
              <a:solidFill>
                <a:schemeClr val="dk2"/>
              </a:solidFill>
            </a:endParaRPr>
          </a:p>
          <a:p>
            <a:pPr indent="0" lvl="0" marL="45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BATXILLERAT </a:t>
            </a:r>
            <a:endParaRPr b="1" sz="37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3800"/>
              <a:t> </a:t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8"/>
          <p:cNvSpPr txBox="1"/>
          <p:nvPr/>
        </p:nvSpPr>
        <p:spPr>
          <a:xfrm>
            <a:off x="662000" y="1857925"/>
            <a:ext cx="8648400" cy="49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-247799" lvl="0" marL="432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Noto Sans Symbols"/>
              <a:buChar char="●"/>
            </a:pPr>
            <a:r>
              <a:rPr b="0" i="0" lang="es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Ciències i </a:t>
            </a:r>
            <a:r>
              <a:rPr lang="es-ES" sz="3200"/>
              <a:t>t</a:t>
            </a:r>
            <a:r>
              <a:rPr b="0" i="0" lang="es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ecnologia </a:t>
            </a:r>
            <a:r>
              <a:rPr lang="es-ES" sz="3200"/>
              <a:t>(+ Batxibac)</a:t>
            </a:r>
            <a:r>
              <a:rPr b="0" i="0" lang="es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799" lvl="0" marL="432000" marR="0" rtl="0" algn="l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780"/>
              <a:buFont typeface="Noto Sans Symbols"/>
              <a:buChar char="●"/>
            </a:pPr>
            <a:r>
              <a:rPr b="0" i="0" lang="es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Humanitats i </a:t>
            </a:r>
            <a:r>
              <a:rPr lang="es-ES" sz="3200"/>
              <a:t>c</a:t>
            </a:r>
            <a:r>
              <a:rPr b="0" i="0" lang="es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iències socials (+ Bat</a:t>
            </a:r>
            <a:r>
              <a:rPr lang="es-ES" sz="3200"/>
              <a:t>xibac)</a:t>
            </a:r>
            <a:r>
              <a:rPr b="0" i="0" lang="es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799" lvl="0" marL="431999" marR="0" rtl="0" algn="l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780"/>
              <a:buFont typeface="Noto Sans Symbols"/>
              <a:buChar char="●"/>
            </a:pPr>
            <a:r>
              <a:rPr b="0" i="0" lang="es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Arts (no </a:t>
            </a:r>
            <a:r>
              <a:rPr lang="es-ES" sz="3200"/>
              <a:t>l’ofertem</a:t>
            </a:r>
            <a:r>
              <a:rPr b="0" i="0" lang="es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3200"/>
          </a:p>
          <a:p>
            <a:pPr indent="0" lvl="0" marL="0" marR="0" rtl="0" algn="l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01292fc09c_1_436"/>
          <p:cNvSpPr txBox="1"/>
          <p:nvPr>
            <p:ph type="title"/>
          </p:nvPr>
        </p:nvSpPr>
        <p:spPr>
          <a:xfrm>
            <a:off x="504000" y="301325"/>
            <a:ext cx="93348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3700">
                <a:solidFill>
                  <a:schemeClr val="dk2"/>
                </a:solidFill>
              </a:rPr>
              <a:t>Bloc 1</a:t>
            </a:r>
            <a:endParaRPr b="1" sz="37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3700">
                <a:solidFill>
                  <a:schemeClr val="dk2"/>
                </a:solidFill>
              </a:rPr>
              <a:t>Matèries comunes a tots els batxillerats</a:t>
            </a:r>
            <a:endParaRPr b="1" sz="3700">
              <a:solidFill>
                <a:schemeClr val="dk2"/>
              </a:solidFill>
            </a:endParaRPr>
          </a:p>
        </p:txBody>
      </p:sp>
      <p:graphicFrame>
        <p:nvGraphicFramePr>
          <p:cNvPr id="297" name="Google Shape;297;g201292fc09c_1_436"/>
          <p:cNvGraphicFramePr/>
          <p:nvPr/>
        </p:nvGraphicFramePr>
        <p:xfrm>
          <a:off x="1031800" y="1834025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{FCF6FF3F-4C50-4788-A2C5-EAC541727178}</a:tableStyleId>
              </a:tblPr>
              <a:tblGrid>
                <a:gridCol w="735475"/>
                <a:gridCol w="3125125"/>
                <a:gridCol w="651525"/>
                <a:gridCol w="2970525"/>
              </a:tblGrid>
              <a:tr h="5508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Curs 1r </a:t>
                      </a:r>
                      <a:endParaRPr b="1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BE5F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Curs 2n </a:t>
                      </a:r>
                      <a:endParaRPr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BE5F1"/>
                    </a:solidFill>
                  </a:tcPr>
                </a:tc>
                <a:tc hMerge="1"/>
              </a:tr>
              <a:tr h="550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Matèria</a:t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Hores</a:t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Matèria</a:t>
                      </a:r>
                      <a:endParaRPr b="1"/>
                    </a:p>
                  </a:txBody>
                  <a:tcPr marT="63500" marB="63500" marR="63500" marL="63500"/>
                </a:tc>
              </a:tr>
              <a:tr h="55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23114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Llengua catalana I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2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Llengua catalana II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55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23114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Llengua castellana I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2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Llengua castellana II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1198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23114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Llengua estrangera I:</a:t>
                      </a:r>
                      <a:endParaRPr/>
                    </a:p>
                    <a:p>
                      <a:pPr indent="23114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23114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-anglès</a:t>
                      </a:r>
                      <a:endParaRPr/>
                    </a:p>
                    <a:p>
                      <a:pPr indent="23114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-francès si curses BBAC 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3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142875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Llengua estrangera II:</a:t>
                      </a:r>
                      <a:endParaRPr/>
                    </a:p>
                    <a:p>
                      <a:pPr indent="142875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142875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-anglès</a:t>
                      </a:r>
                      <a:endParaRPr/>
                    </a:p>
                    <a:p>
                      <a:pPr indent="142875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-francès si curses BBAC 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55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23114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Filosofia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3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Història de la Filosofia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55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Educació Física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3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Història (en francès si curses BBAC) </a:t>
                      </a:r>
                      <a:endParaRPr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298" name="Google Shape;298;g201292fc09c_1_4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50" y="6430500"/>
            <a:ext cx="1766151" cy="95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01292fc09c_1_448"/>
          <p:cNvSpPr txBox="1"/>
          <p:nvPr>
            <p:ph type="title"/>
          </p:nvPr>
        </p:nvSpPr>
        <p:spPr>
          <a:xfrm>
            <a:off x="-72000" y="301325"/>
            <a:ext cx="9647700" cy="98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Bloc 2: Matèries de modalitat i </a:t>
            </a:r>
            <a:r>
              <a:rPr b="1" lang="es-ES" sz="3700" u="sng">
                <a:solidFill>
                  <a:schemeClr val="hlink"/>
                </a:solidFill>
                <a:hlinkClick r:id="rId3"/>
              </a:rPr>
              <a:t>optatives</a:t>
            </a:r>
            <a:endParaRPr b="1" sz="3700">
              <a:solidFill>
                <a:schemeClr val="dk2"/>
              </a:solidFill>
            </a:endParaRPr>
          </a:p>
          <a:p>
            <a:pPr indent="-463550" lvl="0" marL="137160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lphaUcPeriod"/>
            </a:pPr>
            <a:r>
              <a:rPr b="1" lang="es-ES" sz="3700">
                <a:solidFill>
                  <a:schemeClr val="dk2"/>
                </a:solidFill>
              </a:rPr>
              <a:t>Modalitat de Ciències i Tecnologia</a:t>
            </a:r>
            <a:endParaRPr b="1" sz="1200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300"/>
              </a:spcAft>
              <a:buNone/>
            </a:pPr>
            <a:r>
              <a:t/>
            </a:r>
            <a:endParaRPr b="1" sz="3700">
              <a:solidFill>
                <a:srgbClr val="0B5394"/>
              </a:solidFill>
            </a:endParaRPr>
          </a:p>
        </p:txBody>
      </p:sp>
      <p:pic>
        <p:nvPicPr>
          <p:cNvPr id="304" name="Google Shape;304;g201292fc09c_1_4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3050" y="6850000"/>
            <a:ext cx="1213676" cy="6479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5" name="Google Shape;305;g201292fc09c_1_448"/>
          <p:cNvGraphicFramePr/>
          <p:nvPr/>
        </p:nvGraphicFramePr>
        <p:xfrm>
          <a:off x="186500" y="1345445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{5E265760-6B55-48CD-AB4B-99D3FA2D25F5}</a:tableStyleId>
              </a:tblPr>
              <a:tblGrid>
                <a:gridCol w="576175"/>
                <a:gridCol w="660575"/>
                <a:gridCol w="3025675"/>
                <a:gridCol w="601700"/>
                <a:gridCol w="842550"/>
                <a:gridCol w="2761400"/>
              </a:tblGrid>
              <a:tr h="3023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200"/>
                        <a:t>Curs 1r </a:t>
                      </a:r>
                      <a:endParaRPr b="1"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200"/>
                        <a:t>Curs 2n 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 hMerge="1"/>
                <a:tc hMerge="1"/>
              </a:tr>
              <a:tr h="472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200"/>
                        <a:t>Hores</a:t>
                      </a:r>
                      <a:endParaRPr b="1"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200"/>
                        <a:t>Franja</a:t>
                      </a:r>
                      <a:endParaRPr b="1"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200"/>
                        <a:t>Matèria</a:t>
                      </a:r>
                      <a:endParaRPr b="1"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200"/>
                        <a:t>Hores</a:t>
                      </a:r>
                      <a:endParaRPr b="1"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200"/>
                        <a:t>Franja</a:t>
                      </a:r>
                      <a:endParaRPr b="1"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200"/>
                        <a:t>Matèria</a:t>
                      </a:r>
                      <a:endParaRPr b="1"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3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3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M11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Dibuix Tècnic 1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4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M21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Dibuix Tècnic 2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0235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Química  1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Química  2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023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3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M12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Biologia 1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4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M22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Biologia 2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35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Tecnologia i Enginyeria1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Tecnologia i Enginyeria 2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3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M13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Matemàtiques 1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4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M23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Matemàtiques 2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023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3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M14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Física 1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4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M24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Física 2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35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Ciències ambientals 1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Ciències ambientals 2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350"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3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OP1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Programació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2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LI FR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Literatura francesa (BBAC) </a:t>
                      </a:r>
                      <a:r>
                        <a:rPr lang="es-ES" sz="1200"/>
                        <a:t>(Tarda)</a:t>
                      </a:r>
                      <a:endParaRPr sz="1200">
                        <a:highlight>
                          <a:srgbClr val="FFFF00"/>
                        </a:highlight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800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Biomedicina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2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H FR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Història de frança (BBAC) 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(Tarda)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540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Dades matemàtiques quotidianes</a:t>
                      </a:r>
                      <a:endParaRPr sz="11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2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Cultura científica FR (BBAC)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225"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3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OP2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Robòtica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2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Reptes científics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2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Psicologia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9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Arts escèniques francès (BBAC)</a:t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01292fc09c_1_465"/>
          <p:cNvSpPr txBox="1"/>
          <p:nvPr>
            <p:ph type="title"/>
          </p:nvPr>
        </p:nvSpPr>
        <p:spPr>
          <a:xfrm>
            <a:off x="-72000" y="301325"/>
            <a:ext cx="9647700" cy="98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Bloc 2: Matèries de modalitat i optatives</a:t>
            </a:r>
            <a:endParaRPr b="1" sz="3700">
              <a:solidFill>
                <a:schemeClr val="dk2"/>
              </a:solidFill>
            </a:endParaRPr>
          </a:p>
          <a:p>
            <a:pPr indent="-463550" lvl="0" marL="137160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lphaUcPeriod"/>
            </a:pPr>
            <a:r>
              <a:rPr b="1" lang="es-ES" sz="3700">
                <a:solidFill>
                  <a:schemeClr val="dk2"/>
                </a:solidFill>
              </a:rPr>
              <a:t>Modalitat de Ciències i Tecnologia</a:t>
            </a:r>
            <a:endParaRPr b="1" sz="3700">
              <a:solidFill>
                <a:schemeClr val="dk2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Itineraris recomanats</a:t>
            </a:r>
            <a:endParaRPr b="1" sz="3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300"/>
              </a:spcAft>
              <a:buNone/>
            </a:pPr>
            <a:r>
              <a:t/>
            </a:r>
            <a:endParaRPr b="1" sz="3700">
              <a:solidFill>
                <a:srgbClr val="0B5394"/>
              </a:solidFill>
            </a:endParaRPr>
          </a:p>
        </p:txBody>
      </p:sp>
      <p:pic>
        <p:nvPicPr>
          <p:cNvPr id="311" name="Google Shape;311;g201292fc09c_1_4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400" y="6317325"/>
            <a:ext cx="2149623" cy="9852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2" name="Google Shape;312;g201292fc09c_1_465"/>
          <p:cNvGraphicFramePr/>
          <p:nvPr/>
        </p:nvGraphicFramePr>
        <p:xfrm>
          <a:off x="1011225" y="28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{8BF79D55-4892-4456-B454-A4AFAE6B820C}</a:tableStyleId>
              </a:tblPr>
              <a:tblGrid>
                <a:gridCol w="2813325"/>
                <a:gridCol w="5042450"/>
              </a:tblGrid>
              <a:tr h="58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Itinerari científic/ sanitari</a:t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QUIM + BIO + MAT + FIS/CA + BIOMED + REPTES/ PSI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58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Itinerari tecnològic</a:t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DT/QUIM + TE+ MAT+ FIS+ PROG/DADES+ ROB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58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Itinerari científic/ sanitari BBAC</a:t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QUIM + BIO + MAT + FIS/CA + CULT CIENT FR + ARTS FR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58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Itinerari tecnològic BBAC</a:t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DT/QUIM + TE+ MAT+ FIS+ CULT CIENT FR + ARTS FR</a:t>
                      </a:r>
                      <a:endParaRPr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01292fc09c_1_481"/>
          <p:cNvSpPr txBox="1"/>
          <p:nvPr>
            <p:ph type="title"/>
          </p:nvPr>
        </p:nvSpPr>
        <p:spPr>
          <a:xfrm>
            <a:off x="-72000" y="301325"/>
            <a:ext cx="9647700" cy="98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Bloc 2: Matèries de modalitat i </a:t>
            </a:r>
            <a:r>
              <a:rPr b="1" lang="es-ES" sz="3700" u="sng">
                <a:solidFill>
                  <a:schemeClr val="hlink"/>
                </a:solidFill>
                <a:hlinkClick r:id="rId3"/>
              </a:rPr>
              <a:t>optatives</a:t>
            </a:r>
            <a:endParaRPr b="1" sz="3700">
              <a:solidFill>
                <a:schemeClr val="dk2"/>
              </a:solidFill>
            </a:endParaRPr>
          </a:p>
          <a:p>
            <a:pPr indent="-463550" lvl="0" marL="137160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lphaUcPeriod"/>
            </a:pPr>
            <a:r>
              <a:rPr b="1" lang="es-ES" sz="3700">
                <a:solidFill>
                  <a:schemeClr val="dk2"/>
                </a:solidFill>
              </a:rPr>
              <a:t>Modalitat d’Humanitats i C.Socials</a:t>
            </a:r>
            <a:endParaRPr b="1" sz="1200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300"/>
              </a:spcAft>
              <a:buNone/>
            </a:pPr>
            <a:r>
              <a:t/>
            </a:r>
            <a:endParaRPr b="1" sz="3700">
              <a:solidFill>
                <a:srgbClr val="0B5394"/>
              </a:solidFill>
            </a:endParaRPr>
          </a:p>
        </p:txBody>
      </p:sp>
      <p:pic>
        <p:nvPicPr>
          <p:cNvPr id="318" name="Google Shape;318;g201292fc09c_1_4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3050" y="6850000"/>
            <a:ext cx="1213676" cy="6479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9" name="Google Shape;319;g201292fc09c_1_481"/>
          <p:cNvGraphicFramePr/>
          <p:nvPr/>
        </p:nvGraphicFramePr>
        <p:xfrm>
          <a:off x="568950" y="1486725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{FCF6FF3F-4C50-4788-A2C5-EAC541727178}</a:tableStyleId>
              </a:tblPr>
              <a:tblGrid>
                <a:gridCol w="649950"/>
                <a:gridCol w="777400"/>
                <a:gridCol w="2790950"/>
                <a:gridCol w="688175"/>
                <a:gridCol w="713675"/>
                <a:gridCol w="2727225"/>
              </a:tblGrid>
              <a:tr h="3012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200"/>
                        <a:t>Curs 1r </a:t>
                      </a:r>
                      <a:endParaRPr b="1" sz="1200"/>
                    </a:p>
                  </a:txBody>
                  <a:tcPr marT="63500" marB="63500" marR="63500" marL="63500">
                    <a:solidFill>
                      <a:srgbClr val="DBE5F1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200"/>
                        <a:t>Curs 2n 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DBE5F1"/>
                    </a:solidFill>
                  </a:tcPr>
                </a:tc>
                <a:tc hMerge="1"/>
                <a:tc hMerge="1"/>
              </a:tr>
              <a:tr h="301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200"/>
                        <a:t>Hores</a:t>
                      </a:r>
                      <a:endParaRPr b="1"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200"/>
                        <a:t>Franja</a:t>
                      </a:r>
                      <a:endParaRPr b="1"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200"/>
                        <a:t>Matèria</a:t>
                      </a:r>
                      <a:endParaRPr b="1"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200"/>
                        <a:t>Hores</a:t>
                      </a:r>
                      <a:endParaRPr b="1"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200"/>
                        <a:t>Franja</a:t>
                      </a:r>
                      <a:endParaRPr b="1"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200"/>
                        <a:t>Matèria</a:t>
                      </a:r>
                      <a:endParaRPr b="1" sz="1200"/>
                    </a:p>
                  </a:txBody>
                  <a:tcPr marT="63500" marB="63500" marR="63500" marL="63500"/>
                </a:tc>
              </a:tr>
              <a:tr h="3012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3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M11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Llatí 1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4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M21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Llatí 2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30125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Matemàtiques CCSS 1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Matemàtiques CCSS 2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3012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3</a:t>
                      </a:r>
                      <a:endParaRPr sz="1200"/>
                    </a:p>
                  </a:txBody>
                  <a:tcPr marT="63500" marB="63500" marR="63500" marL="63500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M12</a:t>
                      </a:r>
                      <a:endParaRPr sz="12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Economia</a:t>
                      </a:r>
                      <a:endParaRPr sz="1200"/>
                    </a:p>
                  </a:txBody>
                  <a:tcPr marT="63500" marB="63500" marR="63500" marL="63500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4</a:t>
                      </a:r>
                      <a:endParaRPr sz="1200"/>
                    </a:p>
                  </a:txBody>
                  <a:tcPr marT="63500" marB="63500" marR="63500" marL="63500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M22</a:t>
                      </a:r>
                      <a:endParaRPr sz="12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Història de l’Art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30125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Literatura Universal</a:t>
                      </a:r>
                      <a:endParaRPr sz="1200"/>
                    </a:p>
                  </a:txBody>
                  <a:tcPr marT="63500" marB="63500" marR="63500" marL="63500"/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Literatura Castellana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3012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3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M13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Grec 1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4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M23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Empresa i models de negoci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30125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Història del Món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Literatura Catalana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3012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3</a:t>
                      </a:r>
                      <a:endParaRPr sz="1200"/>
                    </a:p>
                  </a:txBody>
                  <a:tcPr marT="63500" marB="63500" marR="63500" marL="63500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M14</a:t>
                      </a:r>
                      <a:endParaRPr sz="1200"/>
                    </a:p>
                  </a:txBody>
                  <a:tcPr marT="63500" marB="63500" marR="63500" marL="63500" anchor="ctr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Funcionament d’empresa</a:t>
                      </a:r>
                      <a:endParaRPr sz="1200"/>
                    </a:p>
                  </a:txBody>
                  <a:tcPr marT="63500" marB="63500" marR="63500" marL="63500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4</a:t>
                      </a:r>
                      <a:endParaRPr sz="1200"/>
                    </a:p>
                  </a:txBody>
                  <a:tcPr marT="63500" marB="63500" marR="63500" marL="63500" anchor="ctr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M24</a:t>
                      </a:r>
                      <a:endParaRPr sz="1200"/>
                    </a:p>
                  </a:txBody>
                  <a:tcPr marT="63500" marB="63500" marR="63500" marL="63500" anchor="ctr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Grec 2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30125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Psicologia</a:t>
                      </a:r>
                      <a:endParaRPr sz="1200"/>
                    </a:p>
                  </a:txBody>
                  <a:tcPr marT="63500" marB="63500" marR="63500" marL="63500"/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Geografia</a:t>
                      </a:r>
                      <a:endParaRPr sz="1200"/>
                    </a:p>
                  </a:txBody>
                  <a:tcPr marT="63500" marB="63500" marR="63500" marL="63500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250"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3</a:t>
                      </a:r>
                      <a:endParaRPr sz="1200"/>
                    </a:p>
                  </a:txBody>
                  <a:tcPr marT="63500" marB="63500" marR="63500" marL="63500" anchor="ctr"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OP1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Creació literària</a:t>
                      </a:r>
                      <a:endParaRPr sz="1200"/>
                    </a:p>
                  </a:txBody>
                  <a:tcPr marT="63500" marB="63500" marR="63500" marL="63500"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2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LI FR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Literatura francesa (BBAC)</a:t>
                      </a:r>
                      <a:r>
                        <a:rPr lang="es-ES" sz="1200"/>
                        <a:t> (Tarda)</a:t>
                      </a:r>
                      <a:endParaRPr sz="1200">
                        <a:highlight>
                          <a:srgbClr val="FFFF00"/>
                        </a:highlight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783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Problemàtiques Socials</a:t>
                      </a:r>
                      <a:endParaRPr sz="1200"/>
                    </a:p>
                  </a:txBody>
                  <a:tcPr marT="63500" marB="63500" marR="63500" marL="63500"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2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H FR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Història de frança (BBAC) 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(Tarda)</a:t>
                      </a:r>
                      <a:endParaRPr sz="1200">
                        <a:highlight>
                          <a:srgbClr val="FFFF00"/>
                        </a:highlight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031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Dades matemàtiques quotidianes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031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Cultura científica FR (BBAC)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30312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3</a:t>
                      </a:r>
                      <a:endParaRPr sz="1200"/>
                    </a:p>
                  </a:txBody>
                  <a:tcPr marT="63500" marB="63500" marR="63500" marL="63500" anchor="ctr"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OP2</a:t>
                      </a:r>
                      <a:endParaRPr sz="1200"/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Comunicació audiovisual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3031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Ciutadania, política i dret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3031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Arts escèniques francès (BBAC)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01292fc09c_1_487"/>
          <p:cNvSpPr txBox="1"/>
          <p:nvPr>
            <p:ph type="title"/>
          </p:nvPr>
        </p:nvSpPr>
        <p:spPr>
          <a:xfrm>
            <a:off x="-72000" y="301325"/>
            <a:ext cx="9647700" cy="98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Bloc 2: Matèries de modalitat i optatives</a:t>
            </a:r>
            <a:endParaRPr b="1" sz="3700">
              <a:solidFill>
                <a:schemeClr val="dk2"/>
              </a:solidFill>
            </a:endParaRPr>
          </a:p>
          <a:p>
            <a:pPr indent="-463550" lvl="0" marL="137160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lphaUcPeriod"/>
            </a:pPr>
            <a:r>
              <a:rPr b="1" lang="es-ES" sz="3700">
                <a:solidFill>
                  <a:schemeClr val="dk2"/>
                </a:solidFill>
              </a:rPr>
              <a:t>Modalitat d’Humanitats i C.Socials</a:t>
            </a:r>
            <a:endParaRPr b="1" sz="3700">
              <a:solidFill>
                <a:schemeClr val="dk2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Itineraris recomanats</a:t>
            </a:r>
            <a:endParaRPr b="1" sz="3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300"/>
              </a:spcAft>
              <a:buNone/>
            </a:pPr>
            <a:r>
              <a:t/>
            </a:r>
            <a:endParaRPr b="1" sz="3700">
              <a:solidFill>
                <a:srgbClr val="0B5394"/>
              </a:solidFill>
            </a:endParaRPr>
          </a:p>
        </p:txBody>
      </p:sp>
      <p:pic>
        <p:nvPicPr>
          <p:cNvPr id="325" name="Google Shape;325;g201292fc09c_1_4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400" y="6317325"/>
            <a:ext cx="2149623" cy="9852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6" name="Google Shape;326;g201292fc09c_1_487"/>
          <p:cNvGraphicFramePr/>
          <p:nvPr/>
        </p:nvGraphicFramePr>
        <p:xfrm>
          <a:off x="630650" y="309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{8BF79D55-4892-4456-B454-A4AFAE6B820C}</a:tableStyleId>
              </a:tblPr>
              <a:tblGrid>
                <a:gridCol w="2987700"/>
                <a:gridCol w="5762900"/>
              </a:tblGrid>
              <a:tr h="52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Itinerari humanístic</a:t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LLAT + L UNI + GREC/HMON + PSI + C.LIT + C. AUD/ DRET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52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Itinerari social/econòmic</a:t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MAS + ECO + HMON + FUN + PRO. SOC/ DADES + C. AUD/ DRET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52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Itinerari humanístic  BBAC</a:t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LLAT + L UNI + GREC/HMON + PSI + CULT CIENT FR + ARTS FR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52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Itinerari social/econòmic BBAC</a:t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MAS + ECO + HMON + FUN + CULT CIENT FR + ARTS FR</a:t>
                      </a:r>
                      <a:endParaRPr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327" name="Google Shape;327;g201292fc09c_1_487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s-ES" sz="3700">
                <a:solidFill>
                  <a:schemeClr val="dk2"/>
                </a:solidFill>
              </a:rPr>
              <a:t>Batxibac</a:t>
            </a:r>
            <a:endParaRPr b="1" i="0" sz="3700" cap="none" strike="noStrike">
              <a:solidFill>
                <a:schemeClr val="dk2"/>
              </a:solidFill>
            </a:endParaRPr>
          </a:p>
        </p:txBody>
      </p:sp>
      <p:sp>
        <p:nvSpPr>
          <p:cNvPr id="333" name="Google Shape;333;p11"/>
          <p:cNvSpPr txBox="1"/>
          <p:nvPr/>
        </p:nvSpPr>
        <p:spPr>
          <a:xfrm>
            <a:off x="504000" y="1849690"/>
            <a:ext cx="9071700" cy="49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8599" lvl="0" marL="431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"/>
              <a:buFont typeface="Noto Sans Symbols"/>
              <a:buChar char="●"/>
            </a:pPr>
            <a:r>
              <a:rPr b="0" i="0" lang="es-ES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ES" sz="2800">
                <a:highlight>
                  <a:schemeClr val="lt1"/>
                </a:highlight>
              </a:rPr>
              <a:t>0</a:t>
            </a:r>
            <a:r>
              <a:rPr b="0" i="0" lang="es-ES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hores a la setmana en francés</a:t>
            </a:r>
            <a:r>
              <a:rPr lang="es-ES" sz="2800">
                <a:highlight>
                  <a:schemeClr val="lt1"/>
                </a:highlight>
              </a:rPr>
              <a:t>: Francés (3), </a:t>
            </a:r>
            <a:r>
              <a:rPr b="0" i="0" lang="es-ES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s-ES" sz="2800">
                <a:highlight>
                  <a:schemeClr val="lt1"/>
                </a:highlight>
              </a:rPr>
              <a:t>ultura Científica</a:t>
            </a:r>
            <a:r>
              <a:rPr b="0" i="0" lang="es-ES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s-ES" sz="2800">
                <a:highlight>
                  <a:schemeClr val="lt1"/>
                </a:highlight>
              </a:rPr>
              <a:t>3</a:t>
            </a:r>
            <a:r>
              <a:rPr b="0" i="0" lang="es-ES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s-ES" sz="2800">
                <a:highlight>
                  <a:schemeClr val="lt1"/>
                </a:highlight>
              </a:rPr>
              <a:t>Arts Escèniques (3), Tutoria (1) </a:t>
            </a:r>
            <a:r>
              <a:rPr b="0" i="0" lang="es-ES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 el Treball de Recerca</a:t>
            </a:r>
            <a:r>
              <a:rPr lang="es-ES" sz="2800">
                <a:highlight>
                  <a:schemeClr val="lt1"/>
                </a:highlight>
              </a:rPr>
              <a:t>/TR.</a:t>
            </a:r>
            <a:r>
              <a:rPr b="0" i="0" lang="es-ES" sz="2800" u="sng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sng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 u="sng">
              <a:highlight>
                <a:schemeClr val="lt1"/>
              </a:highlight>
            </a:endParaRPr>
          </a:p>
          <a:p>
            <a:pPr indent="-298599" lvl="0" marL="431999" marR="0" rtl="0" algn="just">
              <a:lnSpc>
                <a:spcPct val="15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040"/>
              <a:buFont typeface="Noto Sans Symbols"/>
              <a:buChar char="●"/>
            </a:pPr>
            <a:r>
              <a:rPr lang="es-ES" sz="2800">
                <a:highlight>
                  <a:schemeClr val="lt1"/>
                </a:highlight>
              </a:rPr>
              <a:t>Avaluació</a:t>
            </a:r>
            <a:r>
              <a:rPr b="0" i="0" lang="es-ES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final: selectivitat francesa + part </a:t>
            </a:r>
            <a:r>
              <a:rPr lang="es-ES" sz="2800">
                <a:highlight>
                  <a:schemeClr val="lt1"/>
                </a:highlight>
              </a:rPr>
              <a:t>específica </a:t>
            </a:r>
            <a:r>
              <a:rPr b="0" i="0" lang="es-ES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de la selectivitat espanyola.</a:t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465" y="6342185"/>
            <a:ext cx="1766162" cy="1054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 txBox="1"/>
          <p:nvPr/>
        </p:nvSpPr>
        <p:spPr>
          <a:xfrm>
            <a:off x="0" y="210600"/>
            <a:ext cx="10028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873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➢"/>
            </a:pPr>
            <a:r>
              <a:rPr b="1" i="0" lang="es-ES" sz="3700" u="none" cap="none" strike="noStrike">
                <a:solidFill>
                  <a:schemeClr val="dk2"/>
                </a:solidFill>
              </a:rPr>
              <a:t>Com triar les assignatures de modalitat?</a:t>
            </a:r>
            <a:endParaRPr b="1" i="0" sz="3700" u="none" cap="none" strike="noStrike">
              <a:solidFill>
                <a:schemeClr val="dk2"/>
              </a:solidFill>
            </a:endParaRPr>
          </a:p>
        </p:txBody>
      </p:sp>
      <p:sp>
        <p:nvSpPr>
          <p:cNvPr id="340" name="Google Shape;340;p12"/>
          <p:cNvSpPr txBox="1"/>
          <p:nvPr/>
        </p:nvSpPr>
        <p:spPr>
          <a:xfrm>
            <a:off x="412825" y="1652425"/>
            <a:ext cx="9510300" cy="4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999" lvl="0" marL="43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lang="es-ES" sz="2800"/>
              <a:t>En funció de la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modalitat de batxillerat, s</a:t>
            </a:r>
            <a:r>
              <a:rPr lang="es-ES" sz="2800"/>
              <a:t>’ha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d'escollir </a:t>
            </a:r>
            <a:r>
              <a:rPr b="0" i="0" lang="es-E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de les següents matèri</a:t>
            </a:r>
            <a:r>
              <a:rPr lang="es-ES" sz="2800" u="sng"/>
              <a:t>es</a:t>
            </a:r>
            <a:r>
              <a:rPr b="0" i="0" lang="es-E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comun</a:t>
            </a:r>
            <a:r>
              <a:rPr lang="es-ES" sz="2800" u="sng"/>
              <a:t>es</a:t>
            </a:r>
            <a:r>
              <a:rPr b="0" i="0" lang="es-E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d’opció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610" lvl="1" marL="91440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○"/>
            </a:pPr>
            <a:r>
              <a:rPr b="1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Matemàtiques I i II 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(per la modalitat de Ciències i Tecnologia).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610" lvl="1" marL="91440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○"/>
            </a:pPr>
            <a:r>
              <a:rPr b="1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Matemàtiques Socials I i II 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(per la modalitat d'Humanitats i Ciències Socials, itinerari de Ciències Socials).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610" lvl="1" marL="91440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○"/>
            </a:pPr>
            <a:r>
              <a:rPr b="1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Llatí I i II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(modalitat d'Humanitats i Ciències Socials, itinerari d'Humanitats).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2"/>
          <p:cNvSpPr txBox="1"/>
          <p:nvPr/>
        </p:nvSpPr>
        <p:spPr>
          <a:xfrm>
            <a:off x="310225" y="6477600"/>
            <a:ext cx="33534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Link a explicació més extensa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62cc6dcd9_0_0"/>
          <p:cNvSpPr txBox="1"/>
          <p:nvPr/>
        </p:nvSpPr>
        <p:spPr>
          <a:xfrm>
            <a:off x="1514875" y="610100"/>
            <a:ext cx="70509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32">
                <a:solidFill>
                  <a:srgbClr val="0B5394"/>
                </a:solidFill>
              </a:rPr>
              <a:t>“Acompanyar en l’aventura de construir el seu projecte de vida i professional”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78" name="Google Shape;78;g2b62cc6dcd9_0_0"/>
          <p:cNvSpPr txBox="1"/>
          <p:nvPr/>
        </p:nvSpPr>
        <p:spPr>
          <a:xfrm>
            <a:off x="933700" y="2779350"/>
            <a:ext cx="89391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4880" lvl="0" marL="36576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rgbClr val="CC0000"/>
                </a:solidFill>
              </a:rPr>
              <a:t>ACOMPANYAR</a:t>
            </a:r>
            <a:r>
              <a:rPr lang="es-ES" sz="2700">
                <a:solidFill>
                  <a:schemeClr val="dk1"/>
                </a:solidFill>
              </a:rPr>
              <a:t> ≠ TRIAR PER ELLS I ELLES</a:t>
            </a:r>
            <a:endParaRPr sz="2700">
              <a:solidFill>
                <a:schemeClr val="dk1"/>
              </a:solidFill>
            </a:endParaRPr>
          </a:p>
          <a:p>
            <a:pPr indent="-254880" lvl="0" marL="36576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rgbClr val="CC0000"/>
                </a:solidFill>
              </a:rPr>
              <a:t>AVENTURA</a:t>
            </a:r>
            <a:r>
              <a:rPr lang="es-ES" sz="2700">
                <a:solidFill>
                  <a:schemeClr val="dk1"/>
                </a:solidFill>
              </a:rPr>
              <a:t> ≠ SEQÜÈNCIA ESTABLE I HOMOGÈNIA</a:t>
            </a:r>
            <a:endParaRPr sz="2700">
              <a:solidFill>
                <a:schemeClr val="dk1"/>
              </a:solidFill>
            </a:endParaRPr>
          </a:p>
          <a:p>
            <a:pPr indent="-254880" lvl="0" marL="36576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rgbClr val="CC0000"/>
                </a:solidFill>
              </a:rPr>
              <a:t>CONSTRUIR</a:t>
            </a:r>
            <a:r>
              <a:rPr lang="es-ES" sz="2700">
                <a:solidFill>
                  <a:schemeClr val="dk1"/>
                </a:solidFill>
              </a:rPr>
              <a:t> ≠ IMPROVISACIÓ</a:t>
            </a:r>
            <a:endParaRPr sz="2700">
              <a:solidFill>
                <a:schemeClr val="dk1"/>
              </a:solidFill>
            </a:endParaRPr>
          </a:p>
          <a:p>
            <a:pPr indent="-254880" lvl="0" marL="36576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rgbClr val="CC0000"/>
                </a:solidFill>
              </a:rPr>
              <a:t>PROJECTE PROFESSIONAL</a:t>
            </a:r>
            <a:r>
              <a:rPr lang="es-ES" sz="2700">
                <a:solidFill>
                  <a:schemeClr val="dk1"/>
                </a:solidFill>
              </a:rPr>
              <a:t> ≠ PRODUCTE ACABAT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79" name="Google Shape;79;g2b62cc6dcd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850" y="5212125"/>
            <a:ext cx="2001000" cy="20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2b62cc6dcd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1640" y="6158675"/>
            <a:ext cx="1766162" cy="1054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8600" lvl="0" marL="43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"/>
              <a:buFont typeface="Noto Sans Symbols"/>
              <a:buChar char="●"/>
            </a:pP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la resta d'assignatures, l'alumne hauria de mirar la </a:t>
            </a:r>
            <a:r>
              <a:rPr b="0" i="0" lang="es-E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taula de ponderacions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3"/>
          <p:cNvSpPr txBox="1"/>
          <p:nvPr/>
        </p:nvSpPr>
        <p:spPr>
          <a:xfrm>
            <a:off x="0" y="230775"/>
            <a:ext cx="10080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➢"/>
            </a:pPr>
            <a:r>
              <a:rPr b="1" lang="es-ES" sz="3700">
                <a:solidFill>
                  <a:schemeClr val="dk2"/>
                </a:solidFill>
              </a:rPr>
              <a:t>Com triar les assignatures de modalitat?</a:t>
            </a:r>
            <a:endParaRPr b="1" sz="37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800"/>
          </a:p>
        </p:txBody>
      </p:sp>
      <p:sp>
        <p:nvSpPr>
          <p:cNvPr id="349" name="Google Shape;349;p13"/>
          <p:cNvSpPr txBox="1"/>
          <p:nvPr/>
        </p:nvSpPr>
        <p:spPr>
          <a:xfrm>
            <a:off x="8539560" y="4464000"/>
            <a:ext cx="1363320" cy="61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Clica si tens </a:t>
            </a:r>
            <a:endParaRPr b="0" i="0" sz="18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Internet! cambiar captura!!!</a:t>
            </a:r>
            <a:endParaRPr b="0" i="0" sz="18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0" name="Google Shape;350;p13"/>
          <p:cNvCxnSpPr/>
          <p:nvPr/>
        </p:nvCxnSpPr>
        <p:spPr>
          <a:xfrm rot="10800000">
            <a:off x="8102520" y="4680000"/>
            <a:ext cx="43704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51" name="Google Shape;35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7840" y="6192000"/>
            <a:ext cx="1766160" cy="105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20726" l="16957" r="18367" t="15063"/>
          <a:stretch/>
        </p:blipFill>
        <p:spPr>
          <a:xfrm>
            <a:off x="1522050" y="2753700"/>
            <a:ext cx="6519149" cy="364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"/>
          <p:cNvSpPr txBox="1"/>
          <p:nvPr/>
        </p:nvSpPr>
        <p:spPr>
          <a:xfrm>
            <a:off x="186400" y="462600"/>
            <a:ext cx="9807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➢"/>
            </a:pPr>
            <a:r>
              <a:rPr b="1" lang="es-ES" sz="3700">
                <a:solidFill>
                  <a:schemeClr val="dk2"/>
                </a:solidFill>
              </a:rPr>
              <a:t>Com triar les assignatures de modalitat?</a:t>
            </a:r>
            <a:endParaRPr b="1" sz="37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4400"/>
          </a:p>
        </p:txBody>
      </p:sp>
      <p:sp>
        <p:nvSpPr>
          <p:cNvPr id="358" name="Google Shape;358;p14"/>
          <p:cNvSpPr txBox="1"/>
          <p:nvPr/>
        </p:nvSpPr>
        <p:spPr>
          <a:xfrm>
            <a:off x="503975" y="1833875"/>
            <a:ext cx="9271800" cy="5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999" lvl="0" marL="43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s-ES" sz="3200"/>
              <a:t>La taula de ponderacions orienta en relació amb </a:t>
            </a:r>
            <a:r>
              <a:rPr b="0" i="0" lang="es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assignatures que </a:t>
            </a:r>
            <a:r>
              <a:rPr lang="es-ES" sz="3200"/>
              <a:t>has de cursar</a:t>
            </a:r>
            <a:r>
              <a:rPr b="0" i="0" lang="es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/>
          </a:p>
          <a:p>
            <a:pPr indent="-323999" lvl="0" marL="431999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i="0" lang="es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Nota d'ingrés</a:t>
            </a:r>
            <a:r>
              <a:rPr lang="es-ES" sz="3200"/>
              <a:t> als graus universitaris</a:t>
            </a:r>
            <a:r>
              <a:rPr b="0" i="0" lang="es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320040" lvl="1" marL="9144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○"/>
            </a:pPr>
            <a:r>
              <a:rPr b="0" i="0" lang="es-E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punts de l'expedient (mitjana de </a:t>
            </a:r>
            <a:r>
              <a:rPr lang="es-ES" sz="2600"/>
              <a:t>Batxillerat)</a:t>
            </a:r>
            <a:r>
              <a:rPr b="0" i="0" lang="es-E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1" marL="9144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○"/>
            </a:pPr>
            <a:r>
              <a:rPr b="0" i="0" lang="es-E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 punts de la fase comuna (fase general </a:t>
            </a:r>
            <a:r>
              <a:rPr lang="es-ES" sz="2600"/>
              <a:t>selectivitat).</a:t>
            </a:r>
            <a:r>
              <a:rPr b="0" i="0" lang="es-E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1" marL="9144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○"/>
            </a:pPr>
            <a:r>
              <a:rPr b="0" i="0" lang="es-ES" sz="2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+ 4  punts de la fase específica</a:t>
            </a:r>
            <a:r>
              <a:rPr b="0" i="0" lang="es-E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1" marL="9144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○"/>
            </a:pPr>
            <a:r>
              <a:rPr b="0" i="0" lang="es-ES" sz="2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14 (nota màxima, però no sempre necessària).</a:t>
            </a:r>
            <a:endParaRPr b="0" i="0" sz="26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7240" y="6318710"/>
            <a:ext cx="1766162" cy="1054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12ce642d6e_0_36"/>
          <p:cNvSpPr txBox="1"/>
          <p:nvPr>
            <p:ph type="title"/>
          </p:nvPr>
        </p:nvSpPr>
        <p:spPr>
          <a:xfrm>
            <a:off x="504450" y="-81655"/>
            <a:ext cx="90717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/>
              <a:t>DATES </a:t>
            </a:r>
            <a:r>
              <a:rPr b="1" lang="es-ES" sz="3600"/>
              <a:t>PREINSCRIPCIÓ</a:t>
            </a:r>
            <a:r>
              <a:rPr b="1" lang="es-ES" sz="3600"/>
              <a:t> CURS 2023-24</a:t>
            </a:r>
            <a:endParaRPr b="1" sz="3600">
              <a:solidFill>
                <a:schemeClr val="dk2"/>
              </a:solidFill>
            </a:endParaRPr>
          </a:p>
        </p:txBody>
      </p:sp>
      <p:sp>
        <p:nvSpPr>
          <p:cNvPr id="365" name="Google Shape;365;g112ce642d6e_0_36"/>
          <p:cNvSpPr txBox="1"/>
          <p:nvPr>
            <p:ph idx="1" type="body"/>
          </p:nvPr>
        </p:nvSpPr>
        <p:spPr>
          <a:xfrm>
            <a:off x="504475" y="1180454"/>
            <a:ext cx="9071700" cy="615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600">
                <a:solidFill>
                  <a:schemeClr val="dk1"/>
                </a:solidFill>
              </a:rPr>
              <a:t>Batxillerat:</a:t>
            </a:r>
            <a:r>
              <a:rPr lang="es-ES" sz="2600">
                <a:solidFill>
                  <a:schemeClr val="dk1"/>
                </a:solidFill>
              </a:rPr>
              <a:t>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>
                <a:solidFill>
                  <a:srgbClr val="222222"/>
                </a:solidFill>
                <a:highlight>
                  <a:schemeClr val="lt1"/>
                </a:highlight>
              </a:rPr>
              <a:t>Presentació de sol·licituds: pendent data oficial.</a:t>
            </a:r>
            <a:endParaRPr sz="24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>
                <a:solidFill>
                  <a:srgbClr val="222222"/>
                </a:solidFill>
                <a:highlight>
                  <a:schemeClr val="lt1"/>
                </a:highlight>
              </a:rPr>
              <a:t>Matrícula: </a:t>
            </a:r>
            <a:r>
              <a:rPr lang="es-ES" sz="2400">
                <a:solidFill>
                  <a:srgbClr val="222222"/>
                </a:solidFill>
                <a:highlight>
                  <a:schemeClr val="lt1"/>
                </a:highlight>
              </a:rPr>
              <a:t>pendent data oficial.</a:t>
            </a:r>
            <a:endParaRPr sz="24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600">
                <a:solidFill>
                  <a:schemeClr val="dk1"/>
                </a:solidFill>
              </a:rPr>
              <a:t>Cicles de formació professional de grau mitjà:</a:t>
            </a:r>
            <a:r>
              <a:rPr lang="es-ES" sz="2600">
                <a:solidFill>
                  <a:schemeClr val="dk1"/>
                </a:solidFill>
              </a:rPr>
              <a:t> 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>
                <a:solidFill>
                  <a:schemeClr val="dk1"/>
                </a:solidFill>
              </a:rPr>
              <a:t>El Departament d’Educació estableix dos terminis de presentació de sol·licituds:</a:t>
            </a:r>
            <a:endParaRPr sz="24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381000" lvl="0" marL="5969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s-ES" sz="2400">
                <a:solidFill>
                  <a:srgbClr val="222222"/>
                </a:solidFill>
                <a:highlight>
                  <a:schemeClr val="lt1"/>
                </a:highlight>
              </a:rPr>
              <a:t>Alumnat amb continuïtat d’escolarització: </a:t>
            </a:r>
            <a:r>
              <a:rPr lang="es-ES" sz="2400">
                <a:solidFill>
                  <a:srgbClr val="222222"/>
                </a:solidFill>
                <a:highlight>
                  <a:schemeClr val="lt1"/>
                </a:highlight>
              </a:rPr>
              <a:t>pendent data oficial.</a:t>
            </a:r>
            <a:endParaRPr sz="24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381000" lvl="0" marL="5969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s-ES" sz="2400">
                <a:solidFill>
                  <a:srgbClr val="222222"/>
                </a:solidFill>
                <a:highlight>
                  <a:schemeClr val="lt1"/>
                </a:highlight>
              </a:rPr>
              <a:t>Resta d'alumnat: </a:t>
            </a:r>
            <a:r>
              <a:rPr lang="es-ES" sz="2400">
                <a:solidFill>
                  <a:srgbClr val="222222"/>
                </a:solidFill>
                <a:highlight>
                  <a:schemeClr val="lt1"/>
                </a:highlight>
              </a:rPr>
              <a:t>pendent data oficial.</a:t>
            </a:r>
            <a:endParaRPr sz="24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>
                <a:solidFill>
                  <a:srgbClr val="222222"/>
                </a:solidFill>
                <a:highlight>
                  <a:schemeClr val="lt1"/>
                </a:highlight>
              </a:rPr>
              <a:t>Matrícula dels participants en els dos processos: </a:t>
            </a:r>
            <a:r>
              <a:rPr lang="es-ES" sz="2400">
                <a:solidFill>
                  <a:srgbClr val="222222"/>
                </a:solidFill>
                <a:highlight>
                  <a:schemeClr val="lt1"/>
                </a:highlight>
              </a:rPr>
              <a:t>pendent data oficial.</a:t>
            </a:r>
            <a:endParaRPr sz="24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600">
                <a:solidFill>
                  <a:schemeClr val="dk1"/>
                </a:solidFill>
              </a:rPr>
              <a:t>Cicles d’arts plàstiques i disseny de grau mitjà:  </a:t>
            </a:r>
            <a:endParaRPr sz="2600">
              <a:solidFill>
                <a:schemeClr val="dk1"/>
              </a:solidFill>
            </a:endParaRPr>
          </a:p>
          <a:p>
            <a:pPr indent="-381000" lvl="0" marL="596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s-ES" sz="2400">
                <a:solidFill>
                  <a:srgbClr val="222222"/>
                </a:solidFill>
                <a:highlight>
                  <a:schemeClr val="lt1"/>
                </a:highlight>
              </a:rPr>
              <a:t>Presentació</a:t>
            </a:r>
            <a:r>
              <a:rPr lang="es-ES" sz="2400">
                <a:solidFill>
                  <a:schemeClr val="dk1"/>
                </a:solidFill>
              </a:rPr>
              <a:t> de sol·licituds: </a:t>
            </a:r>
            <a:r>
              <a:rPr lang="es-ES" sz="2400">
                <a:solidFill>
                  <a:srgbClr val="222222"/>
                </a:solidFill>
                <a:highlight>
                  <a:schemeClr val="lt1"/>
                </a:highlight>
              </a:rPr>
              <a:t>pendent data oficial.</a:t>
            </a:r>
            <a:endParaRPr sz="2400">
              <a:solidFill>
                <a:schemeClr val="dk1"/>
              </a:solidFill>
            </a:endParaRPr>
          </a:p>
          <a:p>
            <a:pPr indent="-381000" lvl="0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ES" sz="2400">
                <a:solidFill>
                  <a:schemeClr val="dk1"/>
                </a:solidFill>
              </a:rPr>
              <a:t>Matrícula: </a:t>
            </a:r>
            <a:r>
              <a:rPr lang="es-ES" sz="2400">
                <a:solidFill>
                  <a:srgbClr val="222222"/>
                </a:solidFill>
                <a:highlight>
                  <a:schemeClr val="lt1"/>
                </a:highlight>
              </a:rPr>
              <a:t>pendent data oficial.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366" name="Google Shape;366;g112ce642d6e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3925" y="6696675"/>
            <a:ext cx="1563873" cy="77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fa90d72d60_0_20"/>
          <p:cNvSpPr txBox="1"/>
          <p:nvPr>
            <p:ph type="title"/>
          </p:nvPr>
        </p:nvSpPr>
        <p:spPr>
          <a:xfrm>
            <a:off x="504000" y="301325"/>
            <a:ext cx="9071700" cy="9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3600">
                <a:solidFill>
                  <a:schemeClr val="dk2"/>
                </a:solidFill>
              </a:rPr>
              <a:t>DATES PROVES D’ACCÉS</a:t>
            </a:r>
            <a:endParaRPr b="1"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700">
              <a:solidFill>
                <a:schemeClr val="dk2"/>
              </a:solidFill>
            </a:endParaRPr>
          </a:p>
        </p:txBody>
      </p:sp>
      <p:sp>
        <p:nvSpPr>
          <p:cNvPr id="372" name="Google Shape;372;g1fa90d72d60_0_20"/>
          <p:cNvSpPr txBox="1"/>
          <p:nvPr>
            <p:ph idx="1" type="body"/>
          </p:nvPr>
        </p:nvSpPr>
        <p:spPr>
          <a:xfrm>
            <a:off x="504000" y="1278725"/>
            <a:ext cx="9071700" cy="61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 u="sng">
                <a:solidFill>
                  <a:schemeClr val="hlink"/>
                </a:solidFill>
                <a:hlinkClick r:id="rId3"/>
              </a:rPr>
              <a:t>PROVES D’ACCÉS A CICLES DE GRAU MITJÀ:</a:t>
            </a:r>
            <a:endParaRPr b="1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s-ES" sz="2300">
                <a:highlight>
                  <a:schemeClr val="lt1"/>
                </a:highlight>
              </a:rPr>
              <a:t>Inscripció: </a:t>
            </a:r>
            <a:r>
              <a:rPr lang="es-ES" sz="2400">
                <a:solidFill>
                  <a:srgbClr val="222222"/>
                </a:solidFill>
                <a:highlight>
                  <a:schemeClr val="lt1"/>
                </a:highlight>
              </a:rPr>
              <a:t>pendent data oficial.</a:t>
            </a:r>
            <a:endParaRPr sz="2300">
              <a:highlight>
                <a:schemeClr val="lt1"/>
              </a:highlight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s-ES" sz="2300">
                <a:highlight>
                  <a:schemeClr val="lt1"/>
                </a:highlight>
              </a:rPr>
              <a:t>Pagament de la taxa: </a:t>
            </a:r>
            <a:r>
              <a:rPr lang="es-ES" sz="2400">
                <a:solidFill>
                  <a:srgbClr val="222222"/>
                </a:solidFill>
                <a:highlight>
                  <a:schemeClr val="lt1"/>
                </a:highlight>
              </a:rPr>
              <a:t>pendent data oficial.</a:t>
            </a:r>
            <a:endParaRPr sz="2300">
              <a:highlight>
                <a:schemeClr val="lt1"/>
              </a:highlight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s-ES" sz="2300">
                <a:highlight>
                  <a:schemeClr val="lt1"/>
                </a:highlight>
              </a:rPr>
              <a:t>Prova: </a:t>
            </a:r>
            <a:r>
              <a:rPr lang="es-ES" sz="2400">
                <a:solidFill>
                  <a:srgbClr val="222222"/>
                </a:solidFill>
                <a:highlight>
                  <a:schemeClr val="lt1"/>
                </a:highlight>
              </a:rPr>
              <a:t>pendent data oficial.</a:t>
            </a:r>
            <a:endParaRPr sz="23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 u="sng">
                <a:solidFill>
                  <a:schemeClr val="hlink"/>
                </a:solidFill>
                <a:hlinkClick r:id="rId4"/>
              </a:rPr>
              <a:t>PROVES D’ACCÉS ARTS PLÀSTIQUES I DISSENY:</a:t>
            </a:r>
            <a:endParaRPr b="1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s-ES" sz="2400">
                <a:highlight>
                  <a:schemeClr val="lt1"/>
                </a:highlight>
              </a:rPr>
              <a:t>Inscripció: </a:t>
            </a:r>
            <a:r>
              <a:rPr lang="es-ES" sz="2400">
                <a:solidFill>
                  <a:srgbClr val="222222"/>
                </a:solidFill>
                <a:highlight>
                  <a:schemeClr val="lt1"/>
                </a:highlight>
              </a:rPr>
              <a:t>pendent data oficial.</a:t>
            </a:r>
            <a:endParaRPr sz="2400">
              <a:highlight>
                <a:schemeClr val="lt1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s-ES" sz="2400">
                <a:highlight>
                  <a:schemeClr val="lt1"/>
                </a:highlight>
              </a:rPr>
              <a:t>Proves: part comuna i part específica (</a:t>
            </a:r>
            <a:r>
              <a:rPr lang="es-ES" sz="2400">
                <a:solidFill>
                  <a:srgbClr val="222222"/>
                </a:solidFill>
                <a:highlight>
                  <a:schemeClr val="lt1"/>
                </a:highlight>
              </a:rPr>
              <a:t>pendent data oficial).</a:t>
            </a:r>
            <a:endParaRPr sz="24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 u="sng">
                <a:solidFill>
                  <a:schemeClr val="hlink"/>
                </a:solidFill>
                <a:hlinkClick r:id="rId5"/>
              </a:rPr>
              <a:t>PROVES ENSENYAMENTS ESPORTIUS: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highlight>
                  <a:schemeClr val="lt1"/>
                </a:highlight>
              </a:rPr>
              <a:t> Cada ensenyament té la seva data de preinscripció, consultar-ho.</a:t>
            </a:r>
            <a:endParaRPr sz="24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rgbClr val="FF9900"/>
              </a:highlight>
            </a:endParaRPr>
          </a:p>
        </p:txBody>
      </p:sp>
      <p:pic>
        <p:nvPicPr>
          <p:cNvPr id="373" name="Google Shape;373;g1fa90d72d60_0_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18000" y="6635300"/>
            <a:ext cx="1445200" cy="78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2ce642d6e_0_41"/>
          <p:cNvSpPr txBox="1"/>
          <p:nvPr/>
        </p:nvSpPr>
        <p:spPr>
          <a:xfrm>
            <a:off x="361000" y="754200"/>
            <a:ext cx="9322500" cy="7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/>
              <a:t>Plana web del Departament d’Ensenyament:</a:t>
            </a:r>
            <a:endParaRPr sz="23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 u="sng">
                <a:solidFill>
                  <a:schemeClr val="hlink"/>
                </a:solidFill>
                <a:hlinkClick r:id="rId3"/>
              </a:rPr>
              <a:t>https://triaeducativa.gencat.cat/ca/inici/</a:t>
            </a:r>
            <a:endParaRPr sz="2300">
              <a:solidFill>
                <a:srgbClr val="4F81B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4F81B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/>
              <a:t>Plana web de ponderacions:</a:t>
            </a:r>
            <a:endParaRPr b="1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 u="sng">
                <a:solidFill>
                  <a:schemeClr val="hlink"/>
                </a:solidFill>
                <a:hlinkClick r:id="rId4"/>
              </a:rPr>
              <a:t>https://universitats.gencat.cat/web/.content/01_acces_i_admissio/preinscripcions/documentacio/Ponderacions-2024_v3.pdf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/>
              <a:t>Plana web de Porta22:</a:t>
            </a:r>
            <a:endParaRPr b="1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2300" u="sng">
                <a:solidFill>
                  <a:schemeClr val="hlink"/>
                </a:solidFill>
                <a:hlinkClick r:id="rId5"/>
              </a:rPr>
              <a:t>https://treball.barcelonactiva.cat/porta22/es/</a:t>
            </a:r>
            <a:endParaRPr sz="23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/>
              <a:t>Plana web Orientació acadèmica-professional de l’Ajuntament de Castelldefels:</a:t>
            </a:r>
            <a:endParaRPr b="1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 u="sng">
                <a:solidFill>
                  <a:schemeClr val="hlink"/>
                </a:solidFill>
                <a:hlinkClick r:id="rId6"/>
              </a:rPr>
              <a:t>http://www.castelldefels.org/orientacio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>
                <a:highlight>
                  <a:schemeClr val="lt1"/>
                </a:highlight>
              </a:rPr>
              <a:t>Educaweb:</a:t>
            </a:r>
            <a:endParaRPr b="1" sz="23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 u="sng">
                <a:solidFill>
                  <a:schemeClr val="hlink"/>
                </a:solidFill>
                <a:hlinkClick r:id="rId7"/>
              </a:rPr>
              <a:t>http://sem.educaweb.com/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>
                <a:highlight>
                  <a:schemeClr val="lt1"/>
                </a:highlight>
              </a:rPr>
              <a:t>Saló de l’Ensenyament:</a:t>
            </a:r>
            <a:endParaRPr b="1" sz="23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 u="sng">
                <a:solidFill>
                  <a:schemeClr val="hlink"/>
                </a:solidFill>
                <a:highlight>
                  <a:schemeClr val="lt1"/>
                </a:highlight>
                <a:hlinkClick r:id="rId8"/>
              </a:rPr>
              <a:t>https://www.ensenyament.com/ca/</a:t>
            </a:r>
            <a:endParaRPr sz="23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379" name="Google Shape;379;g112ce642d6e_0_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693925" y="6431350"/>
            <a:ext cx="1989699" cy="100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112ce642d6e_0_41"/>
          <p:cNvSpPr txBox="1"/>
          <p:nvPr/>
        </p:nvSpPr>
        <p:spPr>
          <a:xfrm>
            <a:off x="891250" y="0"/>
            <a:ext cx="8937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500">
                <a:solidFill>
                  <a:schemeClr val="dk2"/>
                </a:solidFill>
              </a:rPr>
              <a:t>ENLLAÇOS D’INTERÈS</a:t>
            </a:r>
            <a:r>
              <a:rPr b="1" lang="es-ES" sz="3700">
                <a:solidFill>
                  <a:schemeClr val="dk2"/>
                </a:solidFill>
              </a:rPr>
              <a:t>  </a:t>
            </a:r>
            <a:endParaRPr b="1" sz="3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b421ddea07_0_0"/>
          <p:cNvSpPr txBox="1"/>
          <p:nvPr>
            <p:ph idx="1" type="body"/>
          </p:nvPr>
        </p:nvSpPr>
        <p:spPr>
          <a:xfrm>
            <a:off x="504000" y="740550"/>
            <a:ext cx="9071700" cy="46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55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5800">
                <a:solidFill>
                  <a:schemeClr val="dk2"/>
                </a:solidFill>
              </a:rPr>
              <a:t>PRECS </a:t>
            </a:r>
            <a:endParaRPr b="1" sz="5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5800">
                <a:solidFill>
                  <a:schemeClr val="dk2"/>
                </a:solidFill>
              </a:rPr>
              <a:t>I </a:t>
            </a:r>
            <a:endParaRPr b="1" sz="5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5800">
                <a:solidFill>
                  <a:schemeClr val="dk2"/>
                </a:solidFill>
              </a:rPr>
              <a:t>PREGUNTES</a:t>
            </a:r>
            <a:endParaRPr b="1" sz="5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71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6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5000"/>
              <a:t> </a:t>
            </a:r>
            <a:endParaRPr sz="5000"/>
          </a:p>
        </p:txBody>
      </p:sp>
      <p:pic>
        <p:nvPicPr>
          <p:cNvPr id="386" name="Google Shape;386;gb421ddea0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2" cy="1054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01292fc09c_0_158"/>
          <p:cNvSpPr/>
          <p:nvPr/>
        </p:nvSpPr>
        <p:spPr>
          <a:xfrm>
            <a:off x="504031" y="302784"/>
            <a:ext cx="90711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9600" lIns="99225" spcFirstLastPara="1" rIns="99225" wrap="square" tIns="49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700" u="none" cap="none" strike="noStrike">
                <a:solidFill>
                  <a:srgbClr val="0B5394"/>
                </a:solidFill>
              </a:rPr>
              <a:t>Procés d’Orientació 3r i </a:t>
            </a:r>
            <a:r>
              <a:rPr b="1" lang="es-ES" sz="3700">
                <a:solidFill>
                  <a:srgbClr val="0B5394"/>
                </a:solidFill>
              </a:rPr>
              <a:t>4t</a:t>
            </a:r>
            <a:r>
              <a:rPr b="1" i="0" lang="es-ES" sz="3700" u="none" cap="none" strike="noStrike">
                <a:solidFill>
                  <a:srgbClr val="0B5394"/>
                </a:solidFill>
              </a:rPr>
              <a:t> ESO</a:t>
            </a:r>
            <a:endParaRPr i="0" sz="3700" u="none" cap="none" strike="noStrike">
              <a:solidFill>
                <a:srgbClr val="0B5394"/>
              </a:solidFill>
            </a:endParaRPr>
          </a:p>
        </p:txBody>
      </p:sp>
      <p:sp>
        <p:nvSpPr>
          <p:cNvPr id="86" name="Google Shape;86;g201292fc09c_0_158"/>
          <p:cNvSpPr/>
          <p:nvPr/>
        </p:nvSpPr>
        <p:spPr>
          <a:xfrm>
            <a:off x="1338659" y="1811147"/>
            <a:ext cx="3149100" cy="1573800"/>
          </a:xfrm>
          <a:prstGeom prst="ellipse">
            <a:avLst/>
          </a:prstGeom>
          <a:solidFill>
            <a:srgbClr val="1FADCC"/>
          </a:solidFill>
          <a:ln cap="flat" cmpd="sng" w="25400">
            <a:solidFill>
              <a:srgbClr val="2177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9600" lIns="99225" spcFirstLastPara="1" rIns="99225" wrap="square" tIns="49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PROCÉS D’ORIENTACIÓ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Què Implica?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201292fc09c_0_158"/>
          <p:cNvSpPr/>
          <p:nvPr/>
        </p:nvSpPr>
        <p:spPr>
          <a:xfrm flipH="1">
            <a:off x="1024718" y="3227842"/>
            <a:ext cx="1022760" cy="62899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</p:spPr>
      </p:sp>
      <p:sp>
        <p:nvSpPr>
          <p:cNvPr id="88" name="Google Shape;88;g201292fc09c_0_158"/>
          <p:cNvSpPr/>
          <p:nvPr/>
        </p:nvSpPr>
        <p:spPr>
          <a:xfrm flipH="1" rot="-5400000">
            <a:off x="2519396" y="3858426"/>
            <a:ext cx="1258794" cy="3139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</p:spPr>
      </p:sp>
      <p:sp>
        <p:nvSpPr>
          <p:cNvPr id="89" name="Google Shape;89;g201292fc09c_0_158"/>
          <p:cNvSpPr/>
          <p:nvPr/>
        </p:nvSpPr>
        <p:spPr>
          <a:xfrm flipH="1" rot="-5400000">
            <a:off x="3938245" y="3228582"/>
            <a:ext cx="1337364" cy="133747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</p:spPr>
      </p:sp>
      <p:sp>
        <p:nvSpPr>
          <p:cNvPr id="90" name="Google Shape;90;g201292fc09c_0_158"/>
          <p:cNvSpPr/>
          <p:nvPr/>
        </p:nvSpPr>
        <p:spPr>
          <a:xfrm>
            <a:off x="4331494" y="2992520"/>
            <a:ext cx="1180332" cy="5499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</p:spPr>
      </p:sp>
      <p:sp>
        <p:nvSpPr>
          <p:cNvPr id="91" name="Google Shape;91;g201292fc09c_0_158"/>
          <p:cNvSpPr/>
          <p:nvPr/>
        </p:nvSpPr>
        <p:spPr>
          <a:xfrm>
            <a:off x="-36512" y="3701264"/>
            <a:ext cx="2676600" cy="1258500"/>
          </a:xfrm>
          <a:prstGeom prst="ellipse">
            <a:avLst/>
          </a:prstGeom>
          <a:solidFill>
            <a:srgbClr val="77D5EA"/>
          </a:solidFill>
          <a:ln cap="flat" cmpd="sng" w="25400">
            <a:solidFill>
              <a:srgbClr val="2177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9600" lIns="99225" spcFirstLastPara="1" rIns="99225" wrap="square" tIns="49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5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Autoconeixement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01292fc09c_0_158"/>
          <p:cNvSpPr/>
          <p:nvPr/>
        </p:nvSpPr>
        <p:spPr>
          <a:xfrm>
            <a:off x="1889919" y="4646125"/>
            <a:ext cx="2282700" cy="2203800"/>
          </a:xfrm>
          <a:prstGeom prst="ellipse">
            <a:avLst/>
          </a:prstGeom>
          <a:solidFill>
            <a:srgbClr val="77D5EA"/>
          </a:solidFill>
          <a:ln cap="flat" cmpd="sng" w="25400">
            <a:solidFill>
              <a:srgbClr val="2177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9600" lIns="99225" spcFirstLastPara="1" rIns="99225" wrap="square" tIns="49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5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Coneixement de les alternatives acadèmiques i professionals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01292fc09c_0_158"/>
          <p:cNvSpPr/>
          <p:nvPr/>
        </p:nvSpPr>
        <p:spPr>
          <a:xfrm>
            <a:off x="4252913" y="4567155"/>
            <a:ext cx="2518800" cy="1888800"/>
          </a:xfrm>
          <a:prstGeom prst="ellipse">
            <a:avLst/>
          </a:prstGeom>
          <a:solidFill>
            <a:srgbClr val="77D5EA"/>
          </a:solidFill>
          <a:ln cap="flat" cmpd="sng" w="25400">
            <a:solidFill>
              <a:srgbClr val="2177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9600" lIns="99225" spcFirstLastPara="1" rIns="99225" wrap="square" tIns="49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5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Procés de construcció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5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reflexió  i acompanyament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201292fc09c_0_158"/>
          <p:cNvSpPr/>
          <p:nvPr/>
        </p:nvSpPr>
        <p:spPr>
          <a:xfrm>
            <a:off x="5512991" y="3149666"/>
            <a:ext cx="1731600" cy="1494600"/>
          </a:xfrm>
          <a:prstGeom prst="ellipse">
            <a:avLst/>
          </a:prstGeom>
          <a:solidFill>
            <a:srgbClr val="77D5EA"/>
          </a:solidFill>
          <a:ln cap="flat" cmpd="sng" w="25400">
            <a:solidFill>
              <a:srgbClr val="2177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9600" lIns="99225" spcFirstLastPara="1" rIns="99225" wrap="square" tIns="49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5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Al llarg de tota la vida 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01292fc09c_0_158"/>
          <p:cNvSpPr/>
          <p:nvPr/>
        </p:nvSpPr>
        <p:spPr>
          <a:xfrm>
            <a:off x="4635103" y="2033771"/>
            <a:ext cx="2614200" cy="799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2177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9600" lIns="99225" spcFirstLastPara="1" rIns="99225" wrap="square" tIns="49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OBJECTIUS 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201292fc09c_0_158"/>
          <p:cNvSpPr/>
          <p:nvPr/>
        </p:nvSpPr>
        <p:spPr>
          <a:xfrm>
            <a:off x="7421959" y="1785750"/>
            <a:ext cx="2142600" cy="2469000"/>
          </a:xfrm>
          <a:prstGeom prst="rect">
            <a:avLst/>
          </a:prstGeom>
          <a:solidFill>
            <a:srgbClr val="F2A2A6"/>
          </a:solidFill>
          <a:ln cap="flat" cmpd="sng" w="25400">
            <a:solidFill>
              <a:srgbClr val="2177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9600" lIns="99225" spcFirstLastPara="1" rIns="99225" wrap="square" tIns="49600">
            <a:noAutofit/>
          </a:bodyPr>
          <a:lstStyle/>
          <a:p>
            <a:pPr indent="-311150" lvl="0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s-ES" sz="15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 3r ESO</a:t>
            </a:r>
            <a:r>
              <a:rPr lang="es-ES" sz="1500">
                <a:latin typeface="Lucida Sans"/>
                <a:ea typeface="Lucida Sans"/>
                <a:cs typeface="Lucida Sans"/>
                <a:sym typeface="Lucida Sans"/>
              </a:rPr>
              <a:t> -&gt; </a:t>
            </a:r>
            <a:r>
              <a:rPr b="0" i="0" lang="es-ES" sz="15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Tria coherent optatives 4t.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11150" lvl="0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s-ES" sz="15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 4t ESO</a:t>
            </a:r>
            <a:r>
              <a:rPr lang="es-ES" sz="1500">
                <a:latin typeface="Lucida Sans"/>
                <a:ea typeface="Lucida Sans"/>
                <a:cs typeface="Lucida Sans"/>
                <a:sym typeface="Lucida Sans"/>
              </a:rPr>
              <a:t> -&gt; </a:t>
            </a:r>
            <a:r>
              <a:rPr b="0" i="0" lang="es-ES" sz="15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Presa de decisió: </a:t>
            </a:r>
            <a:r>
              <a:rPr lang="es-ES" sz="1500">
                <a:latin typeface="Lucida Sans"/>
                <a:ea typeface="Lucida Sans"/>
                <a:cs typeface="Lucida Sans"/>
                <a:sym typeface="Lucida Sans"/>
              </a:rPr>
              <a:t>Després</a:t>
            </a:r>
            <a:r>
              <a:rPr b="0" i="0" lang="es-ES" sz="15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l’</a:t>
            </a:r>
            <a:r>
              <a:rPr lang="es-ES" sz="1500">
                <a:latin typeface="Lucida Sans"/>
                <a:ea typeface="Lucida Sans"/>
                <a:cs typeface="Lucida Sans"/>
                <a:sym typeface="Lucida Sans"/>
              </a:rPr>
              <a:t>ESO,</a:t>
            </a:r>
            <a:r>
              <a:rPr b="0" i="0" lang="es-ES" sz="15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què?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g201292fc09c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1834" y="6192915"/>
            <a:ext cx="1946867" cy="116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01292fc09c_1_20"/>
          <p:cNvSpPr txBox="1"/>
          <p:nvPr/>
        </p:nvSpPr>
        <p:spPr>
          <a:xfrm>
            <a:off x="504000" y="301320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rgbClr val="0B5394"/>
                </a:solidFill>
              </a:rPr>
              <a:t>1</a:t>
            </a:r>
            <a:r>
              <a:rPr b="1" lang="es-ES" sz="3700">
                <a:solidFill>
                  <a:srgbClr val="0B5394"/>
                </a:solidFill>
              </a:rPr>
              <a:t>. ORIENTACIÓ A 3r d'ESO</a:t>
            </a:r>
            <a:endParaRPr b="1" i="0" sz="3700" u="none" cap="none" strike="noStrike">
              <a:solidFill>
                <a:srgbClr val="0B5394"/>
              </a:solidFill>
            </a:endParaRPr>
          </a:p>
        </p:txBody>
      </p:sp>
      <p:sp>
        <p:nvSpPr>
          <p:cNvPr id="103" name="Google Shape;103;g201292fc09c_1_20"/>
          <p:cNvSpPr txBox="1"/>
          <p:nvPr/>
        </p:nvSpPr>
        <p:spPr>
          <a:xfrm>
            <a:off x="792000" y="1872000"/>
            <a:ext cx="87840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BATXILLERAT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s-ES" sz="2800"/>
              <a:t>FGM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es-ES" sz="2800"/>
              <a:t>CFGB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PFI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s-ES" sz="1700"/>
              <a:t> (amb acreditació ESO)  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800"/>
              <a:t>  </a:t>
            </a:r>
            <a:r>
              <a:rPr b="0" i="0" lang="es-E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(s</a:t>
            </a:r>
            <a:r>
              <a:rPr lang="es-ES" sz="1700"/>
              <a:t>ense acreditació</a:t>
            </a:r>
            <a:r>
              <a:rPr b="0" i="0" lang="es-E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g201292fc09c_1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878" y="6281335"/>
            <a:ext cx="1766162" cy="105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01292fc09c_1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450" y="2970725"/>
            <a:ext cx="2590225" cy="28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01292fc09c_1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3070" y="2970725"/>
            <a:ext cx="2334950" cy="28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01292fc09c_1_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93675" y="2907600"/>
            <a:ext cx="2166574" cy="293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01292fc09c_1_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0432" y="2907600"/>
            <a:ext cx="2260843" cy="293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1292fc09c_1_38"/>
          <p:cNvSpPr/>
          <p:nvPr/>
        </p:nvSpPr>
        <p:spPr>
          <a:xfrm>
            <a:off x="3214302" y="2668704"/>
            <a:ext cx="3669000" cy="29052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DADADA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9600" lIns="99225" spcFirstLastPara="1" rIns="99225" wrap="square" tIns="49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9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Accions contemplades </a:t>
            </a:r>
            <a:r>
              <a:rPr b="1" lang="es-ES" sz="1900">
                <a:latin typeface="Lucida Sans"/>
                <a:ea typeface="Lucida Sans"/>
                <a:cs typeface="Lucida Sans"/>
                <a:sym typeface="Lucida Sans"/>
              </a:rPr>
              <a:t>a</a:t>
            </a:r>
            <a:r>
              <a:rPr b="1" i="0" lang="es-ES" sz="19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 PAT (Pla d’acció tutorial) de 3r ESO</a:t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01292fc09c_1_38"/>
          <p:cNvSpPr/>
          <p:nvPr/>
        </p:nvSpPr>
        <p:spPr>
          <a:xfrm>
            <a:off x="594916" y="302784"/>
            <a:ext cx="9139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600" lIns="99225" spcFirstLastPara="1" rIns="99225" wrap="square" tIns="49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700" u="none" cap="none" strike="noStrike">
                <a:solidFill>
                  <a:srgbClr val="0B5394"/>
                </a:solidFill>
              </a:rPr>
              <a:t>Proposta Orientació 3r ESO</a:t>
            </a:r>
            <a:endParaRPr i="0" sz="3700" u="none" cap="none" strike="noStrike">
              <a:solidFill>
                <a:srgbClr val="0B5394"/>
              </a:solidFill>
            </a:endParaRPr>
          </a:p>
        </p:txBody>
      </p:sp>
      <p:pic>
        <p:nvPicPr>
          <p:cNvPr id="115" name="Google Shape;115;g201292fc09c_1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9290" y="6239295"/>
            <a:ext cx="1946867" cy="11623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g201292fc09c_1_38"/>
          <p:cNvGrpSpPr/>
          <p:nvPr/>
        </p:nvGrpSpPr>
        <p:grpSpPr>
          <a:xfrm>
            <a:off x="311636" y="1079747"/>
            <a:ext cx="9127872" cy="6123519"/>
            <a:chOff x="323640" y="975240"/>
            <a:chExt cx="8280000" cy="5555220"/>
          </a:xfrm>
        </p:grpSpPr>
        <p:sp>
          <p:nvSpPr>
            <p:cNvPr id="117" name="Google Shape;117;g201292fc09c_1_38"/>
            <p:cNvSpPr/>
            <p:nvPr/>
          </p:nvSpPr>
          <p:spPr>
            <a:xfrm>
              <a:off x="323640" y="1052640"/>
              <a:ext cx="8280000" cy="539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g201292fc09c_1_38"/>
            <p:cNvSpPr/>
            <p:nvPr/>
          </p:nvSpPr>
          <p:spPr>
            <a:xfrm>
              <a:off x="3796920" y="975240"/>
              <a:ext cx="1407000" cy="1281600"/>
            </a:xfrm>
            <a:prstGeom prst="ellipse">
              <a:avLst/>
            </a:prstGeom>
            <a:solidFill>
              <a:srgbClr val="A4DCEA"/>
            </a:solidFill>
            <a:ln cap="flat" cmpd="sng" w="550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6650" lIns="16650" spcFirstLastPara="1" rIns="16650" wrap="square" tIns="1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Activitats </a:t>
              </a:r>
              <a:r>
                <a:rPr b="1" lang="es-ES" sz="1300"/>
                <a:t>C</a:t>
              </a:r>
              <a:r>
                <a:rPr b="1" i="0" lang="es-E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lassroom</a:t>
              </a:r>
              <a:endParaRPr b="0" i="0" sz="13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b="1" i="0" lang="es-E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(família)</a:t>
              </a:r>
              <a:endParaRPr b="0" i="0" sz="13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201292fc09c_1_38"/>
            <p:cNvSpPr/>
            <p:nvPr/>
          </p:nvSpPr>
          <p:spPr>
            <a:xfrm rot="1542168">
              <a:off x="5200615" y="1798541"/>
              <a:ext cx="240718" cy="42481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CDDB"/>
            </a:solidFill>
            <a:ln>
              <a:noFill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g201292fc09c_1_38"/>
            <p:cNvSpPr/>
            <p:nvPr/>
          </p:nvSpPr>
          <p:spPr>
            <a:xfrm>
              <a:off x="5456880" y="1700640"/>
              <a:ext cx="1491000" cy="1470000"/>
            </a:xfrm>
            <a:prstGeom prst="ellipse">
              <a:avLst/>
            </a:prstGeom>
            <a:solidFill>
              <a:srgbClr val="A4DCEA"/>
            </a:solidFill>
            <a:ln cap="flat" cmpd="sng" w="550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6650" lIns="16650" spcFirstLastPara="1" rIns="16650" wrap="square" tIns="1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1300"/>
                <a:t>Monogràfic</a:t>
              </a:r>
              <a:r>
                <a:rPr b="1" i="0" lang="es-E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Porta22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1300"/>
                <a:t>(Barcelona)</a:t>
              </a:r>
              <a:endParaRPr b="1" sz="1300"/>
            </a:p>
          </p:txBody>
        </p:sp>
        <p:sp>
          <p:nvSpPr>
            <p:cNvPr id="121" name="Google Shape;121;g201292fc09c_1_38"/>
            <p:cNvSpPr/>
            <p:nvPr/>
          </p:nvSpPr>
          <p:spPr>
            <a:xfrm rot="4392314">
              <a:off x="6354267" y="3154255"/>
              <a:ext cx="258527" cy="42490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CDDB"/>
            </a:solidFill>
            <a:ln>
              <a:noFill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g201292fc09c_1_38"/>
            <p:cNvSpPr/>
            <p:nvPr/>
          </p:nvSpPr>
          <p:spPr>
            <a:xfrm>
              <a:off x="6057720" y="3573000"/>
              <a:ext cx="1427700" cy="1497600"/>
            </a:xfrm>
            <a:prstGeom prst="ellipse">
              <a:avLst/>
            </a:prstGeom>
            <a:solidFill>
              <a:srgbClr val="A4DCEA"/>
            </a:solidFill>
            <a:ln cap="flat" cmpd="sng" w="550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5450" lIns="15450" spcFirstLastPara="1" rIns="15450" wrap="square" tIns="1545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chemeClr val="dk1"/>
                </a:solidFill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chemeClr val="dk1"/>
                </a:solidFill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s-ES" sz="1100">
                  <a:solidFill>
                    <a:schemeClr val="dk1"/>
                  </a:solidFill>
                </a:rPr>
                <a:t>Tallers / Xerrades (motivacionals, informatives -d’itineraris, centres recursos municipals…).</a:t>
              </a:r>
              <a:endParaRPr sz="11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/>
            </a:p>
            <a:p>
              <a:pPr indent="0" lvl="0" marL="0" marR="0" rtl="0" algn="l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201292fc09c_1_38"/>
            <p:cNvSpPr/>
            <p:nvPr/>
          </p:nvSpPr>
          <p:spPr>
            <a:xfrm rot="7967037">
              <a:off x="5923585" y="4857072"/>
              <a:ext cx="312704" cy="42479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CDDB"/>
            </a:solidFill>
            <a:ln>
              <a:noFill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g201292fc09c_1_38"/>
            <p:cNvSpPr/>
            <p:nvPr/>
          </p:nvSpPr>
          <p:spPr>
            <a:xfrm>
              <a:off x="4815360" y="5125320"/>
              <a:ext cx="1259400" cy="1259400"/>
            </a:xfrm>
            <a:prstGeom prst="ellipse">
              <a:avLst/>
            </a:prstGeom>
            <a:solidFill>
              <a:srgbClr val="A4DCEA"/>
            </a:solidFill>
            <a:ln cap="flat" cmpd="sng" w="550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6650" lIns="16650" spcFirstLastPara="1" rIns="16650" wrap="square" tIns="1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Xerrada Cap d’Estudis Opt 4t</a:t>
              </a:r>
              <a:endParaRPr b="0" i="0" sz="13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201292fc09c_1_38"/>
            <p:cNvSpPr/>
            <p:nvPr/>
          </p:nvSpPr>
          <p:spPr>
            <a:xfrm rot="10800000">
              <a:off x="4515060" y="5542560"/>
              <a:ext cx="212100" cy="4248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CDDB"/>
            </a:solidFill>
            <a:ln>
              <a:noFill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g201292fc09c_1_38"/>
            <p:cNvSpPr/>
            <p:nvPr/>
          </p:nvSpPr>
          <p:spPr>
            <a:xfrm>
              <a:off x="2697120" y="4979160"/>
              <a:ext cx="1716600" cy="1551300"/>
            </a:xfrm>
            <a:prstGeom prst="ellipse">
              <a:avLst/>
            </a:prstGeom>
            <a:solidFill>
              <a:srgbClr val="A4DCEA"/>
            </a:solidFill>
            <a:ln cap="flat" cmpd="sng" w="550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2675" lIns="12675" spcFirstLastPara="1" rIns="12675" wrap="square" tIns="12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Assessorament Individualitzat del Departament D’Orientació 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201292fc09c_1_38"/>
            <p:cNvSpPr/>
            <p:nvPr/>
          </p:nvSpPr>
          <p:spPr>
            <a:xfrm rot="-7711388">
              <a:off x="2864191" y="4786480"/>
              <a:ext cx="176774" cy="42480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CDDB"/>
            </a:solidFill>
            <a:ln>
              <a:noFill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g201292fc09c_1_38"/>
            <p:cNvSpPr/>
            <p:nvPr/>
          </p:nvSpPr>
          <p:spPr>
            <a:xfrm>
              <a:off x="1591200" y="3548520"/>
              <a:ext cx="1572900" cy="1458000"/>
            </a:xfrm>
            <a:prstGeom prst="ellipse">
              <a:avLst/>
            </a:prstGeom>
            <a:solidFill>
              <a:srgbClr val="A4DCEA"/>
            </a:solidFill>
            <a:ln cap="flat" cmpd="sng" w="550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5450" lIns="15450" spcFirstLastPara="1" rIns="15450" wrap="square" tIns="15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Sessió Informativa </a:t>
              </a:r>
              <a:r>
                <a:rPr b="1" lang="es-ES" sz="1200"/>
                <a:t>famílies</a:t>
              </a:r>
              <a:r>
                <a:rPr b="1" i="0" lang="es-E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201292fc09c_1_38"/>
            <p:cNvSpPr/>
            <p:nvPr/>
          </p:nvSpPr>
          <p:spPr>
            <a:xfrm rot="-4626213">
              <a:off x="2474305" y="3152983"/>
              <a:ext cx="223128" cy="42464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CDDB"/>
            </a:solidFill>
            <a:ln>
              <a:noFill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g201292fc09c_1_38"/>
            <p:cNvSpPr/>
            <p:nvPr/>
          </p:nvSpPr>
          <p:spPr>
            <a:xfrm>
              <a:off x="2052000" y="1700640"/>
              <a:ext cx="1492200" cy="1470000"/>
            </a:xfrm>
            <a:prstGeom prst="ellipse">
              <a:avLst/>
            </a:prstGeom>
            <a:solidFill>
              <a:srgbClr val="A4DCEA"/>
            </a:solidFill>
            <a:ln cap="flat" cmpd="sng" w="550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2675" lIns="12675" spcFirstLastPara="1" rIns="12675" wrap="square" tIns="12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Elaboració de l’Informe Orientador i Tria </a:t>
              </a:r>
              <a:r>
                <a:rPr b="1" i="0" lang="es-E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d’Optatives</a:t>
              </a:r>
              <a:r>
                <a:rPr b="1" i="0" lang="es-E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g201292fc09c_1_38"/>
            <p:cNvSpPr/>
            <p:nvPr/>
          </p:nvSpPr>
          <p:spPr>
            <a:xfrm rot="-1542168">
              <a:off x="3546330" y="1804741"/>
              <a:ext cx="240718" cy="42481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CDDB"/>
            </a:solidFill>
            <a:ln>
              <a:noFill/>
            </a:ln>
          </p:spPr>
          <p:txBody>
            <a:bodyPr anchorCtr="0" anchor="ctr" bIns="100775" lIns="100775" spcFirstLastPara="1" rIns="100775" wrap="square" tIns="100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2ce642d6e_0_9"/>
          <p:cNvSpPr txBox="1"/>
          <p:nvPr>
            <p:ph type="title"/>
          </p:nvPr>
        </p:nvSpPr>
        <p:spPr>
          <a:xfrm>
            <a:off x="111013" y="474100"/>
            <a:ext cx="98586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Accions POAP 3r</a:t>
            </a:r>
            <a:endParaRPr b="1" sz="37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(Pla d’Orientació Acadèmica i Professional)</a:t>
            </a:r>
            <a:endParaRPr b="1" sz="3700">
              <a:solidFill>
                <a:schemeClr val="dk2"/>
              </a:solidFill>
            </a:endParaRPr>
          </a:p>
        </p:txBody>
      </p:sp>
      <p:sp>
        <p:nvSpPr>
          <p:cNvPr id="137" name="Google Shape;137;g112ce642d6e_0_9"/>
          <p:cNvSpPr txBox="1"/>
          <p:nvPr>
            <p:ph idx="1" type="body"/>
          </p:nvPr>
        </p:nvSpPr>
        <p:spPr>
          <a:xfrm>
            <a:off x="384100" y="2055525"/>
            <a:ext cx="9071700" cy="57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600" u="sng"/>
              <a:t>ACTIVITATS</a:t>
            </a:r>
            <a:r>
              <a:rPr b="1" lang="es-ES" sz="2600" u="sng"/>
              <a:t> ADREÇADES A L’ALUMNAT</a:t>
            </a:r>
            <a:endParaRPr b="1" sz="26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s-ES" sz="2600">
                <a:solidFill>
                  <a:schemeClr val="dk1"/>
                </a:solidFill>
              </a:rPr>
              <a:t>Porta 22: Formació i Sistema educatiu (inici 23/01).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s-ES" sz="2600">
                <a:solidFill>
                  <a:schemeClr val="dk1"/>
                </a:solidFill>
              </a:rPr>
              <a:t>Xerrada Ajuntament: “Què duus a la motxilla?” R.Castro (07 i 14/11).</a:t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s-ES" sz="2600">
                <a:solidFill>
                  <a:schemeClr val="dk1"/>
                </a:solidFill>
              </a:rPr>
              <a:t>Sessions de tutoria (dimecres).</a:t>
            </a:r>
            <a:endParaRPr sz="2600">
              <a:solidFill>
                <a:schemeClr val="dk1"/>
              </a:solidFill>
            </a:endParaRPr>
          </a:p>
          <a:p>
            <a:pPr indent="0" lvl="0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38" name="Google Shape;138;g112ce642d6e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9550" y="6276175"/>
            <a:ext cx="1766151" cy="9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2ce642d6e_0_19"/>
          <p:cNvSpPr txBox="1"/>
          <p:nvPr>
            <p:ph idx="1" type="body"/>
          </p:nvPr>
        </p:nvSpPr>
        <p:spPr>
          <a:xfrm>
            <a:off x="389700" y="872650"/>
            <a:ext cx="9367800" cy="63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600" u="sng">
                <a:solidFill>
                  <a:schemeClr val="dk1"/>
                </a:solidFill>
              </a:rPr>
              <a:t>ACTIVITATS ADREÇADES AL PROFESSORAT</a:t>
            </a:r>
            <a:endParaRPr b="1" sz="26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s-ES" sz="2600">
                <a:solidFill>
                  <a:schemeClr val="dk1"/>
                </a:solidFill>
              </a:rPr>
              <a:t>Reunió interna Inici POAP (16/01).</a:t>
            </a:r>
            <a:endParaRPr sz="26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s-ES" sz="2600">
                <a:solidFill>
                  <a:schemeClr val="dk1"/>
                </a:solidFill>
              </a:rPr>
              <a:t>Xerrades Ajuntament: </a:t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600">
                <a:solidFill>
                  <a:schemeClr val="dk1"/>
                </a:solidFill>
              </a:rPr>
              <a:t>“</a:t>
            </a:r>
            <a:r>
              <a:rPr i="1" lang="es-ES" sz="2600">
                <a:solidFill>
                  <a:schemeClr val="dk1"/>
                </a:solidFill>
              </a:rPr>
              <a:t>Paper clau dels professionals en l’acompanyament en la transició després de l’ESO</a:t>
            </a:r>
            <a:r>
              <a:rPr lang="es-ES" sz="2600">
                <a:solidFill>
                  <a:schemeClr val="dk1"/>
                </a:solidFill>
              </a:rPr>
              <a:t>”. Diputació de Barcelona (novembre 23 al CRP).</a:t>
            </a:r>
            <a:endParaRPr sz="2600">
              <a:solidFill>
                <a:schemeClr val="dk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ES" sz="2600">
                <a:solidFill>
                  <a:schemeClr val="dk1"/>
                </a:solidFill>
              </a:rPr>
              <a:t>“Itineraris educatius després de l’ESO i paper clau de les famílies”</a:t>
            </a:r>
            <a:r>
              <a:rPr lang="es-ES" sz="2600">
                <a:solidFill>
                  <a:schemeClr val="dk1"/>
                </a:solidFill>
              </a:rPr>
              <a:t>. Jornades orientació Ajuntament (dimarts 19/03, 17:30h, a l’institut Les Marines  a càrrec de DEP institut).</a:t>
            </a:r>
            <a:endParaRPr sz="2600">
              <a:solidFill>
                <a:schemeClr val="dk1"/>
              </a:solidFill>
            </a:endParaRPr>
          </a:p>
          <a:p>
            <a:pPr indent="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ES" sz="2600">
                <a:solidFill>
                  <a:schemeClr val="dk1"/>
                </a:solidFill>
              </a:rPr>
              <a:t>“Transitar”</a:t>
            </a:r>
            <a:r>
              <a:rPr lang="es-ES" sz="2600">
                <a:solidFill>
                  <a:schemeClr val="dk1"/>
                </a:solidFill>
              </a:rPr>
              <a:t>, exposició dinamitzada al Centre Cívic Vista Alegre, carrer Mansió (dilluns 26/02, inauguració).</a:t>
            </a:r>
            <a:endParaRPr sz="2600">
              <a:solidFill>
                <a:schemeClr val="dk1"/>
              </a:solidFill>
            </a:endParaRPr>
          </a:p>
          <a:p>
            <a:pPr indent="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2600">
              <a:solidFill>
                <a:schemeClr val="dk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g112ce642d6e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9025" y="6678175"/>
            <a:ext cx="1358027" cy="74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12ce642d6e_0_19"/>
          <p:cNvSpPr txBox="1"/>
          <p:nvPr/>
        </p:nvSpPr>
        <p:spPr>
          <a:xfrm>
            <a:off x="13" y="-141450"/>
            <a:ext cx="10080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Accions POAP 3r</a:t>
            </a:r>
            <a:endParaRPr b="1" sz="3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(Pla d’Orientació Acadèmica i Professional)</a:t>
            </a:r>
            <a:endParaRPr b="1" sz="3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a90d72d60_0_0"/>
          <p:cNvSpPr txBox="1"/>
          <p:nvPr>
            <p:ph idx="1" type="body"/>
          </p:nvPr>
        </p:nvSpPr>
        <p:spPr>
          <a:xfrm>
            <a:off x="392325" y="946225"/>
            <a:ext cx="9071700" cy="6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500" u="sng">
                <a:solidFill>
                  <a:schemeClr val="dk1"/>
                </a:solidFill>
              </a:rPr>
              <a:t>ACTIVITATS ADREÇADES A LES FAMÍLIES</a:t>
            </a:r>
            <a:endParaRPr b="1" sz="25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es-ES" sz="2500">
                <a:solidFill>
                  <a:schemeClr val="dk1"/>
                </a:solidFill>
              </a:rPr>
              <a:t>Xerrada Orientació del centre 3r i 4t (dimarts 06/02).</a:t>
            </a:r>
            <a:endParaRPr sz="25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es-ES" sz="2500">
                <a:solidFill>
                  <a:schemeClr val="dk1"/>
                </a:solidFill>
              </a:rPr>
              <a:t>Xerrades Ajuntament:</a:t>
            </a:r>
            <a:endParaRPr sz="25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2600">
                <a:solidFill>
                  <a:schemeClr val="dk1"/>
                </a:solidFill>
              </a:rPr>
              <a:t>“Acompanyar als fills/es en els estudis, educar la motivació i l’esforç” </a:t>
            </a:r>
            <a:r>
              <a:rPr lang="es-ES" sz="2600">
                <a:solidFill>
                  <a:schemeClr val="dk1"/>
                </a:solidFill>
              </a:rPr>
              <a:t>(28/11 i 5/12).</a:t>
            </a:r>
            <a:endParaRPr sz="2600">
              <a:solidFill>
                <a:schemeClr val="dk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2600">
                <a:solidFill>
                  <a:schemeClr val="dk1"/>
                </a:solidFill>
              </a:rPr>
              <a:t>“Itineraris educatius després de l’ESO i paper clau de les famílies”</a:t>
            </a:r>
            <a:r>
              <a:rPr lang="es-ES" sz="2600">
                <a:solidFill>
                  <a:schemeClr val="dk1"/>
                </a:solidFill>
              </a:rPr>
              <a:t>. Jornades orientació Ajuntament (dimarts 19/03, 17:30h, a l’institut Les Marines  a càrrec de DEP institut -1 sessió de 2 hores en espai consultes en línia). </a:t>
            </a:r>
            <a:endParaRPr sz="2600">
              <a:solidFill>
                <a:schemeClr val="dk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2600">
                <a:solidFill>
                  <a:schemeClr val="dk1"/>
                </a:solidFill>
              </a:rPr>
              <a:t>“Transitar”,</a:t>
            </a:r>
            <a:r>
              <a:rPr lang="es-ES" sz="2600">
                <a:solidFill>
                  <a:schemeClr val="dk1"/>
                </a:solidFill>
              </a:rPr>
              <a:t> exposició dinamitzada al Centre Cívic Vista Alegre, carrer Mansió (setmana del 26/02 al 01/03).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81686" marR="0" rtl="0" algn="l">
              <a:lnSpc>
                <a:spcPct val="966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81686" marR="0" rtl="0" algn="l">
              <a:lnSpc>
                <a:spcPct val="966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dk1"/>
                </a:solidFill>
              </a:rPr>
              <a:t> 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chemeClr val="dk1"/>
              </a:solidFill>
            </a:endParaRPr>
          </a:p>
        </p:txBody>
      </p:sp>
      <p:pic>
        <p:nvPicPr>
          <p:cNvPr id="151" name="Google Shape;151;g1fa90d72d6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7125" y="6714350"/>
            <a:ext cx="1551177" cy="84532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fa90d72d60_0_0"/>
          <p:cNvSpPr txBox="1"/>
          <p:nvPr/>
        </p:nvSpPr>
        <p:spPr>
          <a:xfrm>
            <a:off x="25" y="40725"/>
            <a:ext cx="10080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Accions POAP 3r</a:t>
            </a:r>
            <a:endParaRPr b="1" sz="3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700">
                <a:solidFill>
                  <a:schemeClr val="dk2"/>
                </a:solidFill>
              </a:rPr>
              <a:t>(Pla d’Orientació Acadèmica i Professional)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