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000000"/>
          </p15:clr>
        </p15:guide>
        <p15:guide id="2" pos="3175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g/N361HqdB1iiQQ9UDF+lsL3cr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A6D3175-DD0B-44A1-9C59-E1A5A1104E6E}">
  <a:tblStyle styleId="{9A6D3175-DD0B-44A1-9C59-E1A5A1104E6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82C062D-DC3F-4238-B105-5B58A32A2BC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17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274d9be58_0_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274d9be58_0_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2ce642d6e_0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2ce642d6e_0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2ce642d6e_0_2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2ce642d6e_0_2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2ce642d6e_0_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2ce642d6e_0_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2ce642d6e_0_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12ce642d6e_0_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2ce642d6e_0_4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12ce642d6e_0_4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421ddea07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b421ddea07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74d9be58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74d9be58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2ce642d6e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2ce642d6e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2ce642d6e_0_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2ce642d6e_0_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08075" y="801688"/>
            <a:ext cx="5345113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riaeducativa.gencat.cat/ca/fp/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triaeducativa.gencat.cat/ca/fp/" TargetMode="External"/><Relationship Id="rId6" Type="http://schemas.openxmlformats.org/officeDocument/2006/relationships/image" Target="../media/image16.jpg"/><Relationship Id="rId7" Type="http://schemas.openxmlformats.org/officeDocument/2006/relationships/hyperlink" Target="https://triaeducativa.gencat.cat/ca/fp/" TargetMode="External"/><Relationship Id="rId8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hyperlink" Target="https://graus.unportal.net/wb/unportal/ca/batxillerat/index.html#.XkulX-aV27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universitats.gencat.cat/web/.content/01_acces_i_admissio/preinscripcions/documentacio/Ponderacions-2023.pdf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triaeducativa.gencat.cat/ca/inici/" TargetMode="External"/><Relationship Id="rId4" Type="http://schemas.openxmlformats.org/officeDocument/2006/relationships/hyperlink" Target="https://universitats.gencat.cat/web/.content/01_acces_i_admissio/preinscripcions/documentacio/Ponderacions-2023.pdf" TargetMode="External"/><Relationship Id="rId5" Type="http://schemas.openxmlformats.org/officeDocument/2006/relationships/hyperlink" Target="http://w27.bcn.cat/porta22/es/assetsocupacio/equipaments/pagina19142/centro-para-el-desarrollo-profesional-porta22.do" TargetMode="External"/><Relationship Id="rId6" Type="http://schemas.openxmlformats.org/officeDocument/2006/relationships/hyperlink" Target="http://www.castelldefels.org/orientacio" TargetMode="External"/><Relationship Id="rId7" Type="http://schemas.openxmlformats.org/officeDocument/2006/relationships/hyperlink" Target="http://sem.educaweb.com/" TargetMode="External"/><Relationship Id="rId8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ES" sz="4400" u="none" cap="none" strike="noStrike">
                <a:solidFill>
                  <a:schemeClr val="accent1"/>
                </a:solidFill>
              </a:rPr>
              <a:t>ORIENTACIÓ CURS 2</a:t>
            </a:r>
            <a:r>
              <a:rPr b="1" lang="es-ES" sz="4400">
                <a:solidFill>
                  <a:schemeClr val="accent1"/>
                </a:solidFill>
              </a:rPr>
              <a:t>1</a:t>
            </a:r>
            <a:r>
              <a:rPr b="1" i="0" lang="es-ES" sz="4400" u="none" cap="none" strike="noStrike">
                <a:solidFill>
                  <a:schemeClr val="accent1"/>
                </a:solidFill>
              </a:rPr>
              <a:t>-2</a:t>
            </a:r>
            <a:r>
              <a:rPr b="1" lang="es-ES" sz="4400">
                <a:solidFill>
                  <a:schemeClr val="accent1"/>
                </a:solidFill>
              </a:rPr>
              <a:t>2</a:t>
            </a:r>
            <a:endParaRPr b="1" i="0" sz="4400" u="none" cap="none" strike="noStrike">
              <a:solidFill>
                <a:schemeClr val="accent1"/>
              </a:solidFill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750" y="2208250"/>
            <a:ext cx="4307975" cy="398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1840" y="604800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11274d9be58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1274d9be58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0500"/>
            <a:ext cx="9423301" cy="695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2ce642d6e_0_14"/>
          <p:cNvSpPr txBox="1"/>
          <p:nvPr>
            <p:ph type="title"/>
          </p:nvPr>
        </p:nvSpPr>
        <p:spPr>
          <a:xfrm>
            <a:off x="93200" y="301325"/>
            <a:ext cx="99312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>
                <a:solidFill>
                  <a:schemeClr val="accent1"/>
                </a:solidFill>
              </a:rPr>
              <a:t>Accions POAP 4t</a:t>
            </a:r>
            <a:endParaRPr sz="4400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900">
                <a:solidFill>
                  <a:schemeClr val="accent1"/>
                </a:solidFill>
              </a:rPr>
              <a:t>(Pla d’Orientació Acadèmica i Professional)</a:t>
            </a:r>
            <a:endParaRPr sz="3900">
              <a:solidFill>
                <a:schemeClr val="accent1"/>
              </a:solidFill>
            </a:endParaRPr>
          </a:p>
        </p:txBody>
      </p:sp>
      <p:sp>
        <p:nvSpPr>
          <p:cNvPr id="138" name="Google Shape;138;g112ce642d6e_0_14"/>
          <p:cNvSpPr txBox="1"/>
          <p:nvPr>
            <p:ph idx="1" type="body"/>
          </p:nvPr>
        </p:nvSpPr>
        <p:spPr>
          <a:xfrm>
            <a:off x="504000" y="1563425"/>
            <a:ext cx="9306900" cy="585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</a:rPr>
              <a:t>ACTIVITATS ADREÇADES A L’ALUMNAT: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Porta 22: Interessos professionals (inici 23/11).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Exposició itinerant: “L’enginy invisible. Dones i tecnologia: passat, present i futur”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Sessions POAP (Durant les hores de tutoria). Inici 15/12: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Presentació. Entrevista amb la família.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“Com sóc jo?”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Què m’ofereix el Sistema educatiu?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Mercat laboral.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Presa de decisions.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- Xerrada Ajuntament “Identifica i entrena les teves competències” (16/03).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- Taules d’oficis (durant el mes de març).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- Exposició “Dones de ciència” (29/03).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/>
              <a:t>- Taller Escape room (06/04 i 20/04).</a:t>
            </a:r>
            <a:endParaRPr sz="2200"/>
          </a:p>
        </p:txBody>
      </p:sp>
      <p:pic>
        <p:nvPicPr>
          <p:cNvPr id="139" name="Google Shape;139;g112ce642d6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2ce642d6e_0_24"/>
          <p:cNvSpPr txBox="1"/>
          <p:nvPr>
            <p:ph idx="1" type="body"/>
          </p:nvPr>
        </p:nvSpPr>
        <p:spPr>
          <a:xfrm>
            <a:off x="504000" y="1769040"/>
            <a:ext cx="9071700" cy="43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</a:rPr>
              <a:t>ACTIVITATS ADREÇADES AL PROFESSORAT: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2200">
                <a:solidFill>
                  <a:schemeClr val="dk1"/>
                </a:solidFill>
              </a:rPr>
              <a:t>Xerrada Inici POAP (18/01)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Xerrada Ajuntament: Orientar en moments de crisi (15/02)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</a:rPr>
              <a:t>ACTIVITATS ADREÇADES A LES FAMÍLIES: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2200">
                <a:solidFill>
                  <a:schemeClr val="dk1"/>
                </a:solidFill>
              </a:rPr>
              <a:t>Xerrada Orientació 3r i 4t (8/02)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s-ES" sz="2200">
                <a:solidFill>
                  <a:schemeClr val="dk1"/>
                </a:solidFill>
              </a:rPr>
              <a:t>Xerrada Ajuntament: “Quins itineraris formatius hi ha després de l’ESO?” (09/03, a les 18h -pendent confirmació).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g112ce642d6e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12ce642d6e_0_24"/>
          <p:cNvSpPr txBox="1"/>
          <p:nvPr/>
        </p:nvSpPr>
        <p:spPr>
          <a:xfrm>
            <a:off x="0" y="238200"/>
            <a:ext cx="10014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Accions POAP 4t</a:t>
            </a:r>
            <a:endParaRPr sz="4400">
              <a:solidFill>
                <a:schemeClr val="accent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900">
                <a:solidFill>
                  <a:schemeClr val="accent1"/>
                </a:solidFill>
              </a:rPr>
              <a:t>(Pla d’Orientació Acadèmica i Professional)</a:t>
            </a:r>
            <a:endParaRPr sz="3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Opcions sense acreditació:</a:t>
            </a:r>
            <a: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4400">
                <a:solidFill>
                  <a:schemeClr val="accent1"/>
                </a:solidFill>
              </a:rPr>
              <a:t>‘</a:t>
            </a:r>
            <a: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Què faig si no tinc l'ESO?</a:t>
            </a:r>
            <a:r>
              <a:rPr lang="es-ES" sz="4400">
                <a:solidFill>
                  <a:schemeClr val="accent1"/>
                </a:solidFill>
              </a:rPr>
              <a:t>’</a:t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936000" y="1944000"/>
            <a:ext cx="2212200" cy="4466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/>
              <a:t>        </a:t>
            </a:r>
            <a:r>
              <a:rPr b="0" i="0" lang="es-E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OPCIÓ </a:t>
            </a:r>
            <a:r>
              <a:rPr lang="es-ES" sz="1800" u="sng"/>
              <a:t>1</a:t>
            </a:r>
            <a:endParaRPr b="0" i="0" sz="18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/>
              <a:t>PFI: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Electricitat i electr</a:t>
            </a:r>
            <a:r>
              <a:rPr lang="es-ES" sz="1800"/>
              <a:t>ònica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Comerç i m</a:t>
            </a:r>
            <a:r>
              <a:rPr lang="es-ES" sz="1800"/>
              <a:t>àrketing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s-ES" sz="1800"/>
              <a:t>Hoteleria i t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urisme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Informàtica i comunic</a:t>
            </a:r>
            <a:r>
              <a:rPr lang="es-ES" sz="1800"/>
              <a:t>acions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3653275" y="1944000"/>
            <a:ext cx="2592000" cy="2332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/>
              <a:t>        </a:t>
            </a:r>
            <a:r>
              <a:rPr b="0" i="0" lang="es-E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OPCIÓ 2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Repeti</a:t>
            </a:r>
            <a:r>
              <a:rPr lang="es-ES" sz="1800"/>
              <a:t>ció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curs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ES" sz="1800">
                <a:highlight>
                  <a:srgbClr val="FFE599"/>
                </a:highlight>
              </a:rPr>
              <a:t>(dues a tota l’etapa/</a:t>
            </a:r>
            <a:endParaRPr sz="1800">
              <a:highlight>
                <a:srgbClr val="FFE599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>
                <a:highlight>
                  <a:srgbClr val="FFE599"/>
                </a:highlight>
              </a:rPr>
              <a:t>   només una a 4t ESO)</a:t>
            </a:r>
            <a:endParaRPr sz="1800">
              <a:highlight>
                <a:srgbClr val="FFE599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highlight>
                <a:srgbClr val="FFFF00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6840000" y="1989000"/>
            <a:ext cx="2592000" cy="1262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OPCIÓ 3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Món laboral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2" cy="105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4300275" y="4993850"/>
            <a:ext cx="3282900" cy="105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OPCIÓ ALUMNES NESE</a:t>
            </a:r>
            <a:endParaRPr b="0" i="0" sz="18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IFE i </a:t>
            </a:r>
            <a:r>
              <a:rPr b="0" i="0" lang="es-ES" sz="1800" u="none" cap="none" strike="noStrike">
                <a:solidFill>
                  <a:srgbClr val="000000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PFI adaptat</a:t>
            </a:r>
            <a:endParaRPr b="0" i="0" sz="1800" u="none" cap="none" strike="noStrike">
              <a:solidFill>
                <a:srgbClr val="000000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4360" y="2066040"/>
            <a:ext cx="6695640" cy="376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414225" y="518025"/>
            <a:ext cx="94236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Opcions amb acreditació: CICLES</a:t>
            </a:r>
            <a:r>
              <a:rPr lang="es-ES" sz="4400">
                <a:solidFill>
                  <a:schemeClr val="dk2"/>
                </a:solidFill>
              </a:rPr>
              <a:t> </a:t>
            </a:r>
            <a:endParaRPr sz="4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63" name="Google Shape;163;p7"/>
          <p:cNvSpPr txBox="1"/>
          <p:nvPr/>
        </p:nvSpPr>
        <p:spPr>
          <a:xfrm>
            <a:off x="4310150" y="6364450"/>
            <a:ext cx="297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Clica si tens Internet!</a:t>
            </a:r>
            <a:endParaRPr b="0" i="0" sz="1800" u="none" cap="none" strike="noStrike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7"/>
          <p:cNvCxnSpPr/>
          <p:nvPr/>
        </p:nvCxnSpPr>
        <p:spPr>
          <a:xfrm rot="10800000">
            <a:off x="5112000" y="5860440"/>
            <a:ext cx="0" cy="50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5" name="Google Shape;165;p7"/>
          <p:cNvSpPr txBox="1"/>
          <p:nvPr/>
        </p:nvSpPr>
        <p:spPr>
          <a:xfrm>
            <a:off x="2736000" y="1512000"/>
            <a:ext cx="4819680" cy="35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0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Formació professional. Tria educativa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000" y="1421675"/>
            <a:ext cx="8505677" cy="4438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/>
        </p:nvSpPr>
        <p:spPr>
          <a:xfrm>
            <a:off x="50" y="508975"/>
            <a:ext cx="100806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2"/>
              </a:solidFill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100">
                <a:solidFill>
                  <a:schemeClr val="accent1"/>
                </a:solidFill>
              </a:rPr>
              <a:t>Opcions amb acreditació: BATXILLERAT</a:t>
            </a:r>
            <a:r>
              <a:rPr lang="es-ES" sz="4000">
                <a:solidFill>
                  <a:schemeClr val="dk2"/>
                </a:solidFill>
              </a:rPr>
              <a:t> 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3800"/>
              <a:t> 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268800" y="1677365"/>
            <a:ext cx="90717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600" lvl="0" marL="432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Noto Sans Symbols"/>
              <a:buChar char="●"/>
            </a:pP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Ciències i </a:t>
            </a:r>
            <a:r>
              <a:rPr lang="es-ES" sz="4000"/>
              <a:t>t</a:t>
            </a: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ecnologia.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600" lvl="0" marL="432000" marR="0" rtl="0" algn="l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Noto Sans Symbols"/>
              <a:buChar char="●"/>
            </a:pP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Humanitats i </a:t>
            </a:r>
            <a:r>
              <a:rPr lang="es-ES" sz="4000"/>
              <a:t>c</a:t>
            </a: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iències socials.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599" lvl="0" marL="431999" marR="0" rtl="0" algn="l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Noto Sans Symbols"/>
              <a:buChar char="●"/>
            </a:pP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 (no </a:t>
            </a:r>
            <a:r>
              <a:rPr lang="es-ES" sz="4000"/>
              <a:t>l’ofertem</a:t>
            </a: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4000"/>
          </a:p>
          <a:p>
            <a:pPr indent="-298599" lvl="0" marL="431999" marR="0" rtl="0" algn="l">
              <a:lnSpc>
                <a:spcPct val="15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Noto Sans Symbols"/>
              <a:buChar char="●"/>
            </a:pPr>
            <a:r>
              <a:rPr lang="es-ES" sz="4000"/>
              <a:t>B</a:t>
            </a:r>
            <a:r>
              <a:rPr b="0" i="0" lang="es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atxibac.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82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AutoNum type="arabicPeriod"/>
            </a:pPr>
            <a:r>
              <a:rPr b="0" i="0" lang="es-E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Ciències i tecnologia</a:t>
            </a:r>
            <a:endParaRPr b="0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4865" y="6342185"/>
            <a:ext cx="1766162" cy="10544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1" name="Google Shape;181;p9"/>
          <p:cNvGraphicFramePr/>
          <p:nvPr/>
        </p:nvGraphicFramePr>
        <p:xfrm>
          <a:off x="1434763" y="180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{982C062D-DC3F-4238-B105-5B58A32A2BCC}</a:tableStyleId>
              </a:tblPr>
              <a:tblGrid>
                <a:gridCol w="934525"/>
                <a:gridCol w="1202275"/>
                <a:gridCol w="5511650"/>
              </a:tblGrid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MOD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HORES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MATÈRIA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M11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Dibuix tècnic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Química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M12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Biologia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Tecnologia industrial 1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M13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Matemàtiques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M14 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Física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Ciències de la Terra 1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/>
          <p:nvPr/>
        </p:nvSpPr>
        <p:spPr>
          <a:xfrm>
            <a:off x="718925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000">
                <a:solidFill>
                  <a:schemeClr val="accent1"/>
                </a:solidFill>
              </a:rPr>
              <a:t>2. </a:t>
            </a:r>
            <a:r>
              <a:rPr b="0" i="0" lang="es-E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Humanitats i </a:t>
            </a:r>
            <a:r>
              <a:rPr lang="es-ES" sz="4000">
                <a:solidFill>
                  <a:schemeClr val="accent1"/>
                </a:solidFill>
              </a:rPr>
              <a:t>c</a:t>
            </a:r>
            <a:r>
              <a:rPr b="0" i="0" lang="es-E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iències </a:t>
            </a:r>
            <a:r>
              <a:rPr lang="es-ES" sz="4000">
                <a:solidFill>
                  <a:schemeClr val="accent1"/>
                </a:solidFill>
              </a:rPr>
              <a:t>s</a:t>
            </a:r>
            <a:r>
              <a:rPr b="0" i="0" lang="es-E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ocials</a:t>
            </a:r>
            <a:endParaRPr b="0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465" y="6342185"/>
            <a:ext cx="1766162" cy="10544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" name="Google Shape;188;p10"/>
          <p:cNvGraphicFramePr/>
          <p:nvPr/>
        </p:nvGraphicFramePr>
        <p:xfrm>
          <a:off x="1328638" y="167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{982C062D-DC3F-4238-B105-5B58A32A2BCC}</a:tableStyleId>
              </a:tblPr>
              <a:tblGrid>
                <a:gridCol w="934550"/>
                <a:gridCol w="1254800"/>
                <a:gridCol w="5459100"/>
              </a:tblGrid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MOD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HORES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MATÈRIA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M11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Llatí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Matemàtiques Ciències Socials 1 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M12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Economia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Psicologia + Sociologia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M13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Economia d’Empresa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Literatura Universal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  <a:tr h="791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M14 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4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Grec 1</a:t>
                      </a:r>
                      <a:endParaRPr sz="2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200" u="none" cap="none" strike="noStrike"/>
                        <a:t>Història del Món</a:t>
                      </a:r>
                      <a:endParaRPr sz="2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000">
                <a:solidFill>
                  <a:schemeClr val="accent1"/>
                </a:solidFill>
              </a:rPr>
              <a:t>BATXIBAC</a:t>
            </a:r>
            <a:endParaRPr b="0" i="0" sz="4000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504000" y="1849690"/>
            <a:ext cx="9071700" cy="4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999" lvl="0" marL="431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i="0" lang="es-ES" sz="3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10 hores a la setmana en francés</a:t>
            </a:r>
            <a:r>
              <a:rPr lang="es-ES" sz="3200">
                <a:highlight>
                  <a:schemeClr val="lt1"/>
                </a:highlight>
              </a:rPr>
              <a:t>: Francés (3), </a:t>
            </a:r>
            <a:r>
              <a:rPr b="0" i="0" lang="es-ES" sz="3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Ciències al mon contemporani (2), </a:t>
            </a:r>
            <a:r>
              <a:rPr lang="es-ES" sz="3200">
                <a:highlight>
                  <a:schemeClr val="lt1"/>
                </a:highlight>
              </a:rPr>
              <a:t>Arts Escèniques (3), Tutoria (1) </a:t>
            </a:r>
            <a:r>
              <a:rPr b="0" i="0" lang="es-ES" sz="3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 el TR (treball de recerca)</a:t>
            </a:r>
            <a:r>
              <a:rPr b="0" i="0" lang="es-ES" sz="3200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(1)</a:t>
            </a:r>
            <a:r>
              <a:rPr lang="es-ES" sz="3200">
                <a:highlight>
                  <a:schemeClr val="lt1"/>
                </a:highlight>
              </a:rPr>
              <a:t>.</a:t>
            </a:r>
            <a:r>
              <a:rPr b="0" i="0" lang="es-ES" sz="3200" u="sng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sng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23999" lvl="0" marL="431999" marR="0" rtl="0" algn="just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s-ES" sz="3200">
                <a:highlight>
                  <a:schemeClr val="lt1"/>
                </a:highlight>
              </a:rPr>
              <a:t>Avaluació</a:t>
            </a:r>
            <a:r>
              <a:rPr b="0" i="0" lang="es-ES" sz="3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final: selectivitat francesa + part </a:t>
            </a:r>
            <a:r>
              <a:rPr lang="es-ES" sz="3200">
                <a:highlight>
                  <a:schemeClr val="lt1"/>
                </a:highlight>
              </a:rPr>
              <a:t>específica </a:t>
            </a:r>
            <a:r>
              <a:rPr b="0" i="0" lang="es-ES" sz="32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 la selectivitat espanyola.</a:t>
            </a:r>
            <a:endParaRPr b="0" i="0" sz="32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/>
        </p:nvSpPr>
        <p:spPr>
          <a:xfrm>
            <a:off x="122250" y="210600"/>
            <a:ext cx="9801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937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➢"/>
            </a:pPr>
            <a:r>
              <a:rPr b="0" i="0" lang="es-ES" sz="3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 triar les assignatures de modalitat? (I)</a:t>
            </a:r>
            <a:endParaRPr b="0" i="0" sz="3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412825" y="1652425"/>
            <a:ext cx="9510300" cy="4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999" lvl="0" marL="4319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●"/>
            </a:pPr>
            <a:r>
              <a:rPr lang="es-ES" sz="2800"/>
              <a:t>En funció de la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modalitat de batxillerat, s</a:t>
            </a:r>
            <a:r>
              <a:rPr lang="es-ES" sz="2800"/>
              <a:t>’ha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d'escollir 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de les següents matèri</a:t>
            </a:r>
            <a:r>
              <a:rPr lang="es-ES" sz="2800" u="sng"/>
              <a:t>es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comun</a:t>
            </a:r>
            <a:r>
              <a:rPr lang="es-ES" sz="2800" u="sng"/>
              <a:t>es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d’opció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610" lvl="1" marL="91440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○"/>
            </a:pPr>
            <a:r>
              <a:rPr b="1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Matemàtiques I i II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(per la modalitat de Ciències i Tecnologia).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610" lvl="1" marL="91440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○"/>
            </a:pPr>
            <a:r>
              <a:rPr b="1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Matemàtiques Socials I i II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(per la modalitat d'Humanitats i Ciències Socials, itinerari de Ciències Socials).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8610" lvl="1" marL="91440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Noto Sans Symbols"/>
              <a:buChar char="○"/>
            </a:pPr>
            <a:r>
              <a:rPr b="1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Llatí I i II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(modalitat d'Humanitats i Ciències Socials, itinerari d'Humanitats).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310225" y="6477600"/>
            <a:ext cx="33534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Link a explicació més extensa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112ce642d6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00" y="750300"/>
            <a:ext cx="9065325" cy="617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12ce642d6e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600" lvl="0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"/>
              <a:buFont typeface="Noto Sans Symbols"/>
              <a:buChar char="●"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la resta d'assignatures, l'alumne hauria de mirar la </a:t>
            </a:r>
            <a:r>
              <a:rPr b="0" i="0" lang="es-ES" sz="2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taula de ponderacions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0" y="230775"/>
            <a:ext cx="1008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➢"/>
            </a:pPr>
            <a:r>
              <a:rPr lang="es-ES" sz="3800">
                <a:solidFill>
                  <a:schemeClr val="accent1"/>
                </a:solidFill>
              </a:rPr>
              <a:t>Com triar les assignatures de modalitat? (II)</a:t>
            </a:r>
            <a:endParaRPr sz="38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800"/>
          </a:p>
        </p:txBody>
      </p:sp>
      <p:pic>
        <p:nvPicPr>
          <p:cNvPr id="209" name="Google Shape;209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8000" y="3038760"/>
            <a:ext cx="6374520" cy="358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8539560" y="4464000"/>
            <a:ext cx="1363320" cy="61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Clica si tens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3"/>
          <p:cNvCxnSpPr/>
          <p:nvPr/>
        </p:nvCxnSpPr>
        <p:spPr>
          <a:xfrm rot="10800000">
            <a:off x="8102520" y="4680000"/>
            <a:ext cx="43704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12" name="Google Shape;21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7840" y="619200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/>
        </p:nvSpPr>
        <p:spPr>
          <a:xfrm>
            <a:off x="186400" y="462600"/>
            <a:ext cx="980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-3937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Char char="➢"/>
            </a:pPr>
            <a:r>
              <a:rPr lang="es-ES" sz="3800">
                <a:solidFill>
                  <a:schemeClr val="accent1"/>
                </a:solidFill>
              </a:rPr>
              <a:t>Com triar les assignatures de modalitat? (II)</a:t>
            </a:r>
            <a:endParaRPr sz="38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4400"/>
          </a:p>
        </p:txBody>
      </p:sp>
      <p:sp>
        <p:nvSpPr>
          <p:cNvPr id="218" name="Google Shape;218;p14"/>
          <p:cNvSpPr txBox="1"/>
          <p:nvPr/>
        </p:nvSpPr>
        <p:spPr>
          <a:xfrm>
            <a:off x="503975" y="1833875"/>
            <a:ext cx="9271800" cy="5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4000" lvl="0" marL="43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s-ES" sz="3200"/>
              <a:t>La taula de ponderacions orienta en relació a 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assignatures que </a:t>
            </a:r>
            <a:r>
              <a:rPr lang="es-ES" sz="3200"/>
              <a:t>has de cursar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999" lvl="0" marL="431999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b="0" i="0" lang="es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 d'ingrés a selectivitat: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punts de l'expedient (mitjana de </a:t>
            </a:r>
            <a:r>
              <a:rPr lang="es-ES" sz="2600"/>
              <a:t>Batxillerat)</a:t>
            </a: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punts de la fase comuna (fase general </a:t>
            </a:r>
            <a:r>
              <a:rPr lang="es-ES" sz="2600"/>
              <a:t>selectivitat).</a:t>
            </a: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+ 4  punts de la fase específica</a:t>
            </a:r>
            <a:r>
              <a:rPr b="0" i="0" lang="es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0040" lvl="1" marL="914400" marR="0" rtl="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○"/>
            </a:pPr>
            <a:r>
              <a:rPr b="0" i="0" lang="es-ES" sz="2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14 (nota màxima, però no sempre necessària).</a:t>
            </a:r>
            <a:endParaRPr b="0" i="0" sz="26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2ce642d6e_0_36"/>
          <p:cNvSpPr txBox="1"/>
          <p:nvPr>
            <p:ph type="title"/>
          </p:nvPr>
        </p:nvSpPr>
        <p:spPr>
          <a:xfrm>
            <a:off x="742000" y="-155330"/>
            <a:ext cx="90717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/>
                </a:solidFill>
              </a:rPr>
              <a:t>PREINSCRIPCIÓ</a:t>
            </a:r>
            <a:r>
              <a:rPr lang="es-ES" sz="3600">
                <a:solidFill>
                  <a:schemeClr val="accent1"/>
                </a:solidFill>
              </a:rPr>
              <a:t> CURS 2022-23</a:t>
            </a:r>
            <a:endParaRPr sz="3600">
              <a:solidFill>
                <a:schemeClr val="accent1"/>
              </a:solidFill>
            </a:endParaRPr>
          </a:p>
        </p:txBody>
      </p:sp>
      <p:sp>
        <p:nvSpPr>
          <p:cNvPr id="225" name="Google Shape;225;g112ce642d6e_0_36"/>
          <p:cNvSpPr txBox="1"/>
          <p:nvPr>
            <p:ph idx="1" type="body"/>
          </p:nvPr>
        </p:nvSpPr>
        <p:spPr>
          <a:xfrm>
            <a:off x="504475" y="951429"/>
            <a:ext cx="9071700" cy="6156900"/>
          </a:xfrm>
          <a:prstGeom prst="rect">
            <a:avLst/>
          </a:prstGeom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s-ES" sz="2500"/>
              <a:t>BATXILLERAT:</a:t>
            </a:r>
            <a:r>
              <a:rPr lang="es-ES" sz="2500"/>
              <a:t> presentació de sol·licituds del 20 al 26 de maig.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s-ES" sz="2500"/>
              <a:t>CICLES DE FORMACIÓ PROFESSIONAL GRAU MITJÀ: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s-ES" sz="2500"/>
              <a:t>Alumnat que cursa actualment 4t d’ESO: del 20 al 26 d’abril.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s-ES" sz="2500"/>
              <a:t>Resta d’alumnat: del 17 al 23 de maig.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s-ES" sz="2500"/>
              <a:t>CICLES ARTS PLÀSTIQUES I DISSENY GRAU MITJÀ: </a:t>
            </a:r>
            <a:r>
              <a:rPr lang="es-ES" sz="2500"/>
              <a:t>del 17 al 23 de maig.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just"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s-ES" sz="2500"/>
              <a:t>ENSENYAMENTS ESPORTIUS:</a:t>
            </a:r>
            <a:r>
              <a:rPr lang="es-ES" sz="2500"/>
              <a:t> del 2 al 23 de maig </a:t>
            </a:r>
            <a:endParaRPr sz="2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s-ES" sz="2000">
                <a:highlight>
                  <a:srgbClr val="FFE599"/>
                </a:highlight>
              </a:rPr>
              <a:t>INSCRIPCIÓ PROVES D’ACCÉS: del 14 al 24 de març (alumnat sense ESO).</a:t>
            </a:r>
            <a:endParaRPr sz="2000">
              <a:highlight>
                <a:srgbClr val="FFE599"/>
              </a:highlight>
            </a:endParaRPr>
          </a:p>
        </p:txBody>
      </p:sp>
      <p:pic>
        <p:nvPicPr>
          <p:cNvPr id="226" name="Google Shape;226;g112ce642d6e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2600" y="6769850"/>
            <a:ext cx="1445200" cy="7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12ce642d6e_0_41"/>
          <p:cNvSpPr txBox="1"/>
          <p:nvPr/>
        </p:nvSpPr>
        <p:spPr>
          <a:xfrm>
            <a:off x="838200" y="647700"/>
            <a:ext cx="8686800" cy="7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Plana web del Departament d’Ensenyament:</a:t>
            </a:r>
            <a:endParaRPr sz="24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3"/>
              </a:rPr>
              <a:t>https://triaeducativa.gencat.cat/ca/inici/</a:t>
            </a:r>
            <a:endParaRPr sz="2400">
              <a:solidFill>
                <a:srgbClr val="4F81B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F81B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Plana web de ponderacions: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4"/>
              </a:rPr>
              <a:t>https://universitats.gencat.cat/web/.content/01_acces_i_admissio/preinscripcions/documentacio/Ponderacions-2023.pdf</a:t>
            </a:r>
            <a:endParaRPr sz="2400">
              <a:solidFill>
                <a:srgbClr val="4F81B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Plana web de Porta22: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5"/>
              </a:rPr>
              <a:t>http://w27.bcn.cat/porta22/es/assetsocupacio/equipaments/pagina19142/centro-para-el-desarrollo-profesional-porta22.do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/>
              <a:t>Plana web Orientació acadèmica-professional de l’Ajuntament de Castelldefels: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6"/>
              </a:rPr>
              <a:t>http://www.castelldefels.org/orientacio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highlight>
                  <a:schemeClr val="lt1"/>
                </a:highlight>
              </a:rPr>
              <a:t>Educaweb:</a:t>
            </a:r>
            <a:endParaRPr b="1" sz="24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u="sng">
                <a:solidFill>
                  <a:schemeClr val="hlink"/>
                </a:solidFill>
                <a:hlinkClick r:id="rId7"/>
              </a:rPr>
              <a:t>http://sem.educaweb.com/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232" name="Google Shape;232;g112ce642d6e_0_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93925" y="6431350"/>
            <a:ext cx="1989699" cy="100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12ce642d6e_0_41"/>
          <p:cNvSpPr txBox="1"/>
          <p:nvPr/>
        </p:nvSpPr>
        <p:spPr>
          <a:xfrm>
            <a:off x="838200" y="135400"/>
            <a:ext cx="893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accent1"/>
                </a:solidFill>
              </a:rPr>
              <a:t>ENLLAÇOS D’INTERÈS  </a:t>
            </a:r>
            <a:endParaRPr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421ddea07_0_0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b421ddea07_0_0"/>
          <p:cNvSpPr txBox="1"/>
          <p:nvPr>
            <p:ph idx="1" type="body"/>
          </p:nvPr>
        </p:nvSpPr>
        <p:spPr>
          <a:xfrm>
            <a:off x="504000" y="1738790"/>
            <a:ext cx="907170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55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5500">
                <a:solidFill>
                  <a:schemeClr val="accent1"/>
                </a:solidFill>
              </a:rPr>
              <a:t>PRECS I PREGUNTES</a:t>
            </a:r>
            <a:endParaRPr sz="55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71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6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5000"/>
              <a:t> </a:t>
            </a:r>
            <a:endParaRPr sz="5000"/>
          </a:p>
        </p:txBody>
      </p:sp>
      <p:pic>
        <p:nvPicPr>
          <p:cNvPr id="240" name="Google Shape;240;gb421ddea0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2" cy="1054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508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AutoNum type="arabicPeriod"/>
            </a:pPr>
            <a:r>
              <a:rPr lang="es-ES" sz="4400">
                <a:solidFill>
                  <a:schemeClr val="accent1"/>
                </a:solidFill>
              </a:rPr>
              <a:t>ORIENTACIÓ A</a:t>
            </a:r>
            <a: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r>
              <a:rPr lang="es-ES" sz="4400">
                <a:solidFill>
                  <a:schemeClr val="accent1"/>
                </a:solidFill>
              </a:rPr>
              <a:t>r</a:t>
            </a:r>
            <a: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4400">
                <a:solidFill>
                  <a:schemeClr val="accent1"/>
                </a:solidFill>
              </a:rPr>
              <a:t>D</a:t>
            </a:r>
            <a: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'ESO</a:t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1229275" y="1772300"/>
            <a:ext cx="84186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CICLES </a:t>
            </a:r>
            <a:r>
              <a:rPr lang="es-ES" sz="2800"/>
              <a:t>FORMATIUS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325" y="3598575"/>
            <a:ext cx="394632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5550" y="2713738"/>
            <a:ext cx="4176000" cy="24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1274d9be5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1274d9be5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50" y="190500"/>
            <a:ext cx="9423301" cy="696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2ce642d6e_0_9"/>
          <p:cNvSpPr txBox="1"/>
          <p:nvPr>
            <p:ph type="title"/>
          </p:nvPr>
        </p:nvSpPr>
        <p:spPr>
          <a:xfrm>
            <a:off x="93200" y="52800"/>
            <a:ext cx="9858600" cy="126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Accions POAP 3r</a:t>
            </a:r>
            <a:endParaRPr sz="4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>
                <a:solidFill>
                  <a:schemeClr val="accent1"/>
                </a:solidFill>
              </a:rPr>
              <a:t>(Pla d’Orientació Acadèmica i Professional)</a:t>
            </a:r>
            <a:endParaRPr sz="3700">
              <a:solidFill>
                <a:schemeClr val="accent1"/>
              </a:solidFill>
            </a:endParaRPr>
          </a:p>
        </p:txBody>
      </p:sp>
      <p:sp>
        <p:nvSpPr>
          <p:cNvPr id="92" name="Google Shape;92;g112ce642d6e_0_9"/>
          <p:cNvSpPr txBox="1"/>
          <p:nvPr>
            <p:ph idx="1" type="body"/>
          </p:nvPr>
        </p:nvSpPr>
        <p:spPr>
          <a:xfrm>
            <a:off x="504475" y="1468740"/>
            <a:ext cx="9071700" cy="43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 u="sng"/>
              <a:t>ACTIVITATS ADREÇADES A L’ALUMNAT</a:t>
            </a:r>
            <a:endParaRPr b="1" sz="2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Exposició itinerant: “L’enginy invisible. Dones i tecnologia: passat, present i futur” (de l’11 al 17 de febrer).</a:t>
            </a:r>
            <a:endParaRPr sz="22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Porta 22: Competències clau (inici 1/03).</a:t>
            </a:r>
            <a:endParaRPr sz="22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s-ES" sz="2200"/>
              <a:t>Xerrada Ajuntament: “Si vols, pots! L’entorn condiciona (molt) però no determina” (09/03).</a:t>
            </a:r>
            <a:endParaRPr sz="22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Sessions POAP (durant les hores de tutoria). Inici 23/03:</a:t>
            </a:r>
            <a:endParaRPr sz="2200"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“Després de l’ESO, què?”</a:t>
            </a:r>
            <a:endParaRPr sz="22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Qüestionari d’autoconeixement</a:t>
            </a:r>
            <a:endParaRPr sz="22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Conversa amb els pares</a:t>
            </a:r>
            <a:endParaRPr sz="2200"/>
          </a:p>
          <a:p>
            <a:pPr indent="-342900" lvl="1" marL="9144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-ES" sz="2200"/>
              <a:t>Informe orientador (20/04)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93" name="Google Shape;93;g112ce642d6e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2ce642d6e_0_19"/>
          <p:cNvSpPr txBox="1"/>
          <p:nvPr>
            <p:ph idx="1" type="body"/>
          </p:nvPr>
        </p:nvSpPr>
        <p:spPr>
          <a:xfrm>
            <a:off x="389700" y="759390"/>
            <a:ext cx="9071700" cy="43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 u="sng">
                <a:solidFill>
                  <a:schemeClr val="dk1"/>
                </a:solidFill>
              </a:rPr>
              <a:t>ACTIVITATS ADREÇADES AL PROFESSORAT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2200">
                <a:solidFill>
                  <a:schemeClr val="dk1"/>
                </a:solidFill>
              </a:rPr>
              <a:t>Xerrada Inici POAP (18/01).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2200">
                <a:solidFill>
                  <a:schemeClr val="dk1"/>
                </a:solidFill>
              </a:rPr>
              <a:t>Xerrada Ajuntament: “Orientar en moments de crisi” (15/02).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 u="sng">
                <a:solidFill>
                  <a:schemeClr val="dk1"/>
                </a:solidFill>
              </a:rPr>
              <a:t>ACTIVITATS ADREÇADES A LES FAMÍLIES</a:t>
            </a:r>
            <a:endParaRPr b="1" sz="22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2200">
                <a:solidFill>
                  <a:schemeClr val="dk1"/>
                </a:solidFill>
              </a:rPr>
              <a:t>Xerrada Orientació 3r i 4t (8/02).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s-ES" sz="2200">
                <a:solidFill>
                  <a:schemeClr val="dk1"/>
                </a:solidFill>
              </a:rPr>
              <a:t>Xerrada Ajuntament: “Quins itineraris formatius hi ha després de l’ESO?” (09/03, a les 18h -pendent confirmació-).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g112ce642d6e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550" y="6276175"/>
            <a:ext cx="1766151" cy="9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12ce642d6e_0_19"/>
          <p:cNvSpPr txBox="1"/>
          <p:nvPr/>
        </p:nvSpPr>
        <p:spPr>
          <a:xfrm>
            <a:off x="0" y="0"/>
            <a:ext cx="98277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Accions POAP 3r</a:t>
            </a:r>
            <a:endParaRPr sz="44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>
                <a:solidFill>
                  <a:schemeClr val="accent1"/>
                </a:solidFill>
              </a:rPr>
              <a:t>(Pla d’Orientació Acadèmica i Professional)</a:t>
            </a:r>
            <a:endParaRPr sz="3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408925" y="270370"/>
            <a:ext cx="9071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Tria d'optatives per 4t d'ESO (I)</a:t>
            </a:r>
            <a:br>
              <a:rPr b="0" i="0" lang="es-ES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3"/>
          <p:cNvGraphicFramePr/>
          <p:nvPr/>
        </p:nvGraphicFramePr>
        <p:xfrm>
          <a:off x="553110" y="1476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{9A6D3175-DD0B-44A1-9C59-E1A5A1104E6E}</a:tableStyleId>
              </a:tblPr>
              <a:tblGrid>
                <a:gridCol w="2601725"/>
                <a:gridCol w="382850"/>
                <a:gridCol w="2750300"/>
                <a:gridCol w="382850"/>
                <a:gridCol w="2372875"/>
                <a:gridCol w="483850"/>
              </a:tblGrid>
              <a:tr h="4179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41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42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ES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Optativa 43</a:t>
                      </a:r>
                      <a:endParaRPr b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CC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Física i química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Biologia i Geologia</a:t>
                      </a:r>
                      <a:endParaRPr b="1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Francès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Economia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Llatí</a:t>
                      </a:r>
                      <a:endParaRPr b="1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TIC (Informàtica)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TIC (Informàtica)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Tecnologia (batxillerat)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Música</a:t>
                      </a:r>
                      <a:endParaRPr b="1" sz="20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Emprenedoria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TIC (Informàtica)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Tecnologia + TIC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417950"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cap="none" strike="noStrike">
                        <a:solidFill>
                          <a:srgbClr val="00206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Educació Visual i Plàstica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20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Filosofia</a:t>
                      </a:r>
                      <a:endParaRPr sz="2000">
                        <a:solidFill>
                          <a:srgbClr val="002060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/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103550" y="5747425"/>
            <a:ext cx="77253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➔"/>
            </a:pPr>
            <a:r>
              <a:rPr lang="es-ES" sz="1800"/>
              <a:t>PROJECTE PILOT: OPT. STEAM (CIÈNC. + TECNO + ART + MAT).</a:t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➔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s-ES" sz="1800"/>
              <a:t>OHERÈNCIA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➔"/>
            </a:pP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99% </a:t>
            </a:r>
            <a:r>
              <a:rPr lang="es-ES" sz="1800"/>
              <a:t>ALUMNES PRIMERES OPCIONS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51" y="6048350"/>
            <a:ext cx="1893951" cy="113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186400" y="160125"/>
            <a:ext cx="9537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Tria d'optatives per 4t d'ESO (II)</a:t>
            </a:r>
            <a:br>
              <a:rPr lang="es-ES" sz="4400">
                <a:solidFill>
                  <a:schemeClr val="dk2"/>
                </a:solidFill>
              </a:rPr>
            </a:br>
            <a:endParaRPr sz="44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/>
              <a:t> 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326850" y="1558040"/>
            <a:ext cx="4464000" cy="5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 CIENTÍFIC</a:t>
            </a:r>
            <a:endParaRPr b="0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 i Química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Biologia i Geologia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 TECNOLÒGIC</a:t>
            </a:r>
            <a:endParaRPr b="0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 i Química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Tecnologia (Batxillerat)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BATXILLERAT HUMANÍSTIC I DE LES CIÈNCIES SOCIALS</a:t>
            </a:r>
            <a:endParaRPr b="0" i="0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Economia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4986700" y="1558050"/>
            <a:ext cx="4248000" cy="5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B</a:t>
            </a:r>
            <a:r>
              <a:rPr b="1" i="0" lang="es-ES" sz="2200" u="sng" cap="none" strike="noStrike">
                <a:solidFill>
                  <a:schemeClr val="dk1"/>
                </a:solidFill>
              </a:rPr>
              <a:t>ATXILLERAT LINGÜÍSTIC</a:t>
            </a:r>
            <a:endParaRPr b="1" i="0" sz="2200" u="sng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Llatí </a:t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Francès o Filosofia</a:t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</a:rPr>
              <a:t>BATXILLERAT ARTÍSTIC</a:t>
            </a:r>
            <a:endParaRPr b="1" i="0" sz="2200" u="sng" cap="none" strike="noStrike">
              <a:solidFill>
                <a:schemeClr val="dk1"/>
              </a:solidFill>
            </a:endParaRPr>
          </a:p>
          <a:p>
            <a:pPr indent="-180719" lvl="0" marL="180719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Música </a:t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19" lvl="0" marL="180719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Educació Visual Plàstica</a:t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sng" cap="none" strike="noStrike">
                <a:solidFill>
                  <a:schemeClr val="dk1"/>
                </a:solidFill>
              </a:rPr>
              <a:t>CICLES FORMATIU</a:t>
            </a:r>
            <a:r>
              <a:rPr b="1" lang="es-ES" sz="2200" u="sng">
                <a:solidFill>
                  <a:schemeClr val="dk1"/>
                </a:solidFill>
              </a:rPr>
              <a:t>S</a:t>
            </a:r>
            <a:endParaRPr b="1" i="0" sz="2200" u="sng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TTIC</a:t>
            </a:r>
            <a:endParaRPr b="1" i="0" sz="2200" u="none" cap="none" strike="noStrike">
              <a:solidFill>
                <a:schemeClr val="dk1"/>
              </a:solidFill>
            </a:endParaRPr>
          </a:p>
          <a:p>
            <a:pPr indent="-180720" lvl="0" marL="180720" marR="0" rtl="0" algn="just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chemeClr val="dk1"/>
                </a:solidFill>
              </a:rPr>
              <a:t>Emprenedoria</a:t>
            </a:r>
            <a:endParaRPr b="1" i="0" sz="2200" u="none" cap="none" strike="noStrike">
              <a:solidFill>
                <a:schemeClr val="dk1"/>
              </a:solidFill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1840" y="60483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accent1"/>
                </a:solidFill>
              </a:rPr>
              <a:t>2. ORIENTACIÓ</a:t>
            </a:r>
            <a:r>
              <a:rPr lang="es-ES" sz="4400">
                <a:solidFill>
                  <a:schemeClr val="accent1"/>
                </a:solidFill>
              </a:rPr>
              <a:t> A 4t d'ESO</a:t>
            </a:r>
            <a:endParaRPr b="0" i="0" sz="4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792000" y="1872000"/>
            <a:ext cx="8784000" cy="88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b="0" i="0" lang="es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CICLES                     PFI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(s</a:t>
            </a:r>
            <a:r>
              <a:rPr lang="es-ES" sz="2800"/>
              <a:t>ense títol</a:t>
            </a:r>
            <a:r>
              <a:rPr b="0" i="0" lang="es-E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000" y="3096000"/>
            <a:ext cx="2592000" cy="15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0000" y="3080880"/>
            <a:ext cx="2592000" cy="1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4000" y="2970720"/>
            <a:ext cx="2381040" cy="293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840" y="6001560"/>
            <a:ext cx="1766160" cy="10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