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8.xml.rels" ContentType="application/vnd.openxmlformats-package.relationships+xml"/>
  <Override PartName="/ppt/embeddings/oleObject1.bin" ContentType="application/vnd.openxmlformats-officedocument.oleObject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media/image28.jpeg" ContentType="image/jpeg"/>
  <Override PartName="/ppt/media/image1.png" ContentType="image/png"/>
  <Override PartName="/ppt/media/image2.png" ContentType="image/png"/>
  <Override PartName="/ppt/media/image43.jpeg" ContentType="image/jpeg"/>
  <Override PartName="/ppt/media/image5.gif" ContentType="image/gif"/>
  <Override PartName="/ppt/media/image17.jpeg" ContentType="image/jpeg"/>
  <Override PartName="/ppt/media/image3.png" ContentType="image/png"/>
  <Override PartName="/ppt/media/image4.png" ContentType="image/png"/>
  <Override PartName="/ppt/media/image45.jpeg" ContentType="image/jpeg"/>
  <Override PartName="/ppt/media/image8.jpeg" ContentType="image/jpe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jpeg" ContentType="image/jpeg"/>
  <Override PartName="/ppt/media/image12.png" ContentType="image/png"/>
  <Override PartName="/ppt/media/image24.wmf" ContentType="image/x-wmf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gif" ContentType="image/gif"/>
  <Override PartName="/ppt/media/image20.png" ContentType="image/png"/>
  <Override PartName="/ppt/media/image40.jpeg" ContentType="image/jpeg"/>
  <Override PartName="/ppt/media/image21.png" ContentType="image/png"/>
  <Override PartName="/ppt/media/image22.png" ContentType="image/png"/>
  <Override PartName="/ppt/media/image23.png" ContentType="image/png"/>
  <Override PartName="/ppt/media/image25.png" ContentType="image/png"/>
  <Override PartName="/ppt/media/image26.png" ContentType="image/png"/>
  <Override PartName="/ppt/media/image27.jpeg" ContentType="image/jpeg"/>
  <Override PartName="/ppt/media/image29.png" ContentType="image/png"/>
  <Override PartName="/ppt/media/image30.png" ContentType="image/png"/>
  <Override PartName="/ppt/media/image41.jpeg" ContentType="image/jpe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7.jpeg" ContentType="image/jpeg"/>
  <Override PartName="/ppt/media/image36.png" ContentType="image/png"/>
  <Override PartName="/ppt/media/image38.png" ContentType="image/png"/>
  <Override PartName="/ppt/media/image39.jpeg" ContentType="image/jpeg"/>
  <Override PartName="/ppt/media/image42.jpeg" ContentType="image/jpeg"/>
  <Override PartName="/ppt/media/image44.jpeg" ContentType="image/jpeg"/>
  <Override PartName="/ppt/media/image46.png" ContentType="image/png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ata2.xml" ContentType="application/vnd.openxmlformats-officedocument.drawingml.diagramData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8FBAC-1705-42BD-8357-1D1F1EEB37DD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</dgm:pt>
    <dgm:pt modelId="{E1AC41ED-08C2-4340-9B00-CD8A168008F3}">
      <dgm:prSet phldrT="[Texto]" custT="1"/>
      <dgm:spPr/>
      <dgm:t>
        <a:bodyPr/>
        <a:lstStyle/>
        <a:p>
          <a:r>
            <a:rPr lang="ca-ES" sz="2800" b="1" dirty="0" smtClean="0">
              <a:latin typeface="Consolas" pitchFamily="49" charset="0"/>
            </a:rPr>
            <a:t>3 Retards</a:t>
          </a:r>
          <a:endParaRPr lang="ca-ES" sz="2800" b="1" dirty="0">
            <a:latin typeface="Consolas" pitchFamily="49" charset="0"/>
          </a:endParaRPr>
        </a:p>
      </dgm:t>
    </dgm:pt>
    <dgm:pt modelId="{761FC50A-B47B-4E57-A8F2-23A1697E2169}" type="parTrans" cxnId="{DB4A589F-3A3A-42D4-9994-7EF4AFA2596E}">
      <dgm:prSet/>
      <dgm:spPr/>
      <dgm:t>
        <a:bodyPr/>
        <a:lstStyle/>
        <a:p>
          <a:endParaRPr lang="ca-ES" sz="2800" b="1">
            <a:latin typeface="Consolas" pitchFamily="49" charset="0"/>
          </a:endParaRPr>
        </a:p>
      </dgm:t>
    </dgm:pt>
    <dgm:pt modelId="{E8E68C5D-DDB3-41D3-80DF-66917878E894}" type="sibTrans" cxnId="{DB4A589F-3A3A-42D4-9994-7EF4AFA2596E}">
      <dgm:prSet custT="1"/>
      <dgm:spPr/>
      <dgm:t>
        <a:bodyPr/>
        <a:lstStyle/>
        <a:p>
          <a:endParaRPr lang="ca-ES" sz="2800" b="1">
            <a:latin typeface="Consolas" pitchFamily="49" charset="0"/>
          </a:endParaRPr>
        </a:p>
      </dgm:t>
    </dgm:pt>
    <dgm:pt modelId="{2D7D2BC3-AD81-4A3D-B3E8-ED209D2303FD}">
      <dgm:prSet phldrT="[Texto]" custT="1"/>
      <dgm:spPr/>
      <dgm:t>
        <a:bodyPr/>
        <a:lstStyle/>
        <a:p>
          <a:r>
            <a:rPr lang="ca-ES" sz="2800" b="1" dirty="0" smtClean="0">
              <a:latin typeface="Consolas" pitchFamily="49" charset="0"/>
            </a:rPr>
            <a:t>1 Falta assistència FA </a:t>
          </a:r>
          <a:endParaRPr lang="ca-ES" sz="2800" b="1" dirty="0">
            <a:latin typeface="Consolas" pitchFamily="49" charset="0"/>
          </a:endParaRPr>
        </a:p>
      </dgm:t>
    </dgm:pt>
    <dgm:pt modelId="{F6589D09-F016-4D33-9969-4EBF090DBC2B}" type="parTrans" cxnId="{A1BA7221-46A2-4CC4-B20C-043A4007C889}">
      <dgm:prSet/>
      <dgm:spPr/>
      <dgm:t>
        <a:bodyPr/>
        <a:lstStyle/>
        <a:p>
          <a:endParaRPr lang="ca-ES" sz="2800" b="1">
            <a:latin typeface="Consolas" pitchFamily="49" charset="0"/>
          </a:endParaRPr>
        </a:p>
      </dgm:t>
    </dgm:pt>
    <dgm:pt modelId="{AA51A8F6-EBF6-401F-AA80-C582EFDCCA09}" type="sibTrans" cxnId="{A1BA7221-46A2-4CC4-B20C-043A4007C889}">
      <dgm:prSet/>
      <dgm:spPr/>
      <dgm:t>
        <a:bodyPr/>
        <a:lstStyle/>
        <a:p>
          <a:endParaRPr lang="ca-ES" sz="2800" b="1">
            <a:latin typeface="Consolas" pitchFamily="49" charset="0"/>
          </a:endParaRPr>
        </a:p>
      </dgm:t>
    </dgm:pt>
    <dgm:pt modelId="{822CAA4F-485D-4331-B992-7B6AF48B06A9}" type="pres">
      <dgm:prSet presAssocID="{CF18FBAC-1705-42BD-8357-1D1F1EEB37DD}" presName="Name0" presStyleCnt="0">
        <dgm:presLayoutVars>
          <dgm:dir/>
          <dgm:resizeHandles val="exact"/>
        </dgm:presLayoutVars>
      </dgm:prSet>
      <dgm:spPr/>
    </dgm:pt>
    <dgm:pt modelId="{4B0DC3E9-5672-4A84-B97A-8109C832E55B}" type="pres">
      <dgm:prSet presAssocID="{E1AC41ED-08C2-4340-9B00-CD8A168008F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F44A8DF-9753-4874-BE8F-02B75845C909}" type="pres">
      <dgm:prSet presAssocID="{E8E68C5D-DDB3-41D3-80DF-66917878E894}" presName="sibTrans" presStyleLbl="sibTrans2D1" presStyleIdx="0" presStyleCnt="1"/>
      <dgm:spPr/>
      <dgm:t>
        <a:bodyPr/>
        <a:lstStyle/>
        <a:p>
          <a:endParaRPr lang="ca-ES"/>
        </a:p>
      </dgm:t>
    </dgm:pt>
    <dgm:pt modelId="{27AE8583-D9C2-4BC6-8E32-6773F72222E5}" type="pres">
      <dgm:prSet presAssocID="{E8E68C5D-DDB3-41D3-80DF-66917878E894}" presName="connectorText" presStyleLbl="sibTrans2D1" presStyleIdx="0" presStyleCnt="1"/>
      <dgm:spPr/>
      <dgm:t>
        <a:bodyPr/>
        <a:lstStyle/>
        <a:p>
          <a:endParaRPr lang="ca-ES"/>
        </a:p>
      </dgm:t>
    </dgm:pt>
    <dgm:pt modelId="{24F87888-B14D-4437-B91A-14E6F9C6669E}" type="pres">
      <dgm:prSet presAssocID="{2D7D2BC3-AD81-4A3D-B3E8-ED209D2303F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A1BA7221-46A2-4CC4-B20C-043A4007C889}" srcId="{CF18FBAC-1705-42BD-8357-1D1F1EEB37DD}" destId="{2D7D2BC3-AD81-4A3D-B3E8-ED209D2303FD}" srcOrd="1" destOrd="0" parTransId="{F6589D09-F016-4D33-9969-4EBF090DBC2B}" sibTransId="{AA51A8F6-EBF6-401F-AA80-C582EFDCCA09}"/>
    <dgm:cxn modelId="{BA7DC5C1-7A6E-40AC-AE5E-7C64B3D2DEDA}" type="presOf" srcId="{CF18FBAC-1705-42BD-8357-1D1F1EEB37DD}" destId="{822CAA4F-485D-4331-B992-7B6AF48B06A9}" srcOrd="0" destOrd="0" presId="urn:microsoft.com/office/officeart/2005/8/layout/process1"/>
    <dgm:cxn modelId="{7D882B13-6F6C-49FC-8E26-AAD7BF27D789}" type="presOf" srcId="{2D7D2BC3-AD81-4A3D-B3E8-ED209D2303FD}" destId="{24F87888-B14D-4437-B91A-14E6F9C6669E}" srcOrd="0" destOrd="0" presId="urn:microsoft.com/office/officeart/2005/8/layout/process1"/>
    <dgm:cxn modelId="{9C5016FF-7266-4BAE-8452-1A82BB32C50A}" type="presOf" srcId="{E8E68C5D-DDB3-41D3-80DF-66917878E894}" destId="{27AE8583-D9C2-4BC6-8E32-6773F72222E5}" srcOrd="1" destOrd="0" presId="urn:microsoft.com/office/officeart/2005/8/layout/process1"/>
    <dgm:cxn modelId="{DB4A589F-3A3A-42D4-9994-7EF4AFA2596E}" srcId="{CF18FBAC-1705-42BD-8357-1D1F1EEB37DD}" destId="{E1AC41ED-08C2-4340-9B00-CD8A168008F3}" srcOrd="0" destOrd="0" parTransId="{761FC50A-B47B-4E57-A8F2-23A1697E2169}" sibTransId="{E8E68C5D-DDB3-41D3-80DF-66917878E894}"/>
    <dgm:cxn modelId="{0182F95A-4BAB-40E3-92F8-B8DDA24CFA97}" type="presOf" srcId="{E1AC41ED-08C2-4340-9B00-CD8A168008F3}" destId="{4B0DC3E9-5672-4A84-B97A-8109C832E55B}" srcOrd="0" destOrd="0" presId="urn:microsoft.com/office/officeart/2005/8/layout/process1"/>
    <dgm:cxn modelId="{7BCE50F2-27A0-4B4C-8690-5DD148609436}" type="presOf" srcId="{E8E68C5D-DDB3-41D3-80DF-66917878E894}" destId="{0F44A8DF-9753-4874-BE8F-02B75845C909}" srcOrd="0" destOrd="0" presId="urn:microsoft.com/office/officeart/2005/8/layout/process1"/>
    <dgm:cxn modelId="{9408F9D4-C0A6-47C4-8E03-28DE31EED2F8}" type="presParOf" srcId="{822CAA4F-485D-4331-B992-7B6AF48B06A9}" destId="{4B0DC3E9-5672-4A84-B97A-8109C832E55B}" srcOrd="0" destOrd="0" presId="urn:microsoft.com/office/officeart/2005/8/layout/process1"/>
    <dgm:cxn modelId="{BB9D4B55-73C9-428D-A765-51C16BE54D15}" type="presParOf" srcId="{822CAA4F-485D-4331-B992-7B6AF48B06A9}" destId="{0F44A8DF-9753-4874-BE8F-02B75845C909}" srcOrd="1" destOrd="0" presId="urn:microsoft.com/office/officeart/2005/8/layout/process1"/>
    <dgm:cxn modelId="{748861A0-CF80-442F-BCFA-4B37C35919EF}" type="presParOf" srcId="{0F44A8DF-9753-4874-BE8F-02B75845C909}" destId="{27AE8583-D9C2-4BC6-8E32-6773F72222E5}" srcOrd="0" destOrd="0" presId="urn:microsoft.com/office/officeart/2005/8/layout/process1"/>
    <dgm:cxn modelId="{9B1ABD25-A2AB-4D83-AE3E-43890BFBE2BE}" type="presParOf" srcId="{822CAA4F-485D-4331-B992-7B6AF48B06A9}" destId="{24F87888-B14D-4437-B91A-14E6F9C6669E}" srcOrd="2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8FBAC-1705-42BD-8357-1D1F1EEB37DD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</dgm:pt>
    <dgm:pt modelId="{E1AC41ED-08C2-4340-9B00-CD8A168008F3}">
      <dgm:prSet phldrT="[Texto]" custT="1"/>
      <dgm:spPr/>
      <dgm:t>
        <a:bodyPr/>
        <a:lstStyle/>
        <a:p>
          <a:r>
            <a:rPr lang="ca-ES" sz="3200" b="1" dirty="0" smtClean="0">
              <a:latin typeface="Consolas" pitchFamily="49" charset="0"/>
            </a:rPr>
            <a:t>10 </a:t>
          </a:r>
          <a:r>
            <a:rPr lang="ca-ES" sz="2800" b="1" dirty="0" smtClean="0">
              <a:latin typeface="Consolas" pitchFamily="49" charset="0"/>
            </a:rPr>
            <a:t>FA sense justificar</a:t>
          </a:r>
          <a:endParaRPr lang="ca-ES" sz="2800" b="1" dirty="0">
            <a:latin typeface="Consolas" pitchFamily="49" charset="0"/>
          </a:endParaRPr>
        </a:p>
      </dgm:t>
    </dgm:pt>
    <dgm:pt modelId="{761FC50A-B47B-4E57-A8F2-23A1697E2169}" type="parTrans" cxnId="{DB4A589F-3A3A-42D4-9994-7EF4AFA2596E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E8E68C5D-DDB3-41D3-80DF-66917878E894}" type="sibTrans" cxnId="{DB4A589F-3A3A-42D4-9994-7EF4AFA2596E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2D7D2BC3-AD81-4A3D-B3E8-ED209D2303FD}">
      <dgm:prSet phldrT="[Texto]" custT="1"/>
      <dgm:spPr/>
      <dgm:t>
        <a:bodyPr/>
        <a:lstStyle/>
        <a:p>
          <a:r>
            <a:rPr lang="ca-ES" sz="3000" b="1" dirty="0" smtClean="0">
              <a:latin typeface="Consolas" pitchFamily="49" charset="0"/>
            </a:rPr>
            <a:t>1</a:t>
          </a:r>
          <a:r>
            <a:rPr lang="ca-ES" sz="3300" dirty="0" smtClean="0">
              <a:latin typeface="Consolas" pitchFamily="49" charset="0"/>
            </a:rPr>
            <a:t> </a:t>
          </a:r>
          <a:r>
            <a:rPr lang="ca-ES" sz="3000" b="1" dirty="0" smtClean="0">
              <a:latin typeface="Consolas" pitchFamily="49" charset="0"/>
            </a:rPr>
            <a:t>AMONESTACIÓ</a:t>
          </a:r>
          <a:endParaRPr lang="ca-ES" sz="3000" b="1" dirty="0">
            <a:latin typeface="Consolas" pitchFamily="49" charset="0"/>
          </a:endParaRPr>
        </a:p>
      </dgm:t>
    </dgm:pt>
    <dgm:pt modelId="{F6589D09-F016-4D33-9969-4EBF090DBC2B}" type="parTrans" cxnId="{A1BA7221-46A2-4CC4-B20C-043A4007C889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AA51A8F6-EBF6-401F-AA80-C582EFDCCA09}" type="sibTrans" cxnId="{A1BA7221-46A2-4CC4-B20C-043A4007C889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822CAA4F-485D-4331-B992-7B6AF48B06A9}" type="pres">
      <dgm:prSet presAssocID="{CF18FBAC-1705-42BD-8357-1D1F1EEB37DD}" presName="Name0" presStyleCnt="0">
        <dgm:presLayoutVars>
          <dgm:dir/>
          <dgm:resizeHandles val="exact"/>
        </dgm:presLayoutVars>
      </dgm:prSet>
      <dgm:spPr/>
    </dgm:pt>
    <dgm:pt modelId="{4B0DC3E9-5672-4A84-B97A-8109C832E55B}" type="pres">
      <dgm:prSet presAssocID="{E1AC41ED-08C2-4340-9B00-CD8A168008F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F44A8DF-9753-4874-BE8F-02B75845C909}" type="pres">
      <dgm:prSet presAssocID="{E8E68C5D-DDB3-41D3-80DF-66917878E894}" presName="sibTrans" presStyleLbl="sibTrans2D1" presStyleIdx="0" presStyleCnt="1"/>
      <dgm:spPr/>
      <dgm:t>
        <a:bodyPr/>
        <a:lstStyle/>
        <a:p>
          <a:endParaRPr lang="ca-ES"/>
        </a:p>
      </dgm:t>
    </dgm:pt>
    <dgm:pt modelId="{27AE8583-D9C2-4BC6-8E32-6773F72222E5}" type="pres">
      <dgm:prSet presAssocID="{E8E68C5D-DDB3-41D3-80DF-66917878E894}" presName="connectorText" presStyleLbl="sibTrans2D1" presStyleIdx="0" presStyleCnt="1"/>
      <dgm:spPr/>
      <dgm:t>
        <a:bodyPr/>
        <a:lstStyle/>
        <a:p>
          <a:endParaRPr lang="ca-ES"/>
        </a:p>
      </dgm:t>
    </dgm:pt>
    <dgm:pt modelId="{24F87888-B14D-4437-B91A-14E6F9C6669E}" type="pres">
      <dgm:prSet presAssocID="{2D7D2BC3-AD81-4A3D-B3E8-ED209D2303F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2F51C6A9-6443-4B34-9915-1602AF5BEB40}" type="presOf" srcId="{E8E68C5D-DDB3-41D3-80DF-66917878E894}" destId="{0F44A8DF-9753-4874-BE8F-02B75845C909}" srcOrd="0" destOrd="0" presId="urn:microsoft.com/office/officeart/2005/8/layout/process1"/>
    <dgm:cxn modelId="{A1BA7221-46A2-4CC4-B20C-043A4007C889}" srcId="{CF18FBAC-1705-42BD-8357-1D1F1EEB37DD}" destId="{2D7D2BC3-AD81-4A3D-B3E8-ED209D2303FD}" srcOrd="1" destOrd="0" parTransId="{F6589D09-F016-4D33-9969-4EBF090DBC2B}" sibTransId="{AA51A8F6-EBF6-401F-AA80-C582EFDCCA09}"/>
    <dgm:cxn modelId="{5C32AA68-2815-4CFC-B2EE-DCF2D071803E}" type="presOf" srcId="{E8E68C5D-DDB3-41D3-80DF-66917878E894}" destId="{27AE8583-D9C2-4BC6-8E32-6773F72222E5}" srcOrd="1" destOrd="0" presId="urn:microsoft.com/office/officeart/2005/8/layout/process1"/>
    <dgm:cxn modelId="{32CDEA5A-81C6-4AC7-B0A6-5987EA037804}" type="presOf" srcId="{CF18FBAC-1705-42BD-8357-1D1F1EEB37DD}" destId="{822CAA4F-485D-4331-B992-7B6AF48B06A9}" srcOrd="0" destOrd="0" presId="urn:microsoft.com/office/officeart/2005/8/layout/process1"/>
    <dgm:cxn modelId="{DB4A589F-3A3A-42D4-9994-7EF4AFA2596E}" srcId="{CF18FBAC-1705-42BD-8357-1D1F1EEB37DD}" destId="{E1AC41ED-08C2-4340-9B00-CD8A168008F3}" srcOrd="0" destOrd="0" parTransId="{761FC50A-B47B-4E57-A8F2-23A1697E2169}" sibTransId="{E8E68C5D-DDB3-41D3-80DF-66917878E894}"/>
    <dgm:cxn modelId="{A82EA7DC-D1E6-4003-AEF0-04942ECFBFF8}" type="presOf" srcId="{2D7D2BC3-AD81-4A3D-B3E8-ED209D2303FD}" destId="{24F87888-B14D-4437-B91A-14E6F9C6669E}" srcOrd="0" destOrd="0" presId="urn:microsoft.com/office/officeart/2005/8/layout/process1"/>
    <dgm:cxn modelId="{377A0165-BD52-4950-B926-96AA8C12ADBE}" type="presOf" srcId="{E1AC41ED-08C2-4340-9B00-CD8A168008F3}" destId="{4B0DC3E9-5672-4A84-B97A-8109C832E55B}" srcOrd="0" destOrd="0" presId="urn:microsoft.com/office/officeart/2005/8/layout/process1"/>
    <dgm:cxn modelId="{B797DFF6-B268-4F50-8DA7-B1B90425C8F3}" type="presParOf" srcId="{822CAA4F-485D-4331-B992-7B6AF48B06A9}" destId="{4B0DC3E9-5672-4A84-B97A-8109C832E55B}" srcOrd="0" destOrd="0" presId="urn:microsoft.com/office/officeart/2005/8/layout/process1"/>
    <dgm:cxn modelId="{1BCE4D0F-6D57-4B29-8F10-D716786DF3B8}" type="presParOf" srcId="{822CAA4F-485D-4331-B992-7B6AF48B06A9}" destId="{0F44A8DF-9753-4874-BE8F-02B75845C909}" srcOrd="1" destOrd="0" presId="urn:microsoft.com/office/officeart/2005/8/layout/process1"/>
    <dgm:cxn modelId="{062223C5-AF32-43E7-8D48-BC3B1B0EEDAC}" type="presParOf" srcId="{0F44A8DF-9753-4874-BE8F-02B75845C909}" destId="{27AE8583-D9C2-4BC6-8E32-6773F72222E5}" srcOrd="0" destOrd="0" presId="urn:microsoft.com/office/officeart/2005/8/layout/process1"/>
    <dgm:cxn modelId="{2C4E5430-E733-4426-8482-5503108749F3}" type="presParOf" srcId="{822CAA4F-485D-4331-B992-7B6AF48B06A9}" destId="{24F87888-B14D-4437-B91A-14E6F9C6669E}" srcOrd="2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18FBAC-1705-42BD-8357-1D1F1EEB37DD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</dgm:pt>
    <dgm:pt modelId="{E1AC41ED-08C2-4340-9B00-CD8A168008F3}">
      <dgm:prSet phldrT="[Texto]"/>
      <dgm:spPr/>
      <dgm:t>
        <a:bodyPr/>
        <a:lstStyle/>
        <a:p>
          <a:r>
            <a:rPr lang="ca-ES" b="1" dirty="0" smtClean="0">
              <a:latin typeface="Consolas" pitchFamily="49" charset="0"/>
            </a:rPr>
            <a:t>3 Expulsions d’aula</a:t>
          </a:r>
          <a:endParaRPr lang="ca-ES" b="1" dirty="0">
            <a:latin typeface="Consolas" pitchFamily="49" charset="0"/>
          </a:endParaRPr>
        </a:p>
      </dgm:t>
    </dgm:pt>
    <dgm:pt modelId="{761FC50A-B47B-4E57-A8F2-23A1697E2169}" type="parTrans" cxnId="{DB4A589F-3A3A-42D4-9994-7EF4AFA2596E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E8E68C5D-DDB3-41D3-80DF-66917878E894}" type="sibTrans" cxnId="{DB4A589F-3A3A-42D4-9994-7EF4AFA2596E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2D7D2BC3-AD81-4A3D-B3E8-ED209D2303FD}">
      <dgm:prSet phldrT="[Texto]"/>
      <dgm:spPr/>
      <dgm:t>
        <a:bodyPr/>
        <a:lstStyle/>
        <a:p>
          <a:r>
            <a:rPr lang="ca-ES" b="1" dirty="0" smtClean="0">
              <a:latin typeface="Consolas" pitchFamily="49" charset="0"/>
            </a:rPr>
            <a:t>1 AMONESTACIÓ</a:t>
          </a:r>
          <a:endParaRPr lang="ca-ES" b="1" dirty="0">
            <a:latin typeface="Consolas" pitchFamily="49" charset="0"/>
          </a:endParaRPr>
        </a:p>
      </dgm:t>
    </dgm:pt>
    <dgm:pt modelId="{F6589D09-F016-4D33-9969-4EBF090DBC2B}" type="parTrans" cxnId="{A1BA7221-46A2-4CC4-B20C-043A4007C889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AA51A8F6-EBF6-401F-AA80-C582EFDCCA09}" type="sibTrans" cxnId="{A1BA7221-46A2-4CC4-B20C-043A4007C889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822CAA4F-485D-4331-B992-7B6AF48B06A9}" type="pres">
      <dgm:prSet presAssocID="{CF18FBAC-1705-42BD-8357-1D1F1EEB37DD}" presName="Name0" presStyleCnt="0">
        <dgm:presLayoutVars>
          <dgm:dir/>
          <dgm:resizeHandles val="exact"/>
        </dgm:presLayoutVars>
      </dgm:prSet>
      <dgm:spPr/>
    </dgm:pt>
    <dgm:pt modelId="{4B0DC3E9-5672-4A84-B97A-8109C832E55B}" type="pres">
      <dgm:prSet presAssocID="{E1AC41ED-08C2-4340-9B00-CD8A168008F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F44A8DF-9753-4874-BE8F-02B75845C909}" type="pres">
      <dgm:prSet presAssocID="{E8E68C5D-DDB3-41D3-80DF-66917878E894}" presName="sibTrans" presStyleLbl="sibTrans2D1" presStyleIdx="0" presStyleCnt="1"/>
      <dgm:spPr/>
      <dgm:t>
        <a:bodyPr/>
        <a:lstStyle/>
        <a:p>
          <a:endParaRPr lang="ca-ES"/>
        </a:p>
      </dgm:t>
    </dgm:pt>
    <dgm:pt modelId="{27AE8583-D9C2-4BC6-8E32-6773F72222E5}" type="pres">
      <dgm:prSet presAssocID="{E8E68C5D-DDB3-41D3-80DF-66917878E894}" presName="connectorText" presStyleLbl="sibTrans2D1" presStyleIdx="0" presStyleCnt="1"/>
      <dgm:spPr/>
      <dgm:t>
        <a:bodyPr/>
        <a:lstStyle/>
        <a:p>
          <a:endParaRPr lang="ca-ES"/>
        </a:p>
      </dgm:t>
    </dgm:pt>
    <dgm:pt modelId="{24F87888-B14D-4437-B91A-14E6F9C6669E}" type="pres">
      <dgm:prSet presAssocID="{2D7D2BC3-AD81-4A3D-B3E8-ED209D2303F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A1BA7221-46A2-4CC4-B20C-043A4007C889}" srcId="{CF18FBAC-1705-42BD-8357-1D1F1EEB37DD}" destId="{2D7D2BC3-AD81-4A3D-B3E8-ED209D2303FD}" srcOrd="1" destOrd="0" parTransId="{F6589D09-F016-4D33-9969-4EBF090DBC2B}" sibTransId="{AA51A8F6-EBF6-401F-AA80-C582EFDCCA09}"/>
    <dgm:cxn modelId="{133C7713-BD13-4548-9907-FB44DEC8C5B0}" type="presOf" srcId="{E8E68C5D-DDB3-41D3-80DF-66917878E894}" destId="{27AE8583-D9C2-4BC6-8E32-6773F72222E5}" srcOrd="1" destOrd="0" presId="urn:microsoft.com/office/officeart/2005/8/layout/process1"/>
    <dgm:cxn modelId="{DB4A589F-3A3A-42D4-9994-7EF4AFA2596E}" srcId="{CF18FBAC-1705-42BD-8357-1D1F1EEB37DD}" destId="{E1AC41ED-08C2-4340-9B00-CD8A168008F3}" srcOrd="0" destOrd="0" parTransId="{761FC50A-B47B-4E57-A8F2-23A1697E2169}" sibTransId="{E8E68C5D-DDB3-41D3-80DF-66917878E894}"/>
    <dgm:cxn modelId="{936D34C4-B7C1-4717-B5BB-08F818FF3134}" type="presOf" srcId="{E8E68C5D-DDB3-41D3-80DF-66917878E894}" destId="{0F44A8DF-9753-4874-BE8F-02B75845C909}" srcOrd="0" destOrd="0" presId="urn:microsoft.com/office/officeart/2005/8/layout/process1"/>
    <dgm:cxn modelId="{EB75CB4F-E071-43EC-9902-744503A99D35}" type="presOf" srcId="{2D7D2BC3-AD81-4A3D-B3E8-ED209D2303FD}" destId="{24F87888-B14D-4437-B91A-14E6F9C6669E}" srcOrd="0" destOrd="0" presId="urn:microsoft.com/office/officeart/2005/8/layout/process1"/>
    <dgm:cxn modelId="{A23DC63E-04E5-4ABB-8F4D-7E24BD06155E}" type="presOf" srcId="{E1AC41ED-08C2-4340-9B00-CD8A168008F3}" destId="{4B0DC3E9-5672-4A84-B97A-8109C832E55B}" srcOrd="0" destOrd="0" presId="urn:microsoft.com/office/officeart/2005/8/layout/process1"/>
    <dgm:cxn modelId="{1A6EF0B1-684A-452F-B218-56008DF92717}" type="presOf" srcId="{CF18FBAC-1705-42BD-8357-1D1F1EEB37DD}" destId="{822CAA4F-485D-4331-B992-7B6AF48B06A9}" srcOrd="0" destOrd="0" presId="urn:microsoft.com/office/officeart/2005/8/layout/process1"/>
    <dgm:cxn modelId="{06A6D302-9970-4069-B97D-A5C0B7158056}" type="presParOf" srcId="{822CAA4F-485D-4331-B992-7B6AF48B06A9}" destId="{4B0DC3E9-5672-4A84-B97A-8109C832E55B}" srcOrd="0" destOrd="0" presId="urn:microsoft.com/office/officeart/2005/8/layout/process1"/>
    <dgm:cxn modelId="{E2178B95-8501-4318-8608-4953F7E8DD64}" type="presParOf" srcId="{822CAA4F-485D-4331-B992-7B6AF48B06A9}" destId="{0F44A8DF-9753-4874-BE8F-02B75845C909}" srcOrd="1" destOrd="0" presId="urn:microsoft.com/office/officeart/2005/8/layout/process1"/>
    <dgm:cxn modelId="{D1316FAF-4ABB-4934-8CFE-A629504DDD7F}" type="presParOf" srcId="{0F44A8DF-9753-4874-BE8F-02B75845C909}" destId="{27AE8583-D9C2-4BC6-8E32-6773F72222E5}" srcOrd="0" destOrd="0" presId="urn:microsoft.com/office/officeart/2005/8/layout/process1"/>
    <dgm:cxn modelId="{71814609-4192-468A-96E1-82DA85CD9DF2}" type="presParOf" srcId="{822CAA4F-485D-4331-B992-7B6AF48B06A9}" destId="{24F87888-B14D-4437-B91A-14E6F9C6669E}" srcOrd="2" destOrd="0" presId="urn:microsoft.com/office/officeart/2005/8/layout/process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18FBAC-1705-42BD-8357-1D1F1EEB37DD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</dgm:pt>
    <dgm:pt modelId="{E1AC41ED-08C2-4340-9B00-CD8A168008F3}">
      <dgm:prSet phldrT="[Texto]"/>
      <dgm:spPr/>
      <dgm:t>
        <a:bodyPr/>
        <a:lstStyle/>
        <a:p>
          <a:r>
            <a:rPr lang="ca-ES" b="1" dirty="0" smtClean="0">
              <a:latin typeface="Consolas" pitchFamily="49" charset="0"/>
            </a:rPr>
            <a:t>3 AMONESTACIONS</a:t>
          </a:r>
        </a:p>
      </dgm:t>
    </dgm:pt>
    <dgm:pt modelId="{761FC50A-B47B-4E57-A8F2-23A1697E2169}" type="parTrans" cxnId="{DB4A589F-3A3A-42D4-9994-7EF4AFA2596E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E8E68C5D-DDB3-41D3-80DF-66917878E894}" type="sibTrans" cxnId="{DB4A589F-3A3A-42D4-9994-7EF4AFA2596E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2D7D2BC3-AD81-4A3D-B3E8-ED209D2303FD}">
      <dgm:prSet phldrT="[Texto]"/>
      <dgm:spPr/>
      <dgm:t>
        <a:bodyPr/>
        <a:lstStyle/>
        <a:p>
          <a:r>
            <a:rPr lang="ca-ES" b="1" dirty="0" smtClean="0">
              <a:latin typeface="Consolas" pitchFamily="49" charset="0"/>
            </a:rPr>
            <a:t>1 FALTA GREU</a:t>
          </a:r>
          <a:endParaRPr lang="ca-ES" b="1" dirty="0">
            <a:latin typeface="Consolas" pitchFamily="49" charset="0"/>
          </a:endParaRPr>
        </a:p>
      </dgm:t>
    </dgm:pt>
    <dgm:pt modelId="{F6589D09-F016-4D33-9969-4EBF090DBC2B}" type="parTrans" cxnId="{A1BA7221-46A2-4CC4-B20C-043A4007C889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AA51A8F6-EBF6-401F-AA80-C582EFDCCA09}" type="sibTrans" cxnId="{A1BA7221-46A2-4CC4-B20C-043A4007C889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822CAA4F-485D-4331-B992-7B6AF48B06A9}" type="pres">
      <dgm:prSet presAssocID="{CF18FBAC-1705-42BD-8357-1D1F1EEB37DD}" presName="Name0" presStyleCnt="0">
        <dgm:presLayoutVars>
          <dgm:dir/>
          <dgm:resizeHandles val="exact"/>
        </dgm:presLayoutVars>
      </dgm:prSet>
      <dgm:spPr/>
    </dgm:pt>
    <dgm:pt modelId="{4B0DC3E9-5672-4A84-B97A-8109C832E55B}" type="pres">
      <dgm:prSet presAssocID="{E1AC41ED-08C2-4340-9B00-CD8A168008F3}" presName="node" presStyleLbl="node1" presStyleIdx="0" presStyleCnt="2" custLinFactNeighborX="-11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F44A8DF-9753-4874-BE8F-02B75845C909}" type="pres">
      <dgm:prSet presAssocID="{E8E68C5D-DDB3-41D3-80DF-66917878E894}" presName="sibTrans" presStyleLbl="sibTrans2D1" presStyleIdx="0" presStyleCnt="1"/>
      <dgm:spPr/>
      <dgm:t>
        <a:bodyPr/>
        <a:lstStyle/>
        <a:p>
          <a:endParaRPr lang="ca-ES"/>
        </a:p>
      </dgm:t>
    </dgm:pt>
    <dgm:pt modelId="{27AE8583-D9C2-4BC6-8E32-6773F72222E5}" type="pres">
      <dgm:prSet presAssocID="{E8E68C5D-DDB3-41D3-80DF-66917878E894}" presName="connectorText" presStyleLbl="sibTrans2D1" presStyleIdx="0" presStyleCnt="1"/>
      <dgm:spPr/>
      <dgm:t>
        <a:bodyPr/>
        <a:lstStyle/>
        <a:p>
          <a:endParaRPr lang="ca-ES"/>
        </a:p>
      </dgm:t>
    </dgm:pt>
    <dgm:pt modelId="{24F87888-B14D-4437-B91A-14E6F9C6669E}" type="pres">
      <dgm:prSet presAssocID="{2D7D2BC3-AD81-4A3D-B3E8-ED209D2303F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A1BA7221-46A2-4CC4-B20C-043A4007C889}" srcId="{CF18FBAC-1705-42BD-8357-1D1F1EEB37DD}" destId="{2D7D2BC3-AD81-4A3D-B3E8-ED209D2303FD}" srcOrd="1" destOrd="0" parTransId="{F6589D09-F016-4D33-9969-4EBF090DBC2B}" sibTransId="{AA51A8F6-EBF6-401F-AA80-C582EFDCCA09}"/>
    <dgm:cxn modelId="{3CFB2BE2-9A23-4FFE-9864-E72F7065FA2E}" type="presOf" srcId="{CF18FBAC-1705-42BD-8357-1D1F1EEB37DD}" destId="{822CAA4F-485D-4331-B992-7B6AF48B06A9}" srcOrd="0" destOrd="0" presId="urn:microsoft.com/office/officeart/2005/8/layout/process1"/>
    <dgm:cxn modelId="{F82F141B-E8DD-469F-99E5-211E19C01D0C}" type="presOf" srcId="{2D7D2BC3-AD81-4A3D-B3E8-ED209D2303FD}" destId="{24F87888-B14D-4437-B91A-14E6F9C6669E}" srcOrd="0" destOrd="0" presId="urn:microsoft.com/office/officeart/2005/8/layout/process1"/>
    <dgm:cxn modelId="{DB4A589F-3A3A-42D4-9994-7EF4AFA2596E}" srcId="{CF18FBAC-1705-42BD-8357-1D1F1EEB37DD}" destId="{E1AC41ED-08C2-4340-9B00-CD8A168008F3}" srcOrd="0" destOrd="0" parTransId="{761FC50A-B47B-4E57-A8F2-23A1697E2169}" sibTransId="{E8E68C5D-DDB3-41D3-80DF-66917878E894}"/>
    <dgm:cxn modelId="{05220245-15C8-49DD-90BC-8A17F1B07876}" type="presOf" srcId="{E8E68C5D-DDB3-41D3-80DF-66917878E894}" destId="{0F44A8DF-9753-4874-BE8F-02B75845C909}" srcOrd="0" destOrd="0" presId="urn:microsoft.com/office/officeart/2005/8/layout/process1"/>
    <dgm:cxn modelId="{69DAC910-BB72-4727-97F9-6538C66FA303}" type="presOf" srcId="{E1AC41ED-08C2-4340-9B00-CD8A168008F3}" destId="{4B0DC3E9-5672-4A84-B97A-8109C832E55B}" srcOrd="0" destOrd="0" presId="urn:microsoft.com/office/officeart/2005/8/layout/process1"/>
    <dgm:cxn modelId="{0F21A216-95FE-44DA-9F97-E34BA19F2F35}" type="presOf" srcId="{E8E68C5D-DDB3-41D3-80DF-66917878E894}" destId="{27AE8583-D9C2-4BC6-8E32-6773F72222E5}" srcOrd="1" destOrd="0" presId="urn:microsoft.com/office/officeart/2005/8/layout/process1"/>
    <dgm:cxn modelId="{74316C94-F3DF-4371-8E8C-5201FBD5C5DE}" type="presParOf" srcId="{822CAA4F-485D-4331-B992-7B6AF48B06A9}" destId="{4B0DC3E9-5672-4A84-B97A-8109C832E55B}" srcOrd="0" destOrd="0" presId="urn:microsoft.com/office/officeart/2005/8/layout/process1"/>
    <dgm:cxn modelId="{EBBF0EFA-D1AA-40CB-9403-7436EDDE80A5}" type="presParOf" srcId="{822CAA4F-485D-4331-B992-7B6AF48B06A9}" destId="{0F44A8DF-9753-4874-BE8F-02B75845C909}" srcOrd="1" destOrd="0" presId="urn:microsoft.com/office/officeart/2005/8/layout/process1"/>
    <dgm:cxn modelId="{E8E0A74D-5380-44F2-9B28-D47842228EFD}" type="presParOf" srcId="{0F44A8DF-9753-4874-BE8F-02B75845C909}" destId="{27AE8583-D9C2-4BC6-8E32-6773F72222E5}" srcOrd="0" destOrd="0" presId="urn:microsoft.com/office/officeart/2005/8/layout/process1"/>
    <dgm:cxn modelId="{BF066B58-A43F-4BE8-9B82-1C5DF81B19F9}" type="presParOf" srcId="{822CAA4F-485D-4331-B992-7B6AF48B06A9}" destId="{24F87888-B14D-4437-B91A-14E6F9C6669E}" srcOrd="2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Constantia"/>
              </a:rPr>
              <a:t>Feu clic per a moure la diapositiva</a:t>
            </a:r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a-ES" sz="2000" spc="-1" strike="noStrike">
                <a:latin typeface="Arial"/>
              </a:rPr>
              <a:t>Feu clic per a editar el format de les notes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a-ES" sz="1400" spc="-1" strike="noStrike">
                <a:latin typeface="Times New Roman"/>
              </a:rPr>
              <a:t>&lt;capçalera&gt;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ca-ES" sz="1400" spc="-1" strike="noStrike">
                <a:latin typeface="Times New Roman"/>
              </a:rPr>
              <a:t>&lt;data/hora&gt;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ca-ES" sz="1400" spc="-1" strike="noStrike">
                <a:latin typeface="Times New Roman"/>
              </a:rPr>
              <a:t>&lt;peu de pàgina&gt;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2355310-3C0C-4413-B43E-496C54A20A33}" type="slidenum">
              <a:rPr b="0" lang="ca-ES" sz="1400" spc="-1" strike="noStrike">
                <a:latin typeface="Times New Roman"/>
              </a:rPr>
              <a:t>&lt;número&gt;</a:t>
            </a:fld>
            <a:endParaRPr b="0" lang="ca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0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D0FC237-9132-4871-A96D-1D94063CAF99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1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3E18A60-CDFC-4E4B-A7F0-60ED3F5C72DB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2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793FE41-B807-4193-9286-18C1A22C057E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2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3ADE6B1-48C9-437C-9E80-D7899BC40469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2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FABFF79-4A64-4114-87AC-93BFDB866828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3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9479A9E-59C0-4735-8C73-E1FDA4BCD4CF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3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E6BD928-09B1-4D20-BFB4-EA1729B62FDF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0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3DF8861-84CA-4FC4-8D17-65779ED33790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3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17F534C-B017-48D3-9D55-C70BCFAE4C81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3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BE6C243-62C7-4292-BAB4-A5E0842DC336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0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CBC14A5-E239-4846-AF57-21597B1D99DF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1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CE72D07-ABD7-43DF-A090-E79AA24112DA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4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1FAB874-2FB1-4EF8-AB66-347E14283290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1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4034022-D36D-43CB-939E-472E4C60DDFB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777204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30280" y="3493440"/>
            <a:ext cx="777204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3028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158280" y="270468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5785920" y="270468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530280" y="349344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158280" y="349344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5785920" y="349344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530280" y="1316880"/>
            <a:ext cx="7772040" cy="631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3028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530280" y="3493440"/>
            <a:ext cx="777204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777204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30280" y="3493440"/>
            <a:ext cx="777204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3028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158280" y="270468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5785920" y="270468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530280" y="349344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158280" y="349344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5785920" y="349344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530280" y="1316880"/>
            <a:ext cx="7772040" cy="631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3028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30280" y="3493440"/>
            <a:ext cx="777204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777204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30280" y="3493440"/>
            <a:ext cx="777204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3028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3158280" y="270468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785920" y="270468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530280" y="349344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3158280" y="349344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5785920" y="349344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530280" y="1316880"/>
            <a:ext cx="7772040" cy="631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028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30280" y="3493440"/>
            <a:ext cx="777204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bc0059">
                  <a:alpha val="45098"/>
                </a:srgbClr>
              </a:gs>
              <a:gs pos="100000">
                <a:srgbClr val="efaa00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e0006a">
                  <a:alpha val="45098"/>
                </a:srgbClr>
              </a:gs>
              <a:gs pos="100000">
                <a:srgbClr val="c28b00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3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e0a2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7fd13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1240" cy="1828440"/>
          </a:xfrm>
          <a:prstGeom prst="rect">
            <a:avLst/>
          </a:prstGeom>
        </p:spPr>
        <p:txBody>
          <a:bodyPr lIns="0" rIns="1836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es-ES" sz="5600" spc="-1" strike="noStrike">
                <a:solidFill>
                  <a:srgbClr val="ffc05c"/>
                </a:solidFill>
                <a:latin typeface="Calibri"/>
              </a:rPr>
              <a:t>Haga clic para modificar el estilo de título del patrón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6987D7A1-3EE1-4213-B114-340C7A59209F}" type="datetime">
              <a:rPr b="0" lang="es-ES" sz="1200" spc="-1" strike="noStrike">
                <a:solidFill>
                  <a:srgbClr val="4a566a"/>
                </a:solidFill>
                <a:latin typeface="Constantia"/>
              </a:rPr>
              <a:t>23/10/21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696F06A5-6640-4E55-A07F-E4B6EAE8C374}" type="slidenum">
              <a:rPr b="0" lang="es-ES" sz="1200" spc="-1" strike="noStrike">
                <a:solidFill>
                  <a:srgbClr val="4a566a"/>
                </a:solidFill>
                <a:latin typeface="Constanti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600" spc="-1" strike="noStrike">
                <a:solidFill>
                  <a:srgbClr val="000000"/>
                </a:solidFill>
                <a:latin typeface="Constantia"/>
              </a:rPr>
              <a:t>Feu clic per a editar el format del text de l'esquema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100" spc="-1" strike="noStrike">
                <a:solidFill>
                  <a:srgbClr val="000000"/>
                </a:solidFill>
                <a:latin typeface="Constantia"/>
              </a:rPr>
              <a:t>Segon nivell d'esquema</a:t>
            </a:r>
            <a:endParaRPr b="0" lang="es-ES" sz="2100" spc="-1" strike="noStrike">
              <a:solidFill>
                <a:srgbClr val="000000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onstantia"/>
              </a:rPr>
              <a:t>Tercer nivell d'esquema</a:t>
            </a:r>
            <a:endParaRPr b="0" lang="es-ES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onstantia"/>
              </a:rPr>
              <a:t>Quart nivell d'esquema</a:t>
            </a:r>
            <a:endParaRPr b="0" lang="es-ES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onstantia"/>
              </a:rPr>
              <a:t>Cinquè nivell d'esquema</a:t>
            </a:r>
            <a:endParaRPr b="0" lang="es-ES" sz="2000" spc="-1" strike="noStrike">
              <a:solidFill>
                <a:srgbClr val="000000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onstantia"/>
              </a:rPr>
              <a:t>Sisè nivell d'esquema</a:t>
            </a:r>
            <a:endParaRPr b="0" lang="es-ES" sz="2000" spc="-1" strike="noStrike">
              <a:solidFill>
                <a:srgbClr val="000000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onstantia"/>
              </a:rPr>
              <a:t>Setè nivell d'esquema</a:t>
            </a:r>
            <a:endParaRPr b="0" lang="es-ES" sz="2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bc0059">
                  <a:alpha val="45098"/>
                </a:srgbClr>
              </a:gs>
              <a:gs pos="100000">
                <a:srgbClr val="efaa00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e0006a">
                  <a:alpha val="45098"/>
                </a:srgbClr>
              </a:gs>
              <a:gs pos="100000">
                <a:srgbClr val="c28b00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8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49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e0a2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7fd13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" name="PlaceHolder 6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5600" spc="-1" strike="noStrike">
                <a:solidFill>
                  <a:srgbClr val="4dbdef"/>
                </a:solidFill>
                <a:latin typeface="Calibri"/>
              </a:rPr>
              <a:t>Haga clic para modificar el estilo de título del patrón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</p:spPr>
        <p:txBody>
          <a:bodyPr lIns="45720" rIns="45720" tIns="45000" bIns="45000">
            <a:noAutofit/>
          </a:bodyPr>
          <a:p>
            <a:pPr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es-ES" sz="2200" spc="-1" strike="noStrike">
                <a:solidFill>
                  <a:srgbClr val="000000"/>
                </a:solidFill>
                <a:latin typeface="Constantia"/>
              </a:rPr>
              <a:t>Haga clic para modificar el estilo de texto del patrón</a:t>
            </a:r>
            <a:endParaRPr b="0" lang="es-ES" sz="22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0192AFC7-4D89-4D3D-90FA-E5829999205F}" type="datetime">
              <a:rPr b="0" lang="es-ES" sz="1200" spc="-1" strike="noStrike">
                <a:solidFill>
                  <a:srgbClr val="4a566a"/>
                </a:solidFill>
                <a:latin typeface="Constantia"/>
              </a:rPr>
              <a:t>23/10/21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55" name="PlaceHolder 10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720A2C49-25B9-4CB8-9AC9-A6606BAA5401}" type="slidenum">
              <a:rPr b="0" lang="es-ES" sz="1200" spc="-1" strike="noStrike">
                <a:solidFill>
                  <a:srgbClr val="4a566a"/>
                </a:solidFill>
                <a:latin typeface="Constanti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bc0059">
                  <a:alpha val="45098"/>
                </a:srgbClr>
              </a:gs>
              <a:gs pos="100000">
                <a:srgbClr val="efaa00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e0006a">
                  <a:alpha val="45098"/>
                </a:srgbClr>
              </a:gs>
              <a:gs pos="100000">
                <a:srgbClr val="c28b00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4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95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e0a2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7fd13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" name="PlaceHolder 6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0" lang="es-ES" sz="5000" spc="-1" strike="noStrike">
                <a:solidFill>
                  <a:srgbClr val="4e5b6f"/>
                </a:solidFill>
                <a:latin typeface="Calibri"/>
              </a:rPr>
              <a:t>Haga clic para modificar el estilo de título del patrón</a:t>
            </a:r>
            <a:endParaRPr b="0" lang="es-ES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feb80a"/>
              </a:buClr>
              <a:buSzPct val="95000"/>
              <a:buFont typeface="Wingdings 2" charset="2"/>
              <a:buChar char=""/>
            </a:pPr>
            <a:r>
              <a:rPr b="0" lang="es-ES" sz="2600" spc="-1" strike="noStrike">
                <a:solidFill>
                  <a:srgbClr val="000000"/>
                </a:solidFill>
                <a:latin typeface="Constantia"/>
              </a:rPr>
              <a:t>Haga clic para modificar el estilo de texto del patrón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7fd13b"/>
              </a:buClr>
              <a:buSzPct val="85000"/>
              <a:buFont typeface="Wingdings 2" charset="2"/>
              <a:buChar char=""/>
            </a:pPr>
            <a:r>
              <a:rPr b="0" lang="es-ES" sz="2400" spc="-1" strike="noStrike">
                <a:solidFill>
                  <a:srgbClr val="000000"/>
                </a:solidFill>
                <a:latin typeface="Constantia"/>
              </a:rPr>
              <a:t>Segundo nivel</a:t>
            </a:r>
            <a:endParaRPr b="0" lang="es-ES" sz="24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420"/>
              </a:spcBef>
              <a:buClr>
                <a:srgbClr val="ea157a"/>
              </a:buClr>
              <a:buSzPct val="70000"/>
              <a:buFont typeface="Wingdings 2" charset="2"/>
              <a:buChar char=""/>
            </a:pPr>
            <a:r>
              <a:rPr b="0" lang="es-ES" sz="2100" spc="-1" strike="noStrike">
                <a:solidFill>
                  <a:srgbClr val="000000"/>
                </a:solidFill>
                <a:latin typeface="Constantia"/>
              </a:rPr>
              <a:t>Tercer nivel</a:t>
            </a:r>
            <a:endParaRPr b="0" lang="es-ES" sz="2100" spc="-1" strike="noStrike">
              <a:solidFill>
                <a:srgbClr val="000000"/>
              </a:solidFill>
              <a:latin typeface="Constantia"/>
            </a:endParaRPr>
          </a:p>
          <a:p>
            <a:pPr lvl="3" marL="1188720" indent="-209880">
              <a:lnSpc>
                <a:spcPct val="100000"/>
              </a:lnSpc>
              <a:spcBef>
                <a:spcPts val="400"/>
              </a:spcBef>
              <a:buClr>
                <a:srgbClr val="feb80a"/>
              </a:buClr>
              <a:buSzPct val="65000"/>
              <a:buFont typeface="Wingdings 2" charset="2"/>
              <a:buChar char=""/>
            </a:pPr>
            <a:r>
              <a:rPr b="0" lang="es-ES" sz="2000" spc="-1" strike="noStrike">
                <a:solidFill>
                  <a:srgbClr val="000000"/>
                </a:solidFill>
                <a:latin typeface="Constantia"/>
              </a:rPr>
              <a:t>Cuarto nivel</a:t>
            </a:r>
            <a:endParaRPr b="0" lang="es-ES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1463040" indent="-209880">
              <a:lnSpc>
                <a:spcPct val="100000"/>
              </a:lnSpc>
              <a:spcBef>
                <a:spcPts val="400"/>
              </a:spcBef>
              <a:buClr>
                <a:srgbClr val="00addc"/>
              </a:buClr>
              <a:buSzPct val="65000"/>
              <a:buFont typeface="Wingdings 2" charset="2"/>
              <a:buChar char=""/>
            </a:pPr>
            <a:r>
              <a:rPr b="0" lang="es-ES" sz="2000" spc="-1" strike="noStrike">
                <a:solidFill>
                  <a:srgbClr val="000000"/>
                </a:solidFill>
                <a:latin typeface="Constantia"/>
              </a:rPr>
              <a:t>Quinto nivel</a:t>
            </a:r>
            <a:endParaRPr b="0" lang="es-ES" sz="2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9" name="PlaceHolder 8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F43367BB-0477-483D-8125-BF53227DFA1C}" type="datetime">
              <a:rPr b="0" lang="es-ES" sz="1200" spc="-1" strike="noStrike">
                <a:solidFill>
                  <a:srgbClr val="4a566a"/>
                </a:solidFill>
                <a:latin typeface="Constantia"/>
              </a:rPr>
              <a:t>23/10/21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100" name="PlaceHolder 9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101" name="PlaceHolder 10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3CBEA64F-126A-4D09-9EDF-915F617D57C7}" type="slidenum">
              <a:rPr b="0" lang="es-ES" sz="1200" spc="-1" strike="noStrike">
                <a:solidFill>
                  <a:srgbClr val="4a566a"/>
                </a:solidFill>
                <a:latin typeface="Constanti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gif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4.wmf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gif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openxmlformats.org/officeDocument/2006/relationships/diagramData" Target="../diagrams/data3.xml"/><Relationship Id="rId10" Type="http://schemas.openxmlformats.org/officeDocument/2006/relationships/diagramLayout" Target="../diagrams/layout3.xml"/><Relationship Id="rId11" Type="http://schemas.openxmlformats.org/officeDocument/2006/relationships/diagramQuickStyle" Target="../diagrams/quickStyle3.xml"/><Relationship Id="rId12" Type="http://schemas.openxmlformats.org/officeDocument/2006/relationships/diagramColors" Target="../diagrams/colors3.xml"/><Relationship Id="rId13" Type="http://schemas.openxmlformats.org/officeDocument/2006/relationships/diagramData" Target="../diagrams/data4.xml"/><Relationship Id="rId14" Type="http://schemas.openxmlformats.org/officeDocument/2006/relationships/diagramLayout" Target="../diagrams/layout4.xml"/><Relationship Id="rId15" Type="http://schemas.openxmlformats.org/officeDocument/2006/relationships/diagramQuickStyle" Target="../diagrams/quickStyle4.xml"/><Relationship Id="rId16" Type="http://schemas.openxmlformats.org/officeDocument/2006/relationships/diagramColors" Target="../diagrams/colors4.xml"/><Relationship Id="rId17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hyperlink" Target="mailto:ampasert@gmail.com" TargetMode="External"/><Relationship Id="rId2" Type="http://schemas.openxmlformats.org/officeDocument/2006/relationships/hyperlink" Target="mailto:ampasert@gmail.com" TargetMode="External"/><Relationship Id="rId3" Type="http://schemas.openxmlformats.org/officeDocument/2006/relationships/hyperlink" Target="mailto:ampasert@gmail.com" TargetMode="External"/><Relationship Id="rId4" Type="http://schemas.openxmlformats.org/officeDocument/2006/relationships/hyperlink" Target="http://www.ampasert.com/" TargetMode="External"/><Relationship Id="rId5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hyperlink" Target="http://agora.xtec.cat/iessert/" TargetMode="External"/><Relationship Id="rId2" Type="http://schemas.openxmlformats.org/officeDocument/2006/relationships/image" Target="../media/image35.png"/><Relationship Id="rId3" Type="http://schemas.openxmlformats.org/officeDocument/2006/relationships/hyperlink" Target="mailto:a8045537@xtec.cat" TargetMode="External"/><Relationship Id="rId4" Type="http://schemas.openxmlformats.org/officeDocument/2006/relationships/hyperlink" Target="mailto:a8045537@xtec.cat" TargetMode="Externa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mailto:a8045537@xtec.cat" TargetMode="External"/><Relationship Id="rId2" Type="http://schemas.openxmlformats.org/officeDocument/2006/relationships/hyperlink" Target="mailto:a8045537@xtec.cat" TargetMode="External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4 Imagen" descr="foto-entrada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5" name="TextShape 1"/>
          <p:cNvSpPr txBox="1"/>
          <p:nvPr/>
        </p:nvSpPr>
        <p:spPr>
          <a:xfrm>
            <a:off x="251640" y="2618640"/>
            <a:ext cx="8457840" cy="4239000"/>
          </a:xfrm>
          <a:prstGeom prst="rect">
            <a:avLst/>
          </a:prstGeom>
          <a:noFill/>
          <a:ln w="0">
            <a:noFill/>
          </a:ln>
        </p:spPr>
        <p:txBody>
          <a:bodyPr lIns="0" rIns="1836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es-ES" sz="4900" spc="-1" strike="noStrike">
                <a:solidFill>
                  <a:srgbClr val="0070c0"/>
                </a:solidFill>
                <a:latin typeface="Calibri"/>
              </a:rPr>
              <a:t>PRESENTACIÓ DEL CURS</a:t>
            </a:r>
            <a:br/>
            <a:r>
              <a:rPr b="1" lang="es-ES" sz="4900" spc="-1" strike="noStrike">
                <a:solidFill>
                  <a:srgbClr val="0070c0"/>
                </a:solidFill>
                <a:latin typeface="Calibri"/>
              </a:rPr>
              <a:t>2021-22</a:t>
            </a:r>
            <a:br/>
            <a:r>
              <a:rPr b="1" lang="ca-ES" sz="4900" spc="-1" strike="noStrike">
                <a:solidFill>
                  <a:srgbClr val="0070c0"/>
                </a:solidFill>
                <a:latin typeface="Calibri"/>
              </a:rPr>
              <a:t>Institut Josep Lluís Sert</a:t>
            </a:r>
            <a:br/>
            <a:r>
              <a:rPr b="1" lang="ca-ES" sz="4900" spc="-1" strike="noStrike">
                <a:solidFill>
                  <a:srgbClr val="0070c0"/>
                </a:solidFill>
                <a:latin typeface="Calibri"/>
              </a:rPr>
              <a:t>2ESO</a:t>
            </a:r>
            <a:br/>
            <a:endParaRPr b="0" lang="es-ES" sz="49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46" name="Picture 2" descr=""/>
          <p:cNvPicPr/>
          <p:nvPr/>
        </p:nvPicPr>
        <p:blipFill>
          <a:blip r:embed="rId2"/>
          <a:stretch/>
        </p:blipFill>
        <p:spPr>
          <a:xfrm>
            <a:off x="467640" y="260640"/>
            <a:ext cx="3737160" cy="2232000"/>
          </a:xfrm>
          <a:prstGeom prst="rect">
            <a:avLst/>
          </a:prstGeom>
          <a:ln w="9525">
            <a:noFill/>
          </a:ln>
        </p:spPr>
      </p:pic>
    </p:spTree>
  </p:cSld>
  <p:transition spd="med">
    <p:cut thruBlk="true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539640" y="0"/>
            <a:ext cx="7772040" cy="141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es-ES" sz="5600" spc="-1" strike="noStrike">
                <a:solidFill>
                  <a:srgbClr val="4dbdef"/>
                </a:solidFill>
                <a:latin typeface="Calibri"/>
              </a:rPr>
              <a:t>Horari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285840" y="1428840"/>
            <a:ext cx="9143640" cy="71388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1" lang="ca-ES" sz="2400" spc="-1" strike="noStrike">
                <a:solidFill>
                  <a:srgbClr val="000000"/>
                </a:solidFill>
                <a:latin typeface="Consolas"/>
                <a:ea typeface="Verdana"/>
              </a:rPr>
              <a:t>Matèries Comunes</a:t>
            </a:r>
            <a:endParaRPr b="0" lang="es-ES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1" lang="ca-ES" sz="2400" spc="-1" strike="noStrike">
                <a:solidFill>
                  <a:srgbClr val="000000"/>
                </a:solidFill>
                <a:latin typeface="Consolas"/>
                <a:ea typeface="Verdana"/>
              </a:rPr>
              <a:t>Optatives i Alternatives </a:t>
            </a:r>
            <a:endParaRPr b="0" lang="es-ES" sz="24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s-ES" sz="24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s-ES" sz="24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8b8b8b"/>
                </a:solidFill>
                <a:latin typeface="Consolas"/>
                <a:ea typeface="Verdana"/>
              </a:rPr>
              <a:t> </a:t>
            </a:r>
            <a:endParaRPr b="0" lang="es-ES" sz="24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s-ES" sz="24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6588360" y="332640"/>
            <a:ext cx="2317320" cy="1383840"/>
          </a:xfrm>
          <a:prstGeom prst="rect">
            <a:avLst/>
          </a:prstGeom>
          <a:ln w="9525">
            <a:noFill/>
          </a:ln>
        </p:spPr>
      </p:pic>
      <p:sp>
        <p:nvSpPr>
          <p:cNvPr id="175" name="CustomShape 3"/>
          <p:cNvSpPr/>
          <p:nvPr/>
        </p:nvSpPr>
        <p:spPr>
          <a:xfrm>
            <a:off x="1153800" y="642960"/>
            <a:ext cx="194724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_tradnl" sz="4800" spc="-1" strike="noStrike">
                <a:solidFill>
                  <a:srgbClr val="abb9de"/>
                </a:solidFill>
                <a:latin typeface="Calibri"/>
              </a:rPr>
              <a:t>2n ESO</a:t>
            </a:r>
            <a:endParaRPr b="0" lang="ca-ES" sz="4800" spc="-1" strike="noStrike"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347760" y="3705120"/>
            <a:ext cx="1866600" cy="639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onsolas"/>
              </a:rPr>
              <a:t>OPTATIVA </a:t>
            </a:r>
            <a:endParaRPr b="0" lang="ca-E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onsolas"/>
              </a:rPr>
              <a:t>(2h)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77" name="CustomShape 5"/>
          <p:cNvSpPr/>
          <p:nvPr/>
        </p:nvSpPr>
        <p:spPr>
          <a:xfrm>
            <a:off x="1357200" y="3143160"/>
            <a:ext cx="1714320" cy="3646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a-ES" sz="1800" spc="-1" strike="noStrike">
                <a:solidFill>
                  <a:srgbClr val="99ccff"/>
                </a:solidFill>
                <a:latin typeface="Consolas"/>
              </a:rPr>
              <a:t>   </a:t>
            </a:r>
            <a:r>
              <a:rPr b="1" lang="ca-ES" sz="1800" spc="-1" strike="noStrike">
                <a:solidFill>
                  <a:srgbClr val="99ccff"/>
                </a:solidFill>
                <a:latin typeface="Consolas"/>
              </a:rPr>
              <a:t>2 GRUPS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78" name="CustomShape 6"/>
          <p:cNvSpPr/>
          <p:nvPr/>
        </p:nvSpPr>
        <p:spPr>
          <a:xfrm>
            <a:off x="2357280" y="4572000"/>
            <a:ext cx="1856880" cy="364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onsolas"/>
              </a:rPr>
              <a:t>FRANCÈS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79" name="CustomShape 7"/>
          <p:cNvSpPr/>
          <p:nvPr/>
        </p:nvSpPr>
        <p:spPr>
          <a:xfrm>
            <a:off x="357120" y="4572000"/>
            <a:ext cx="1856880" cy="364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onsolas"/>
              </a:rPr>
              <a:t>FRANCÈS 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80" name="CustomShape 8"/>
          <p:cNvSpPr/>
          <p:nvPr/>
        </p:nvSpPr>
        <p:spPr>
          <a:xfrm>
            <a:off x="2357280" y="3714840"/>
            <a:ext cx="1856880" cy="639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onsolas"/>
              </a:rPr>
              <a:t>ALTERNATIVA (1h)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81" name="CustomShape 9"/>
          <p:cNvSpPr/>
          <p:nvPr/>
        </p:nvSpPr>
        <p:spPr>
          <a:xfrm>
            <a:off x="4643280" y="3133800"/>
            <a:ext cx="1999800" cy="639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onsolas"/>
              </a:rPr>
              <a:t>OPT.(2h) Trimestral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82" name="CustomShape 10"/>
          <p:cNvSpPr/>
          <p:nvPr/>
        </p:nvSpPr>
        <p:spPr>
          <a:xfrm>
            <a:off x="5929200" y="2571840"/>
            <a:ext cx="1714320" cy="3646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a-ES" sz="1800" spc="-1" strike="noStrike">
                <a:solidFill>
                  <a:srgbClr val="99ccff"/>
                </a:solidFill>
                <a:latin typeface="Consolas"/>
              </a:rPr>
              <a:t>   </a:t>
            </a:r>
            <a:r>
              <a:rPr b="1" lang="ca-ES" sz="1800" spc="-1" strike="noStrike">
                <a:solidFill>
                  <a:srgbClr val="99ccff"/>
                </a:solidFill>
                <a:latin typeface="Consolas"/>
              </a:rPr>
              <a:t>3 GRUPS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83" name="CustomShape 11"/>
          <p:cNvSpPr/>
          <p:nvPr/>
        </p:nvSpPr>
        <p:spPr>
          <a:xfrm>
            <a:off x="6786720" y="4000680"/>
            <a:ext cx="1856880" cy="913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onsolas"/>
              </a:rPr>
              <a:t>CREACIÓ I INTERPRETACIÓ II 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84" name="CustomShape 12"/>
          <p:cNvSpPr/>
          <p:nvPr/>
        </p:nvSpPr>
        <p:spPr>
          <a:xfrm>
            <a:off x="4572000" y="4000680"/>
            <a:ext cx="2071440" cy="913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onsolas"/>
              </a:rPr>
              <a:t>CREACIÓ I INTERPRETACIÓ II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85" name="CustomShape 13"/>
          <p:cNvSpPr/>
          <p:nvPr/>
        </p:nvSpPr>
        <p:spPr>
          <a:xfrm>
            <a:off x="6786720" y="3143160"/>
            <a:ext cx="1856880" cy="639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onsolas"/>
              </a:rPr>
              <a:t>ALT. (1h) Trimestral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86" name="CustomShape 14"/>
          <p:cNvSpPr/>
          <p:nvPr/>
        </p:nvSpPr>
        <p:spPr>
          <a:xfrm>
            <a:off x="4572000" y="5000760"/>
            <a:ext cx="2071440" cy="63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onsolas"/>
              </a:rPr>
              <a:t>ESPORTS D’IMPLEMENTACIÓ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87" name="CustomShape 15"/>
          <p:cNvSpPr/>
          <p:nvPr/>
        </p:nvSpPr>
        <p:spPr>
          <a:xfrm>
            <a:off x="6786720" y="5000760"/>
            <a:ext cx="1856880" cy="63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onsolas"/>
              </a:rPr>
              <a:t>CULTURA I VALORS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88" name="CustomShape 16"/>
          <p:cNvSpPr/>
          <p:nvPr/>
        </p:nvSpPr>
        <p:spPr>
          <a:xfrm>
            <a:off x="6786720" y="5857920"/>
            <a:ext cx="1856880" cy="63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onsolas"/>
              </a:rPr>
              <a:t>EFICIÈNCIA ENERGÈTICA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89" name="CustomShape 17"/>
          <p:cNvSpPr/>
          <p:nvPr/>
        </p:nvSpPr>
        <p:spPr>
          <a:xfrm>
            <a:off x="4572000" y="5857920"/>
            <a:ext cx="2071440" cy="63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onsolas"/>
              </a:rPr>
              <a:t>Geografia de</a:t>
            </a:r>
            <a:endParaRPr b="0" lang="ca-E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onsolas"/>
              </a:rPr>
              <a:t>CASTELLDEFELS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90" name="CustomShape 18"/>
          <p:cNvSpPr/>
          <p:nvPr/>
        </p:nvSpPr>
        <p:spPr>
          <a:xfrm>
            <a:off x="571320" y="2643120"/>
            <a:ext cx="4500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a-ES" sz="1800" spc="-1" strike="noStrike">
                <a:solidFill>
                  <a:srgbClr val="000000"/>
                </a:solidFill>
                <a:latin typeface="Constantia"/>
              </a:rPr>
              <a:t>Grups Pim no fan Optatives ni Alternatives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191" name="CustomShape 19"/>
          <p:cNvSpPr/>
          <p:nvPr/>
        </p:nvSpPr>
        <p:spPr>
          <a:xfrm>
            <a:off x="571320" y="2286000"/>
            <a:ext cx="52146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a-ES" sz="1800" spc="-1" strike="noStrike">
                <a:solidFill>
                  <a:srgbClr val="000000"/>
                </a:solidFill>
                <a:latin typeface="Consolas"/>
              </a:rPr>
              <a:t>Es divideixen els 4 grups en 5 grups;</a:t>
            </a: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285840" y="1285920"/>
            <a:ext cx="7818480" cy="192852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rmAutofit/>
          </a:bodyPr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 algn="ctr"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r>
              <a:rPr b="1" lang="ca-ES" sz="2600" spc="-1" strike="noStrike">
                <a:solidFill>
                  <a:srgbClr val="000000"/>
                </a:solidFill>
                <a:latin typeface="Consolas"/>
              </a:rPr>
              <a:t>RECORDEM LA NECESSITAT DE PAGAR LES LLICÈNCIES DIGITALS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 algn="ctr"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r>
              <a:rPr b="1" lang="ca-ES" sz="2600" spc="-1" strike="noStrike">
                <a:solidFill>
                  <a:srgbClr val="000000"/>
                </a:solidFill>
                <a:latin typeface="Consolas"/>
              </a:rPr>
              <a:t>Per poder ACTIVAR ELS LLIBRES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 algn="ctr"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>
              <a:lnSpc>
                <a:spcPct val="100000"/>
              </a:lnSpc>
              <a:spcBef>
                <a:spcPts val="621"/>
              </a:spcBef>
              <a:tabLst>
                <a:tab algn="l" pos="0"/>
              </a:tabLst>
            </a:pP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4" name="Picture 4" descr="Compra de llibres digitals - Llibreria Garbí"/>
          <p:cNvPicPr/>
          <p:nvPr/>
        </p:nvPicPr>
        <p:blipFill>
          <a:blip r:embed="rId1"/>
          <a:stretch/>
        </p:blipFill>
        <p:spPr>
          <a:xfrm>
            <a:off x="3429000" y="3429000"/>
            <a:ext cx="5714640" cy="3428640"/>
          </a:xfrm>
          <a:prstGeom prst="rect">
            <a:avLst/>
          </a:prstGeom>
          <a:ln w="0">
            <a:noFill/>
          </a:ln>
        </p:spPr>
      </p:pic>
      <p:sp>
        <p:nvSpPr>
          <p:cNvPr id="195" name="CustomShape 3"/>
          <p:cNvSpPr/>
          <p:nvPr/>
        </p:nvSpPr>
        <p:spPr>
          <a:xfrm>
            <a:off x="0" y="2643120"/>
            <a:ext cx="3571560" cy="38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rmAutofit/>
          </a:bodyPr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 marL="640080" indent="-246600" algn="ctr"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 marL="640080" indent="-246600" algn="ctr"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r>
              <a:rPr b="0" lang="ca-ES" sz="2600" spc="-1" strike="noStrike">
                <a:solidFill>
                  <a:srgbClr val="000000"/>
                </a:solidFill>
                <a:latin typeface="Consolas"/>
              </a:rPr>
              <a:t>Les famílies han rebut un e-mail informatiu del protocol a seguir </a:t>
            </a:r>
            <a:endParaRPr b="0" lang="ca-ES" sz="2600" spc="-1" strike="noStrike">
              <a:latin typeface="Arial"/>
            </a:endParaRPr>
          </a:p>
          <a:p>
            <a:pPr marL="640080" indent="-246600"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a-E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ca-ES" sz="2600" spc="-1" strike="noStrike">
              <a:latin typeface="Arial"/>
            </a:endParaRPr>
          </a:p>
          <a:p>
            <a:pPr marL="640080" indent="-246600">
              <a:lnSpc>
                <a:spcPct val="100000"/>
              </a:lnSpc>
              <a:spcBef>
                <a:spcPts val="621"/>
              </a:spcBef>
              <a:tabLst>
                <a:tab algn="l" pos="0"/>
              </a:tabLst>
            </a:pPr>
            <a:endParaRPr b="0" lang="ca-ES" sz="2600" spc="-1" strike="noStrike">
              <a:latin typeface="Arial"/>
            </a:endParaRPr>
          </a:p>
          <a:p>
            <a:pPr marL="640080" indent="-2466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ca-ES" sz="2600" spc="-1" strike="noStrike">
              <a:latin typeface="Arial"/>
            </a:endParaRPr>
          </a:p>
          <a:p>
            <a:pPr marL="640080" indent="-2466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ca-ES" sz="2600" spc="-1" strike="noStrike">
              <a:latin typeface="Arial"/>
            </a:endParaRPr>
          </a:p>
          <a:p>
            <a:pPr marL="640080" indent="-2466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ca-ES" sz="2600" spc="-1" strike="noStrike">
              <a:latin typeface="Arial"/>
            </a:endParaRPr>
          </a:p>
          <a:p>
            <a:pPr marL="640080" indent="-2466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ca-ES" sz="2600" spc="-1" strike="noStrike">
              <a:latin typeface="Arial"/>
            </a:endParaRPr>
          </a:p>
          <a:p>
            <a:pPr marL="640080" indent="-2466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ca-ES" sz="2600" spc="-1" strike="noStrike">
              <a:latin typeface="Arial"/>
            </a:endParaRPr>
          </a:p>
          <a:p>
            <a:pPr marL="640080" indent="-2466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ca-ES" sz="2600" spc="-1" strike="noStrike">
              <a:latin typeface="Arial"/>
            </a:endParaRPr>
          </a:p>
        </p:txBody>
      </p:sp>
      <p:pic>
        <p:nvPicPr>
          <p:cNvPr id="196" name="Picture 2" descr=""/>
          <p:cNvPicPr/>
          <p:nvPr/>
        </p:nvPicPr>
        <p:blipFill>
          <a:blip r:embed="rId2"/>
          <a:stretch/>
        </p:blipFill>
        <p:spPr>
          <a:xfrm>
            <a:off x="6588360" y="332640"/>
            <a:ext cx="2317320" cy="1383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2" descr="Vacances del bloc | Blog de Física i Química-CRAI"/>
          <p:cNvPicPr/>
          <p:nvPr/>
        </p:nvPicPr>
        <p:blipFill>
          <a:blip r:embed="rId1"/>
          <a:stretch/>
        </p:blipFill>
        <p:spPr>
          <a:xfrm>
            <a:off x="142920" y="1785960"/>
            <a:ext cx="1974240" cy="1775880"/>
          </a:xfrm>
          <a:prstGeom prst="rect">
            <a:avLst/>
          </a:prstGeom>
          <a:ln w="0">
            <a:noFill/>
          </a:ln>
        </p:spPr>
      </p:pic>
      <p:sp>
        <p:nvSpPr>
          <p:cNvPr id="198" name="TextShape 1"/>
          <p:cNvSpPr txBox="1"/>
          <p:nvPr/>
        </p:nvSpPr>
        <p:spPr>
          <a:xfrm>
            <a:off x="500040" y="428760"/>
            <a:ext cx="7772040" cy="82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ca-ES" sz="5600" spc="-1" strike="noStrike">
                <a:solidFill>
                  <a:srgbClr val="4dbdef"/>
                </a:solidFill>
                <a:latin typeface="Calibri"/>
              </a:rPr>
              <a:t>Dies festius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2286000" y="1214280"/>
            <a:ext cx="6857640" cy="342864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Autofit/>
          </a:bodyPr>
          <a:p>
            <a:pPr>
              <a:lnSpc>
                <a:spcPct val="100000"/>
              </a:lnSpc>
              <a:spcBef>
                <a:spcPts val="420"/>
              </a:spcBef>
              <a:tabLst>
                <a:tab algn="l" pos="0"/>
              </a:tabLst>
            </a:pPr>
            <a:r>
              <a:rPr b="0" lang="ca-ES" sz="2100" spc="-1" strike="noStrike">
                <a:solidFill>
                  <a:srgbClr val="000000"/>
                </a:solidFill>
                <a:latin typeface="Constantia"/>
              </a:rPr>
              <a:t>11 d’octubre de 2021</a:t>
            </a:r>
            <a:r>
              <a:rPr b="0" lang="ca-ES" sz="21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ca-ES" sz="21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ca-ES" sz="2100" spc="-1" strike="noStrike">
                <a:solidFill>
                  <a:srgbClr val="000000"/>
                </a:solidFill>
                <a:latin typeface="Constantia"/>
              </a:rPr>
              <a:t>Dia de lliure disposició</a:t>
            </a:r>
            <a:endParaRPr b="0" lang="es-ES" sz="21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20"/>
              </a:spcBef>
              <a:tabLst>
                <a:tab algn="l" pos="0"/>
              </a:tabLst>
            </a:pP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12 d’octubre de 2021 </a:t>
            </a: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Dia festiu</a:t>
            </a:r>
            <a:endParaRPr b="0" lang="es-ES" sz="21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20"/>
              </a:spcBef>
              <a:tabLst>
                <a:tab algn="l" pos="0"/>
              </a:tabLst>
            </a:pP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1 de novembre de 2021</a:t>
            </a: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 Dia festiu</a:t>
            </a:r>
            <a:endParaRPr b="0" lang="es-ES" sz="21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20"/>
              </a:spcBef>
              <a:tabLst>
                <a:tab algn="l" pos="0"/>
              </a:tabLst>
            </a:pPr>
            <a:r>
              <a:rPr b="0" lang="ca-ES" sz="2100" spc="-1" strike="noStrike">
                <a:solidFill>
                  <a:srgbClr val="000000"/>
                </a:solidFill>
                <a:latin typeface="Constantia"/>
              </a:rPr>
              <a:t>2 de novembre de 2021 </a:t>
            </a:r>
            <a:r>
              <a:rPr b="0" lang="ca-ES" sz="21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ca-ES" sz="21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ca-ES" sz="2100" spc="-1" strike="noStrike">
                <a:solidFill>
                  <a:srgbClr val="000000"/>
                </a:solidFill>
                <a:latin typeface="Constantia"/>
              </a:rPr>
              <a:t>Dia de lliure disposició</a:t>
            </a:r>
            <a:endParaRPr b="0" lang="es-ES" sz="21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20"/>
              </a:spcBef>
              <a:tabLst>
                <a:tab algn="l" pos="0"/>
              </a:tabLst>
            </a:pP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6 de desembre de 2021 </a:t>
            </a: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Dia festiu</a:t>
            </a:r>
            <a:endParaRPr b="0" lang="es-ES" sz="21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20"/>
              </a:spcBef>
              <a:tabLst>
                <a:tab algn="l" pos="0"/>
              </a:tabLst>
            </a:pP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7 de desembre de 2021 </a:t>
            </a: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Festa local de Castelldefels</a:t>
            </a:r>
            <a:endParaRPr b="0" lang="es-ES" sz="21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20"/>
              </a:spcBef>
              <a:tabLst>
                <a:tab algn="l" pos="0"/>
              </a:tabLst>
            </a:pP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8 de desembre de 2021 </a:t>
            </a: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Dia festiu</a:t>
            </a:r>
            <a:endParaRPr b="0" lang="es-ES" sz="21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20"/>
              </a:spcBef>
              <a:tabLst>
                <a:tab algn="l" pos="0"/>
              </a:tabLst>
            </a:pPr>
            <a:r>
              <a:rPr b="0" lang="ca-ES" sz="2100" spc="-1" strike="noStrike">
                <a:solidFill>
                  <a:srgbClr val="000000"/>
                </a:solidFill>
                <a:latin typeface="Constantia"/>
              </a:rPr>
              <a:t>28 de febrer de 2022 </a:t>
            </a:r>
            <a:r>
              <a:rPr b="0" lang="ca-ES" sz="21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ca-ES" sz="21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ca-ES" sz="2100" spc="-1" strike="noStrike">
                <a:solidFill>
                  <a:srgbClr val="000000"/>
                </a:solidFill>
                <a:latin typeface="Constantia"/>
              </a:rPr>
              <a:t>Dia de lliure disposició </a:t>
            </a:r>
            <a:endParaRPr b="0" lang="es-ES" sz="21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20"/>
              </a:spcBef>
              <a:tabLst>
                <a:tab algn="l" pos="0"/>
              </a:tabLst>
            </a:pPr>
            <a:r>
              <a:rPr b="0" lang="ca-ES" sz="2100" spc="-1" strike="noStrike">
                <a:solidFill>
                  <a:srgbClr val="000000"/>
                </a:solidFill>
                <a:latin typeface="Constantia"/>
              </a:rPr>
              <a:t>2 de maig de 2022</a:t>
            </a:r>
            <a:r>
              <a:rPr b="0" lang="ca-ES" sz="21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ca-ES" sz="21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ca-ES" sz="2100" spc="-1" strike="noStrike">
                <a:solidFill>
                  <a:srgbClr val="000000"/>
                </a:solidFill>
                <a:latin typeface="Constantia"/>
              </a:rPr>
              <a:t> Dia de lliure disposició</a:t>
            </a:r>
            <a:endParaRPr b="0" lang="es-ES" sz="21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500040" y="4714920"/>
            <a:ext cx="777204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  <a:scene3d>
              <a:camera prst="orthographicFront"/>
              <a:lightRig dir="t" rig="freezing">
                <a:rot lat="0" lon="0" rev="5640000"/>
              </a:lightRig>
            </a:scene3d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ca-ES" sz="5600" spc="-1" strike="noStrike">
                <a:solidFill>
                  <a:srgbClr val="4dbdef"/>
                </a:solidFill>
                <a:latin typeface="Calibri"/>
              </a:rPr>
              <a:t>Vacances </a:t>
            </a:r>
            <a:endParaRPr b="0" lang="ca-ES" sz="5600" spc="-1" strike="noStrike"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785880" y="5602680"/>
            <a:ext cx="7772040" cy="125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rmAutofit/>
          </a:bodyPr>
          <a:p>
            <a:pPr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ca-ES" sz="2200" spc="-1" strike="noStrike">
                <a:solidFill>
                  <a:srgbClr val="000000"/>
                </a:solidFill>
                <a:latin typeface="Constantia"/>
              </a:rPr>
              <a:t>NADAL;    </a:t>
            </a:r>
            <a:r>
              <a:rPr b="0" lang="ca-ES" sz="22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ca-ES" sz="2200" spc="-1" strike="noStrike">
                <a:solidFill>
                  <a:srgbClr val="000000"/>
                </a:solidFill>
                <a:latin typeface="Constantia"/>
              </a:rPr>
              <a:t>23 de desembre al 9 de gener (ambdós inclosos)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ca-ES" sz="2200" spc="-1" strike="noStrike">
                <a:solidFill>
                  <a:srgbClr val="000000"/>
                </a:solidFill>
                <a:latin typeface="Constantia"/>
              </a:rPr>
              <a:t>SETMANA SANTA; </a:t>
            </a:r>
            <a:r>
              <a:rPr b="0" lang="ca-ES" sz="22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ca-ES" sz="2200" spc="-1" strike="noStrike">
                <a:solidFill>
                  <a:srgbClr val="000000"/>
                </a:solidFill>
                <a:latin typeface="Constantia"/>
              </a:rPr>
              <a:t>9 d’abril al  18 d’abril (ambdós inclosos)</a:t>
            </a:r>
            <a:endParaRPr b="0" lang="ca-E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611640" y="1268640"/>
            <a:ext cx="7772040" cy="12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5600" spc="-1" strike="noStrike">
                <a:solidFill>
                  <a:srgbClr val="4dbdef"/>
                </a:solidFill>
                <a:latin typeface="Calibri"/>
              </a:rPr>
              <a:t>Avaluacions/</a:t>
            </a:r>
            <a:br/>
            <a:r>
              <a:rPr b="1" lang="es-ES" sz="5600" spc="-1" strike="noStrike">
                <a:solidFill>
                  <a:srgbClr val="4dbdef"/>
                </a:solidFill>
                <a:latin typeface="Calibri"/>
              </a:rPr>
              <a:t>trimestres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539640" y="2643120"/>
            <a:ext cx="8103960" cy="403200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Autofit/>
          </a:bodyPr>
          <a:p>
            <a:pPr algn="just">
              <a:lnSpc>
                <a:spcPct val="100000"/>
              </a:lnSpc>
              <a:spcBef>
                <a:spcPts val="519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0" lang="ca-ES" sz="2600" spc="-1" strike="noStrike">
                <a:solidFill>
                  <a:srgbClr val="000000"/>
                </a:solidFill>
                <a:latin typeface="Consolas"/>
              </a:rPr>
              <a:t>  </a:t>
            </a:r>
            <a:r>
              <a:rPr b="1" lang="ca-ES" sz="2600" spc="-1" strike="noStrike">
                <a:solidFill>
                  <a:srgbClr val="000000"/>
                </a:solidFill>
                <a:latin typeface="Consolas"/>
              </a:rPr>
              <a:t>Avaluació inicial: informe a finals d’octubre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519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1" lang="ca-ES" sz="2600" spc="-1" strike="noStrike">
                <a:solidFill>
                  <a:srgbClr val="000000"/>
                </a:solidFill>
                <a:latin typeface="Consolas"/>
              </a:rPr>
              <a:t> </a:t>
            </a:r>
            <a:r>
              <a:rPr b="1" lang="ca-ES" sz="2600" spc="-1" strike="noStrike">
                <a:solidFill>
                  <a:srgbClr val="0070c0"/>
                </a:solidFill>
                <a:latin typeface="Consolas"/>
              </a:rPr>
              <a:t>Primera avaluació</a:t>
            </a:r>
            <a:r>
              <a:rPr b="1" lang="ca-ES" sz="2600" spc="-1" strike="noStrike">
                <a:solidFill>
                  <a:srgbClr val="000000"/>
                </a:solidFill>
                <a:latin typeface="Consolas"/>
              </a:rPr>
              <a:t>: 13 de setembre al 26 de novembre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519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1" lang="ca-ES" sz="2600" spc="-1" strike="noStrike">
                <a:solidFill>
                  <a:srgbClr val="000000"/>
                </a:solidFill>
                <a:latin typeface="Consolas"/>
              </a:rPr>
              <a:t> </a:t>
            </a:r>
            <a:r>
              <a:rPr b="1" lang="ca-ES" sz="2600" spc="-1" strike="noStrike">
                <a:solidFill>
                  <a:srgbClr val="0070c0"/>
                </a:solidFill>
                <a:latin typeface="Consolas"/>
              </a:rPr>
              <a:t>Segona avaluació</a:t>
            </a:r>
            <a:r>
              <a:rPr b="1" lang="ca-ES" sz="2600" spc="-1" strike="noStrike">
                <a:solidFill>
                  <a:srgbClr val="000000"/>
                </a:solidFill>
                <a:latin typeface="Consolas"/>
              </a:rPr>
              <a:t>: 29 de novembre al 4 de març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519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1" lang="ca-ES" sz="2600" spc="-1" strike="noStrike">
                <a:solidFill>
                  <a:srgbClr val="000000"/>
                </a:solidFill>
                <a:latin typeface="Consolas"/>
              </a:rPr>
              <a:t> </a:t>
            </a:r>
            <a:r>
              <a:rPr b="1" lang="ca-ES" sz="2600" spc="-1" strike="noStrike">
                <a:solidFill>
                  <a:srgbClr val="0070c0"/>
                </a:solidFill>
                <a:latin typeface="Consolas"/>
              </a:rPr>
              <a:t>Tercera avaluació</a:t>
            </a:r>
            <a:r>
              <a:rPr b="1" lang="ca-ES" sz="2600" spc="-1" strike="noStrike">
                <a:solidFill>
                  <a:srgbClr val="000000"/>
                </a:solidFill>
                <a:latin typeface="Consolas"/>
              </a:rPr>
              <a:t>: 7 de març al 10 de juny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519"/>
              </a:spcBef>
            </a:pP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519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1" lang="ca-ES" sz="2600" spc="-1" strike="noStrike">
                <a:solidFill>
                  <a:srgbClr val="000000"/>
                </a:solidFill>
                <a:latin typeface="Consolas"/>
              </a:rPr>
              <a:t> </a:t>
            </a:r>
            <a:r>
              <a:rPr b="1" lang="ca-ES" sz="2600" spc="-1" strike="noStrike">
                <a:solidFill>
                  <a:srgbClr val="000000"/>
                </a:solidFill>
                <a:latin typeface="Consolas"/>
              </a:rPr>
              <a:t>Recuperacions: trimestrals / juny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04" name="Picture 2" descr=""/>
          <p:cNvPicPr/>
          <p:nvPr/>
        </p:nvPicPr>
        <p:blipFill>
          <a:blip r:embed="rId1"/>
          <a:stretch/>
        </p:blipFill>
        <p:spPr>
          <a:xfrm>
            <a:off x="6588360" y="332640"/>
            <a:ext cx="2317320" cy="1383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2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20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20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20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2000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530280" y="928800"/>
            <a:ext cx="7772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5600" spc="-1" strike="noStrike">
                <a:solidFill>
                  <a:srgbClr val="4dbdef"/>
                </a:solidFill>
                <a:latin typeface="Calibri"/>
              </a:rPr>
              <a:t>Lliurament de butlletins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530280" y="2853000"/>
            <a:ext cx="7772040" cy="345600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Avaluació inicial: 3 de novembre 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Primera avaluació: 22 de desembre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Segona avaluació: 23 de març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Tercera avaluació: 2 de juny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Final ordinària; 18 de juny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Finals: 25 de juny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07" name="Picture 2" descr=""/>
          <p:cNvPicPr/>
          <p:nvPr/>
        </p:nvPicPr>
        <p:blipFill>
          <a:blip r:embed="rId1"/>
          <a:stretch/>
        </p:blipFill>
        <p:spPr>
          <a:xfrm>
            <a:off x="6444360" y="332640"/>
            <a:ext cx="2317320" cy="1383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20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20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" dur="20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" dur="20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" dur="20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2000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530280" y="836640"/>
            <a:ext cx="7772040" cy="8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</a:pPr>
            <a:br/>
            <a:br/>
            <a:r>
              <a:rPr b="1" lang="es-ES" sz="5600" spc="-1" strike="noStrike">
                <a:solidFill>
                  <a:srgbClr val="4dbdef"/>
                </a:solidFill>
                <a:latin typeface="Calibri"/>
              </a:rPr>
              <a:t> </a:t>
            </a:r>
            <a:r>
              <a:rPr b="1" lang="es-ES" sz="5600" spc="-1" strike="noStrike">
                <a:solidFill>
                  <a:srgbClr val="4dbdef"/>
                </a:solidFill>
                <a:latin typeface="Calibri"/>
              </a:rPr>
              <a:t>Sortides 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500040" y="2205000"/>
            <a:ext cx="8103960" cy="465264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rmAutofit/>
          </a:bodyPr>
          <a:p>
            <a:pPr algn="just"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setembre: Platja – Tutoria (important portar  autorització).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febrer: Esquiada a la Molina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Juny: sortida tutorial final de curs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  <a:tabLst>
                <a:tab algn="l" pos="0"/>
              </a:tabLst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 </a:t>
            </a:r>
            <a:r>
              <a:rPr b="1" lang="ca-ES" sz="3200" spc="-1" strike="noStrike">
                <a:solidFill>
                  <a:srgbClr val="ff0000"/>
                </a:solidFill>
                <a:latin typeface="Constantia"/>
              </a:rPr>
              <a:t>Criteris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per poder anar a les sortides no obligatòries   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10" name="Picture 2" descr=""/>
          <p:cNvPicPr/>
          <p:nvPr/>
        </p:nvPicPr>
        <p:blipFill>
          <a:blip r:embed="rId1"/>
          <a:stretch/>
        </p:blipFill>
        <p:spPr>
          <a:xfrm>
            <a:off x="6444360" y="404640"/>
            <a:ext cx="2317320" cy="1383840"/>
          </a:xfrm>
          <a:prstGeom prst="rect">
            <a:avLst/>
          </a:prstGeom>
          <a:ln w="9525">
            <a:noFill/>
          </a:ln>
        </p:spPr>
      </p:pic>
      <p:sp>
        <p:nvSpPr>
          <p:cNvPr id="211" name="CustomShape 3"/>
          <p:cNvSpPr/>
          <p:nvPr/>
        </p:nvSpPr>
        <p:spPr>
          <a:xfrm>
            <a:off x="797760" y="642960"/>
            <a:ext cx="208440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_tradnl" sz="4800" spc="-1" strike="noStrike">
                <a:solidFill>
                  <a:srgbClr val="abb9de"/>
                </a:solidFill>
                <a:latin typeface="Calibri"/>
              </a:rPr>
              <a:t> </a:t>
            </a:r>
            <a:r>
              <a:rPr b="1" lang="es-ES_tradnl" sz="4800" spc="-1" strike="noStrike">
                <a:solidFill>
                  <a:srgbClr val="abb9de"/>
                </a:solidFill>
                <a:latin typeface="Calibri"/>
              </a:rPr>
              <a:t>2n ESO</a:t>
            </a:r>
            <a:endParaRPr b="0" lang="ca-ES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3" dur="2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" dur="20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3" dur="20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" dur="2000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" dur="2000"/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67640" y="836640"/>
            <a:ext cx="7772040" cy="101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5600" spc="-1" strike="noStrike">
                <a:solidFill>
                  <a:srgbClr val="4dbdef"/>
                </a:solidFill>
                <a:latin typeface="Calibri"/>
              </a:rPr>
              <a:t>Guia de l’alumne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530280" y="2071800"/>
            <a:ext cx="7772040" cy="414288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rmAutofit fontScale="60000"/>
          </a:bodyPr>
          <a:p>
            <a:pPr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0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Informació bàsica i necessària: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641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Funcionament del centre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641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Normativa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641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Normativa addicional de la COVID-19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641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Dates de les avaluacions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641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Dates de lliurament de butlletins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641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Dies festius i vacances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 algn="just">
              <a:lnSpc>
                <a:spcPct val="100000"/>
              </a:lnSpc>
              <a:spcBef>
                <a:spcPts val="641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Criteris d’avaluació de cada assignatura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641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14" name="Picture 2" descr=""/>
          <p:cNvPicPr/>
          <p:nvPr/>
        </p:nvPicPr>
        <p:blipFill>
          <a:blip r:embed="rId1"/>
          <a:stretch/>
        </p:blipFill>
        <p:spPr>
          <a:xfrm>
            <a:off x="6300360" y="332640"/>
            <a:ext cx="2317320" cy="1383840"/>
          </a:xfrm>
          <a:prstGeom prst="rect">
            <a:avLst/>
          </a:prstGeom>
          <a:ln w="9525">
            <a:noFill/>
          </a:ln>
        </p:spPr>
      </p:pic>
      <p:sp>
        <p:nvSpPr>
          <p:cNvPr id="215" name="CustomShape 3"/>
          <p:cNvSpPr/>
          <p:nvPr/>
        </p:nvSpPr>
        <p:spPr>
          <a:xfrm>
            <a:off x="5445360" y="6072120"/>
            <a:ext cx="31057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a-ES" sz="1800" spc="-1" strike="noStrike">
                <a:solidFill>
                  <a:srgbClr val="000000"/>
                </a:solidFill>
                <a:latin typeface="Constantia"/>
              </a:rPr>
              <a:t>https://agora.xtec.cat/iessert/</a:t>
            </a:r>
            <a:endParaRPr b="0" lang="ca-ES" sz="1800" spc="-1" strike="noStrike">
              <a:latin typeface="Arial"/>
            </a:endParaRPr>
          </a:p>
        </p:txBody>
      </p:sp>
      <p:graphicFrame>
        <p:nvGraphicFramePr>
          <p:cNvPr id="216" name="Object 4"/>
          <p:cNvGraphicFramePr/>
          <p:nvPr/>
        </p:nvGraphicFramePr>
        <p:xfrm>
          <a:off x="2743200" y="3338640"/>
          <a:ext cx="3657240" cy="180720"/>
        </p:xfrm>
        <a:graphic>
          <a:graphicData uri="http://schemas.openxmlformats.org/presentationml/2006/ole">
            <p:oleObj progId="WordPad.Document.1" r:id="rId2" spid="">
              <p:embed/>
              <p:pic>
                <p:nvPicPr>
                  <p:cNvPr id="217" name="6 Objeto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743200" y="3338640"/>
                    <a:ext cx="3657240" cy="1807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4" dur="indefinite" restart="never" nodeType="tmRoot">
          <p:childTnLst>
            <p:seq>
              <p:cTn id="105" dur="indefinite" nodeType="mainSeq">
                <p:childTnLst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0" dur="20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3" dur="2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" dur="20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9" dur="2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2" dur="20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5" dur="2000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8" dur="2000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1" dur="2000"/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4" dur="2000"/>
                                        <p:tgtEl>
                                          <p:spTgt spid="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0" y="928800"/>
            <a:ext cx="77720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es-ES_tradnl" sz="5600" spc="-1" strike="noStrike">
                <a:solidFill>
                  <a:srgbClr val="4dbdef"/>
                </a:solidFill>
                <a:latin typeface="Calibri"/>
              </a:rPr>
              <a:t>Material obligatori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500040" y="1571760"/>
            <a:ext cx="7772040" cy="507168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rmAutofit fontScale="82000"/>
          </a:bodyPr>
          <a:p>
            <a:pPr lvl="1" marL="640080" indent="-246600">
              <a:lnSpc>
                <a:spcPct val="100000"/>
              </a:lnSpc>
              <a:spcBef>
                <a:spcPts val="519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2600" spc="-1" strike="noStrike">
                <a:solidFill>
                  <a:srgbClr val="000000"/>
                </a:solidFill>
                <a:latin typeface="Constantia"/>
              </a:rPr>
              <a:t>El Chromebook i auriculars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519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2600" spc="-1" strike="noStrike">
                <a:solidFill>
                  <a:srgbClr val="000000"/>
                </a:solidFill>
                <a:latin typeface="Constantia"/>
              </a:rPr>
              <a:t>La carpeta del centre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519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2600" spc="-1" strike="noStrike">
                <a:solidFill>
                  <a:srgbClr val="000000"/>
                </a:solidFill>
                <a:latin typeface="Constantia"/>
              </a:rPr>
              <a:t>Agenda escolar  del centre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519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2600" spc="-1" strike="noStrike">
                <a:solidFill>
                  <a:srgbClr val="000000"/>
                </a:solidFill>
                <a:latin typeface="Constantia"/>
              </a:rPr>
              <a:t>Fulls blancs DIN-A 4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519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2600" spc="-1" strike="noStrike">
                <a:solidFill>
                  <a:srgbClr val="000000"/>
                </a:solidFill>
                <a:latin typeface="Constantia"/>
              </a:rPr>
              <a:t>Llapis, bolígraf (blau, negre i vermell)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 algn="just">
              <a:lnSpc>
                <a:spcPct val="100000"/>
              </a:lnSpc>
              <a:spcBef>
                <a:spcPts val="519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2600" spc="-1" strike="noStrike">
                <a:solidFill>
                  <a:srgbClr val="000000"/>
                </a:solidFill>
                <a:latin typeface="Constantia"/>
              </a:rPr>
              <a:t>Estoig / Goma d’esborrar /  Adhesiu en barra /  Regle graduat 20 cm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519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2600" spc="-1" strike="noStrike">
                <a:solidFill>
                  <a:srgbClr val="000000"/>
                </a:solidFill>
                <a:latin typeface="Constantia"/>
              </a:rPr>
              <a:t>4 Llibretes compartides (entre 2 assignatures)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519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2600" spc="-1" strike="noStrike">
                <a:solidFill>
                  <a:srgbClr val="000000"/>
                </a:solidFill>
                <a:latin typeface="Constantia"/>
              </a:rPr>
              <a:t>Material específic d’algunes àrees (Música, EF...)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519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2600" spc="-1" strike="noStrike">
                <a:solidFill>
                  <a:srgbClr val="ff0000"/>
                </a:solidFill>
                <a:latin typeface="Constantia"/>
              </a:rPr>
              <a:t>Mascareta, bossa de plàstic o paper i pot de gel hidroalcohòlic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519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2600" spc="-1" strike="noStrike">
                <a:solidFill>
                  <a:srgbClr val="000000"/>
                </a:solidFill>
                <a:latin typeface="Constantia"/>
              </a:rPr>
              <a:t>Kit d’Educació Física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519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2600" spc="-1" strike="noStrike">
                <a:solidFill>
                  <a:srgbClr val="000000"/>
                </a:solidFill>
                <a:latin typeface="Constantia"/>
              </a:rPr>
              <a:t>Una ampolla d’aigua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20" name="Picture 2" descr=""/>
          <p:cNvPicPr/>
          <p:nvPr/>
        </p:nvPicPr>
        <p:blipFill>
          <a:blip r:embed="rId1"/>
          <a:stretch/>
        </p:blipFill>
        <p:spPr>
          <a:xfrm>
            <a:off x="6826320" y="428760"/>
            <a:ext cx="2317320" cy="1383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1" dur="2000"/>
                                        <p:tgtEl>
                                          <p:spTgt spid="-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" dur="2000"/>
                                        <p:tgtEl>
                                          <p:spTgt spid="-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9" dur="2000"/>
                                        <p:tgtEl>
                                          <p:spTgt spid="-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2" dur="2000"/>
                                        <p:tgtEl>
                                          <p:spTgt spid="-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5" dur="2000"/>
                                        <p:tgtEl>
                                          <p:spTgt spid="-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8" dur="2000"/>
                                        <p:tgtEl>
                                          <p:spTgt spid="-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1" dur="2000"/>
                                        <p:tgtEl>
                                          <p:spTgt spid="-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4" dur="2000"/>
                                        <p:tgtEl>
                                          <p:spTgt spid="-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7" dur="2000"/>
                                        <p:tgtEl>
                                          <p:spTgt spid="-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0" dur="2000"/>
                                        <p:tgtEl>
                                          <p:spTgt spid="-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3" dur="2000"/>
                                        <p:tgtEl>
                                          <p:spTgt spid="-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530280" y="908640"/>
            <a:ext cx="77720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es-ES_tradnl" sz="5600" spc="-1" strike="noStrike">
                <a:solidFill>
                  <a:srgbClr val="4dbdef"/>
                </a:solidFill>
                <a:latin typeface="Calibri"/>
              </a:rPr>
              <a:t>Material obligatori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500040" y="1571760"/>
            <a:ext cx="8357760" cy="500040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rmAutofit/>
          </a:bodyPr>
          <a:p>
            <a:pPr lvl="1" marL="640080" indent="-246600">
              <a:lnSpc>
                <a:spcPct val="100000"/>
              </a:lnSpc>
              <a:spcBef>
                <a:spcPts val="519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2600" spc="-1" strike="noStrike">
                <a:solidFill>
                  <a:srgbClr val="000000"/>
                </a:solidFill>
                <a:latin typeface="Constantia"/>
              </a:rPr>
              <a:t>Kit d’Educació Física</a:t>
            </a: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561"/>
              </a:spcBef>
              <a:buClr>
                <a:srgbClr val="ea157a"/>
              </a:buClr>
              <a:buSzPct val="70000"/>
              <a:buFont typeface="Wingdings" charset="2"/>
              <a:buChar char=""/>
              <a:tabLst>
                <a:tab algn="l" pos="0"/>
              </a:tabLst>
            </a:pPr>
            <a:r>
              <a:rPr b="0" lang="ca-ES" sz="2800" spc="-1" strike="noStrike">
                <a:solidFill>
                  <a:srgbClr val="8b8b8b"/>
                </a:solidFill>
                <a:latin typeface="Constantia"/>
              </a:rPr>
              <a:t>Tovallola petita </a:t>
            </a:r>
            <a:endParaRPr b="0" lang="es-ES" sz="28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561"/>
              </a:spcBef>
              <a:buClr>
                <a:srgbClr val="ea157a"/>
              </a:buClr>
              <a:buSzPct val="70000"/>
              <a:buFont typeface="Wingdings" charset="2"/>
              <a:buChar char=""/>
              <a:tabLst>
                <a:tab algn="l" pos="0"/>
              </a:tabLst>
            </a:pPr>
            <a:r>
              <a:rPr b="0" lang="ca-ES" sz="2800" spc="-1" strike="noStrike">
                <a:solidFill>
                  <a:srgbClr val="8b8b8b"/>
                </a:solidFill>
                <a:latin typeface="Constantia"/>
              </a:rPr>
              <a:t>Roba de recanvi </a:t>
            </a:r>
            <a:endParaRPr b="0" lang="es-ES" sz="28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561"/>
              </a:spcBef>
              <a:buClr>
                <a:srgbClr val="ea157a"/>
              </a:buClr>
              <a:buSzPct val="70000"/>
              <a:buFont typeface="Wingdings" charset="2"/>
              <a:buChar char=""/>
              <a:tabLst>
                <a:tab algn="l" pos="0"/>
              </a:tabLst>
            </a:pPr>
            <a:r>
              <a:rPr b="0" lang="ca-ES" sz="2800" spc="-1" strike="noStrike">
                <a:solidFill>
                  <a:srgbClr val="8b8b8b"/>
                </a:solidFill>
                <a:latin typeface="Constantia"/>
              </a:rPr>
              <a:t>Desodorant </a:t>
            </a:r>
            <a:endParaRPr b="0" lang="es-ES" sz="28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561"/>
              </a:spcBef>
              <a:buClr>
                <a:srgbClr val="ea157a"/>
              </a:buClr>
              <a:buSzPct val="70000"/>
              <a:buFont typeface="Wingdings" charset="2"/>
              <a:buChar char=""/>
              <a:tabLst>
                <a:tab algn="l" pos="0"/>
              </a:tabLst>
            </a:pPr>
            <a:r>
              <a:rPr b="0" lang="ca-ES" sz="2800" spc="-1" strike="noStrike">
                <a:solidFill>
                  <a:srgbClr val="8b8b8b"/>
                </a:solidFill>
                <a:latin typeface="Constantia"/>
              </a:rPr>
              <a:t>Ampolla d’aigua individual </a:t>
            </a:r>
            <a:endParaRPr b="0" lang="es-ES" sz="28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561"/>
              </a:spcBef>
              <a:buClr>
                <a:srgbClr val="ea157a"/>
              </a:buClr>
              <a:buSzPct val="70000"/>
              <a:buFont typeface="Wingdings" charset="2"/>
              <a:buChar char=""/>
              <a:tabLst>
                <a:tab algn="l" pos="0"/>
              </a:tabLst>
            </a:pPr>
            <a:r>
              <a:rPr b="0" lang="ca-ES" sz="2800" spc="-1" strike="noStrike">
                <a:solidFill>
                  <a:srgbClr val="8b8b8b"/>
                </a:solidFill>
                <a:latin typeface="Constantia"/>
              </a:rPr>
              <a:t>Llibreta i llapis</a:t>
            </a:r>
            <a:endParaRPr b="0" lang="es-ES" sz="28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es-ES" sz="28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es-ES" sz="2800" spc="-1" strike="noStrike">
              <a:solidFill>
                <a:srgbClr val="000000"/>
              </a:solidFill>
              <a:latin typeface="Constantia"/>
            </a:endParaRPr>
          </a:p>
          <a:p>
            <a:endParaRPr b="0" lang="es-ES" sz="28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23" name="Picture 2" descr=""/>
          <p:cNvPicPr/>
          <p:nvPr/>
        </p:nvPicPr>
        <p:blipFill>
          <a:blip r:embed="rId1"/>
          <a:stretch/>
        </p:blipFill>
        <p:spPr>
          <a:xfrm>
            <a:off x="7500960" y="5786280"/>
            <a:ext cx="1399680" cy="835920"/>
          </a:xfrm>
          <a:prstGeom prst="rect">
            <a:avLst/>
          </a:prstGeom>
          <a:ln w="9525">
            <a:noFill/>
          </a:ln>
        </p:spPr>
      </p:pic>
      <p:sp>
        <p:nvSpPr>
          <p:cNvPr id="22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6" name="Picture 6" descr="MOCHILAS DE CUERDAS | Más de 20 modelos diferentes"/>
          <p:cNvPicPr/>
          <p:nvPr/>
        </p:nvPicPr>
        <p:blipFill>
          <a:blip r:embed="rId2"/>
          <a:stretch/>
        </p:blipFill>
        <p:spPr>
          <a:xfrm>
            <a:off x="6000840" y="3000240"/>
            <a:ext cx="2381040" cy="238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4" dur="indefinite" restart="never" nodeType="tmRoot">
          <p:childTnLst>
            <p:seq>
              <p:cTn id="175" dur="indefinite" nodeType="mainSeq">
                <p:childTnLst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0" dur="2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3" dur="20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6" dur="20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9" dur="20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2" dur="2000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5" dur="2000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8" descr="Mestre a casa - DON JOSÉ ALBA - VILAVELLA (LA) - NOTÍCIES"/>
          <p:cNvPicPr/>
          <p:nvPr/>
        </p:nvPicPr>
        <p:blipFill>
          <a:blip r:embed="rId1"/>
          <a:stretch/>
        </p:blipFill>
        <p:spPr>
          <a:xfrm>
            <a:off x="7072200" y="4921560"/>
            <a:ext cx="1800720" cy="1936080"/>
          </a:xfrm>
          <a:prstGeom prst="rect">
            <a:avLst/>
          </a:prstGeom>
          <a:ln w="0">
            <a:noFill/>
          </a:ln>
        </p:spPr>
      </p:pic>
      <p:sp>
        <p:nvSpPr>
          <p:cNvPr id="228" name="TextShape 1"/>
          <p:cNvSpPr txBox="1"/>
          <p:nvPr/>
        </p:nvSpPr>
        <p:spPr>
          <a:xfrm>
            <a:off x="-785880" y="857160"/>
            <a:ext cx="7772040" cy="121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es-ES" sz="5600" spc="-1" strike="noStrike">
                <a:solidFill>
                  <a:srgbClr val="4dbdef"/>
                </a:solidFill>
                <a:latin typeface="Calibri"/>
              </a:rPr>
              <a:t>L’agenda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571320" y="2214720"/>
            <a:ext cx="7772040" cy="428580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rmAutofit fontScale="61000"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s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  <a:tabLst>
                <a:tab algn="l" pos="0"/>
              </a:tabLst>
            </a:pPr>
            <a:r>
              <a:rPr b="0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Eina de treball escolar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  <a:tabLst>
                <a:tab algn="l" pos="0"/>
              </a:tabLst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Dades personals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  <a:tabLst>
                <a:tab algn="l" pos="0"/>
              </a:tabLst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Horari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  <a:tabLst>
                <a:tab algn="l" pos="0"/>
              </a:tabLst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Deures (calendari de classe) 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  <a:tabLst>
                <a:tab algn="l" pos="0"/>
              </a:tabLst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Sistema de comunicació amb les famílies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Els comunicats generals del centre 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els farà la Direcció via mail.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30" name="Picture 2" descr=""/>
          <p:cNvPicPr/>
          <p:nvPr/>
        </p:nvPicPr>
        <p:blipFill>
          <a:blip r:embed="rId2"/>
          <a:stretch/>
        </p:blipFill>
        <p:spPr>
          <a:xfrm>
            <a:off x="6372360" y="404640"/>
            <a:ext cx="2317320" cy="1383840"/>
          </a:xfrm>
          <a:prstGeom prst="rect">
            <a:avLst/>
          </a:prstGeom>
          <a:ln w="9525">
            <a:noFill/>
          </a:ln>
        </p:spPr>
      </p:pic>
      <p:sp>
        <p:nvSpPr>
          <p:cNvPr id="23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6" dur="indefinite" restart="never" nodeType="tmRoot">
          <p:childTnLst>
            <p:seq>
              <p:cTn id="197" dur="indefinite" nodeType="mainSeq">
                <p:childTnLst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2" dur="2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7" dur="20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2" dur="20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7" dur="20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2" dur="20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7" dur="20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2" dur="2000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7" dur="2000"/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2" dur="2000"/>
                                        <p:tgtEl>
                                          <p:spTgt spid="2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4 Imagen" descr="foto-entrada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8" name="TextShape 1"/>
          <p:cNvSpPr txBox="1"/>
          <p:nvPr/>
        </p:nvSpPr>
        <p:spPr>
          <a:xfrm>
            <a:off x="251640" y="2618640"/>
            <a:ext cx="8457840" cy="4239000"/>
          </a:xfrm>
          <a:prstGeom prst="rect">
            <a:avLst/>
          </a:prstGeom>
          <a:noFill/>
          <a:ln w="0">
            <a:noFill/>
          </a:ln>
        </p:spPr>
        <p:txBody>
          <a:bodyPr lIns="0" rIns="18360" tIns="0" bIns="0" anchor="b">
            <a:normAutofit/>
          </a:bodyPr>
          <a:p>
            <a:pPr algn="r">
              <a:lnSpc>
                <a:spcPct val="100000"/>
              </a:lnSpc>
            </a:pPr>
            <a:br/>
            <a:r>
              <a:rPr b="1" lang="es-ES" sz="4900" spc="-1" strike="noStrike">
                <a:solidFill>
                  <a:srgbClr val="ea157a"/>
                </a:solidFill>
                <a:latin typeface="Calibri"/>
              </a:rPr>
              <a:t>Important si hem canviat dades com telèfon o @, hem d’estar actualitzats per tenir una</a:t>
            </a:r>
            <a:br/>
            <a:r>
              <a:rPr b="1" lang="es-ES" sz="4900" spc="-1" strike="noStrike">
                <a:solidFill>
                  <a:srgbClr val="ea157a"/>
                </a:solidFill>
                <a:latin typeface="Calibri"/>
              </a:rPr>
              <a:t> bona comunicació!</a:t>
            </a:r>
            <a:endParaRPr b="0" lang="es-ES" sz="49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49" name="Picture 2" descr=""/>
          <p:cNvPicPr/>
          <p:nvPr/>
        </p:nvPicPr>
        <p:blipFill>
          <a:blip r:embed="rId2"/>
          <a:stretch/>
        </p:blipFill>
        <p:spPr>
          <a:xfrm>
            <a:off x="467640" y="260640"/>
            <a:ext cx="3737160" cy="2232000"/>
          </a:xfrm>
          <a:prstGeom prst="rect">
            <a:avLst/>
          </a:prstGeom>
          <a:ln w="9525">
            <a:noFill/>
          </a:ln>
        </p:spPr>
      </p:pic>
      <p:pic>
        <p:nvPicPr>
          <p:cNvPr id="150" name="Picture 6" descr="Ceip Joan Veny i Clar | ED. INFANTIL i PRIMARIA A CAMPOS | Pàgina 3"/>
          <p:cNvPicPr/>
          <p:nvPr/>
        </p:nvPicPr>
        <p:blipFill>
          <a:blip r:embed="rId3"/>
          <a:stretch/>
        </p:blipFill>
        <p:spPr>
          <a:xfrm>
            <a:off x="4857840" y="857160"/>
            <a:ext cx="3609720" cy="2857320"/>
          </a:xfrm>
          <a:prstGeom prst="rect">
            <a:avLst/>
          </a:prstGeom>
          <a:ln w="0">
            <a:noFill/>
          </a:ln>
        </p:spPr>
      </p:pic>
    </p:spTree>
  </p:cSld>
  <p:transition spd="med">
    <p:cut thruBlk="true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530280" y="1316880"/>
            <a:ext cx="7772040" cy="89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5600" spc="-1" strike="noStrike">
                <a:solidFill>
                  <a:srgbClr val="4dbdef"/>
                </a:solidFill>
                <a:latin typeface="Calibri"/>
              </a:rPr>
              <a:t>El tutor de grup </a:t>
            </a:r>
            <a:br/>
            <a:r>
              <a:rPr b="1" lang="es-ES" sz="5600" spc="-1" strike="noStrike">
                <a:solidFill>
                  <a:srgbClr val="4dbdef"/>
                </a:solidFill>
                <a:latin typeface="Calibri"/>
              </a:rPr>
              <a:t>i el tutor orientador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530280" y="2214720"/>
            <a:ext cx="7772040" cy="407160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rmAutofit/>
          </a:bodyPr>
          <a:p>
            <a:pPr algn="just"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Cada grup té un </a:t>
            </a:r>
            <a:r>
              <a:rPr b="1" lang="ca-ES" sz="3200" spc="-1" strike="noStrike" u="sng">
                <a:solidFill>
                  <a:srgbClr val="000000"/>
                </a:solidFill>
                <a:uFillTx/>
                <a:latin typeface="Constantia"/>
              </a:rPr>
              <a:t>tutor de grup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i dos </a:t>
            </a:r>
            <a:r>
              <a:rPr b="1" lang="ca-ES" sz="3200" spc="-1" strike="noStrike" u="sng">
                <a:solidFill>
                  <a:srgbClr val="000000"/>
                </a:solidFill>
                <a:uFillTx/>
                <a:latin typeface="Constantia"/>
              </a:rPr>
              <a:t>tutors orientadors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. 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Funcions del TO: 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561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2800" spc="-1" strike="noStrike">
                <a:solidFill>
                  <a:srgbClr val="000000"/>
                </a:solidFill>
                <a:latin typeface="Constantia"/>
              </a:rPr>
              <a:t>seguiment acadèmic individual (butlletins)</a:t>
            </a:r>
            <a:endParaRPr b="0" lang="es-ES" sz="28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561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2800" spc="-1" strike="noStrike">
                <a:solidFill>
                  <a:srgbClr val="000000"/>
                </a:solidFill>
                <a:latin typeface="Constantia"/>
              </a:rPr>
              <a:t>comunicació famílies (telèfon, entrevistes...)</a:t>
            </a:r>
            <a:endParaRPr b="0" lang="es-ES" sz="28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561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2800" spc="-1" strike="noStrike">
                <a:solidFill>
                  <a:srgbClr val="000000"/>
                </a:solidFill>
                <a:latin typeface="Constantia"/>
              </a:rPr>
              <a:t>justificació de faltes</a:t>
            </a:r>
            <a:endParaRPr b="0" lang="es-ES" sz="28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35" name="Picture 2" descr=""/>
          <p:cNvPicPr/>
          <p:nvPr/>
        </p:nvPicPr>
        <p:blipFill>
          <a:blip r:embed="rId1"/>
          <a:stretch/>
        </p:blipFill>
        <p:spPr>
          <a:xfrm>
            <a:off x="6826320" y="260640"/>
            <a:ext cx="2317320" cy="1383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467640" y="1845000"/>
            <a:ext cx="644400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_tradnl" sz="5600" spc="-1" strike="noStrike">
                <a:solidFill>
                  <a:srgbClr val="4dbdef"/>
                </a:solidFill>
                <a:latin typeface="Calibri"/>
              </a:rPr>
              <a:t>La convivència al centre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0" y="764640"/>
            <a:ext cx="8748000" cy="609300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rmAutofit/>
          </a:bodyPr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 algn="just"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 algn="just">
              <a:lnSpc>
                <a:spcPct val="100000"/>
              </a:lnSpc>
              <a:spcBef>
                <a:spcPts val="641"/>
              </a:spcBef>
              <a:buClr>
                <a:srgbClr val="7fd13b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Assistència i puntualitat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 algn="just">
              <a:lnSpc>
                <a:spcPct val="100000"/>
              </a:lnSpc>
              <a:spcBef>
                <a:spcPts val="641"/>
              </a:spcBef>
              <a:buClr>
                <a:srgbClr val="7fd13b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Gorres, mòbils i fotografies...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 algn="just">
              <a:lnSpc>
                <a:spcPct val="100000"/>
              </a:lnSpc>
              <a:spcBef>
                <a:spcPts val="641"/>
              </a:spcBef>
              <a:buClr>
                <a:srgbClr val="7fd13b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Sortides al passadís (lavabos, intercanvis...)  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 algn="just">
              <a:lnSpc>
                <a:spcPct val="100000"/>
              </a:lnSpc>
              <a:spcBef>
                <a:spcPts val="641"/>
              </a:spcBef>
              <a:buClr>
                <a:srgbClr val="7fd13b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Menjar dins el centre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 algn="just">
              <a:lnSpc>
                <a:spcPct val="100000"/>
              </a:lnSpc>
              <a:spcBef>
                <a:spcPts val="641"/>
              </a:spcBef>
              <a:buClr>
                <a:srgbClr val="7fd13b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Càrrecs d’aula (delegats, ordre, neteja...)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38" name="Picture 2" descr=""/>
          <p:cNvPicPr/>
          <p:nvPr/>
        </p:nvPicPr>
        <p:blipFill>
          <a:blip r:embed="rId1"/>
          <a:stretch/>
        </p:blipFill>
        <p:spPr>
          <a:xfrm>
            <a:off x="6516360" y="332640"/>
            <a:ext cx="2317320" cy="1383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530280" y="764640"/>
            <a:ext cx="7772040" cy="100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es-ES_tradnl" sz="5600" spc="-1" strike="noStrike">
                <a:solidFill>
                  <a:srgbClr val="4dbdef"/>
                </a:solidFill>
                <a:latin typeface="Calibri"/>
              </a:rPr>
              <a:t>La convivència al centre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539640" y="1845000"/>
            <a:ext cx="7772040" cy="450864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rmAutofit/>
          </a:bodyPr>
          <a:p>
            <a:pPr algn="just">
              <a:lnSpc>
                <a:spcPct val="2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Observacions / expulsions d’aula / amonestacions / faltes greus (consultes al programa de gestió escolar ALEXIA)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es-ES" sz="2200" spc="-1" strike="noStrike">
                <a:solidFill>
                  <a:srgbClr val="000000"/>
                </a:solidFill>
                <a:latin typeface="Constantia"/>
              </a:rPr>
              <a:t>INFORMACIÓ IMMEDIATA A TRAVÉS DE</a:t>
            </a:r>
            <a:endParaRPr b="0" lang="es-ES" sz="2200" spc="-1" strike="noStrike">
              <a:solidFill>
                <a:srgbClr val="000000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endParaRPr b="0" lang="es-ES" sz="22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41" name="Picture 2" descr=""/>
          <p:cNvPicPr/>
          <p:nvPr/>
        </p:nvPicPr>
        <p:blipFill>
          <a:blip r:embed="rId1"/>
          <a:stretch/>
        </p:blipFill>
        <p:spPr>
          <a:xfrm>
            <a:off x="6826320" y="5229360"/>
            <a:ext cx="2317320" cy="1383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3" dur="indefinite" restart="never" nodeType="tmRoot">
          <p:childTnLst>
            <p:seq>
              <p:cTn id="244" dur="indefinite" nodeType="mainSeq">
                <p:childTnLst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9" dur="20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4" dur="2000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9" dur="2000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67124435"/>
              </p:ext>
            </p:extLst>
          </p:nvPr>
        </p:nvGraphicFramePr>
        <p:xfrm>
          <a:off x="1071360" y="571320"/>
          <a:ext cx="6929280" cy="135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554207181"/>
              </p:ext>
            </p:extLst>
          </p:nvPr>
        </p:nvGraphicFramePr>
        <p:xfrm>
          <a:off x="1071360" y="2071800"/>
          <a:ext cx="6929280" cy="135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4027219304"/>
              </p:ext>
            </p:extLst>
          </p:nvPr>
        </p:nvGraphicFramePr>
        <p:xfrm>
          <a:off x="1071360" y="3571920"/>
          <a:ext cx="6929280" cy="135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038987364"/>
              </p:ext>
            </p:extLst>
          </p:nvPr>
        </p:nvGraphicFramePr>
        <p:xfrm>
          <a:off x="1071360" y="5143680"/>
          <a:ext cx="6929280" cy="135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571320" y="42876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ca-ES" sz="3200" spc="-1" strike="noStrike">
                <a:solidFill>
                  <a:srgbClr val="4dbdef"/>
                </a:solidFill>
                <a:latin typeface="Calibri"/>
              </a:rPr>
              <a:t>CRITERIS PER A FER COLÒNIES </a:t>
            </a:r>
            <a:br/>
            <a:r>
              <a:rPr b="1" lang="ca-ES" sz="3200" spc="-1" strike="noStrike">
                <a:solidFill>
                  <a:srgbClr val="4dbdef"/>
                </a:solidFill>
                <a:latin typeface="Calibri"/>
              </a:rPr>
              <a:t>i SORTIDES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428760" y="2000160"/>
            <a:ext cx="8714880" cy="78552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Autofit/>
          </a:bodyPr>
          <a:p>
            <a:pPr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ca-ES" sz="2200" spc="-1" strike="noStrike">
                <a:solidFill>
                  <a:srgbClr val="ff0000"/>
                </a:solidFill>
                <a:latin typeface="Constantia"/>
              </a:rPr>
              <a:t> </a:t>
            </a:r>
            <a:r>
              <a:rPr b="1" lang="ca-ES" sz="2200" spc="-1" strike="noStrike">
                <a:solidFill>
                  <a:srgbClr val="ff0000"/>
                </a:solidFill>
                <a:latin typeface="Constantia"/>
              </a:rPr>
              <a:t>NO</a:t>
            </a:r>
            <a:r>
              <a:rPr b="1" lang="ca-ES" sz="2200" spc="-1" strike="noStrike">
                <a:solidFill>
                  <a:srgbClr val="000000"/>
                </a:solidFill>
                <a:latin typeface="Constantia"/>
              </a:rPr>
              <a:t>  faran les </a:t>
            </a:r>
            <a:r>
              <a:rPr b="1" lang="ca-ES" sz="2200" spc="-1" strike="noStrike" u="sng">
                <a:solidFill>
                  <a:srgbClr val="1ab39f"/>
                </a:solidFill>
                <a:uFillTx/>
                <a:latin typeface="Constantia"/>
              </a:rPr>
              <a:t>colònies </a:t>
            </a:r>
            <a:r>
              <a:rPr b="1" lang="ca-ES" sz="2200" spc="-1" strike="noStrike">
                <a:solidFill>
                  <a:srgbClr val="000000"/>
                </a:solidFill>
                <a:latin typeface="Constantia"/>
              </a:rPr>
              <a:t>l’alumnat que es trobi en alguna de les següents situacions:</a:t>
            </a:r>
            <a:endParaRPr b="0" lang="es-ES" sz="22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357120" y="2857320"/>
            <a:ext cx="8786520" cy="365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a-ES" sz="1800" spc="-1" strike="noStrike">
                <a:solidFill>
                  <a:srgbClr val="000000"/>
                </a:solidFill>
                <a:latin typeface="Consolas"/>
              </a:rPr>
              <a:t>ALUMNES QUE NO HAN PAGAT LA QUOTA DE MATERIAL I/O ELS LLIBRES DE TEXT O LLICÈNCIES DIGITALS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1800" spc="-1" strike="noStrike" u="sng">
                <a:solidFill>
                  <a:srgbClr val="000000"/>
                </a:solidFill>
                <a:uFillTx/>
                <a:latin typeface="Consolas"/>
              </a:rPr>
              <a:t>ALUMNES AMB 6 EXPULSIONS D’AULA ACUMULADES DES DE PRINCIPI DE CURS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1800" spc="-1" strike="noStrike">
                <a:solidFill>
                  <a:srgbClr val="000000"/>
                </a:solidFill>
                <a:latin typeface="Consolas"/>
              </a:rPr>
              <a:t>ALUMNES AMB 10 FALTES D’ASSISTÈNCIA A CLASSE NO JUSTIFICADES (3 RETARDS EQUIVALEN A 1 FALTA)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1800" spc="-1" strike="noStrike">
                <a:solidFill>
                  <a:srgbClr val="000000"/>
                </a:solidFill>
                <a:latin typeface="Consolas"/>
              </a:rPr>
              <a:t>ALUMNES QUE NO HAN ANAT A ALGUNA DE LES SORTIDES CURRICULARS/OBLIGATÒRIES SENSE JUSTIFICAR 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1800" spc="-1" strike="noStrike" u="sng">
                <a:solidFill>
                  <a:srgbClr val="000000"/>
                </a:solidFill>
                <a:uFillTx/>
                <a:latin typeface="Consolas"/>
              </a:rPr>
              <a:t>UNA FALTA GREU POT SUPOSAR COM A MESURA CORRECTORA LA PRIVACIÓ DEL DRET D’ANAR DE COLÒNIES 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245" name="Picture 2" descr=""/>
          <p:cNvPicPr/>
          <p:nvPr/>
        </p:nvPicPr>
        <p:blipFill>
          <a:blip r:embed="rId1"/>
          <a:stretch/>
        </p:blipFill>
        <p:spPr>
          <a:xfrm>
            <a:off x="6588360" y="332640"/>
            <a:ext cx="2317320" cy="1383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500040" y="1928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ca-ES" sz="3200" spc="-1" strike="noStrike">
                <a:solidFill>
                  <a:srgbClr val="4dbdef"/>
                </a:solidFill>
                <a:latin typeface="Calibri"/>
              </a:rPr>
              <a:t>CRITERIS PER A FER COLÒNIES i SORTIDES</a:t>
            </a:r>
            <a:br/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428760" y="2786040"/>
            <a:ext cx="8714880" cy="78552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Autofit/>
          </a:bodyPr>
          <a:p>
            <a:pPr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ca-ES" sz="2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2200" spc="-1" strike="noStrike">
                <a:solidFill>
                  <a:srgbClr val="ff0000"/>
                </a:solidFill>
                <a:latin typeface="Constantia"/>
              </a:rPr>
              <a:t>NO</a:t>
            </a:r>
            <a:r>
              <a:rPr b="1" lang="ca-ES" sz="2200" spc="-1" strike="noStrike">
                <a:solidFill>
                  <a:srgbClr val="000000"/>
                </a:solidFill>
                <a:latin typeface="Constantia"/>
              </a:rPr>
              <a:t> faran les sortides </a:t>
            </a:r>
            <a:r>
              <a:rPr b="1" lang="ca-ES" sz="2200" spc="-1" strike="noStrike" u="sng">
                <a:solidFill>
                  <a:srgbClr val="1ab39f"/>
                </a:solidFill>
                <a:uFillTx/>
                <a:latin typeface="Constantia"/>
              </a:rPr>
              <a:t>lúdiques</a:t>
            </a:r>
            <a:r>
              <a:rPr b="1" lang="ca-ES" sz="2200" spc="-1" strike="noStrike">
                <a:solidFill>
                  <a:srgbClr val="000000"/>
                </a:solidFill>
                <a:latin typeface="Constantia"/>
              </a:rPr>
              <a:t> l’alumnat que es trobi en alguna de les següents situacions:</a:t>
            </a:r>
            <a:endParaRPr b="0" lang="es-ES" sz="22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357120" y="3929040"/>
            <a:ext cx="842940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1800" spc="-1" strike="noStrike">
                <a:solidFill>
                  <a:srgbClr val="000000"/>
                </a:solidFill>
                <a:latin typeface="Consolas"/>
              </a:rPr>
              <a:t> </a:t>
            </a:r>
            <a:r>
              <a:rPr b="0" lang="ca-ES" sz="1800" spc="-1" strike="noStrike">
                <a:solidFill>
                  <a:srgbClr val="000000"/>
                </a:solidFill>
                <a:latin typeface="Consolas"/>
              </a:rPr>
              <a:t>COMPLEIXEN ALGUN PUNT DELS ANTERIORS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1800" spc="-1" strike="noStrike">
                <a:solidFill>
                  <a:srgbClr val="000000"/>
                </a:solidFill>
                <a:latin typeface="Consolas"/>
              </a:rPr>
              <a:t>ALUMNES AMB </a:t>
            </a:r>
            <a:r>
              <a:rPr b="0" lang="ca-ES" sz="1800" spc="-1" strike="noStrike" u="sng">
                <a:solidFill>
                  <a:srgbClr val="000000"/>
                </a:solidFill>
                <a:uFillTx/>
                <a:latin typeface="Consolas"/>
              </a:rPr>
              <a:t>6 O MÉS MATÈRIES</a:t>
            </a:r>
            <a:r>
              <a:rPr b="0" lang="ca-ES" sz="1800" spc="-1" strike="noStrike">
                <a:solidFill>
                  <a:srgbClr val="000000"/>
                </a:solidFill>
                <a:latin typeface="Consolas"/>
              </a:rPr>
              <a:t> SUSPESES (SENSE TENIR EN COMPTE LES RECUPERACIONS)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</p:txBody>
      </p:sp>
      <p:pic>
        <p:nvPicPr>
          <p:cNvPr id="249" name="Picture 2" descr=""/>
          <p:cNvPicPr/>
          <p:nvPr/>
        </p:nvPicPr>
        <p:blipFill>
          <a:blip r:embed="rId1"/>
          <a:stretch/>
        </p:blipFill>
        <p:spPr>
          <a:xfrm>
            <a:off x="6588360" y="332640"/>
            <a:ext cx="2317320" cy="1383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539640" y="260640"/>
            <a:ext cx="7772040" cy="10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ca-ES" sz="5600" spc="-1" strike="noStrike">
                <a:solidFill>
                  <a:srgbClr val="4dbdef"/>
                </a:solidFill>
                <a:latin typeface="Calibri"/>
              </a:rPr>
              <a:t>   </a:t>
            </a:r>
            <a:r>
              <a:rPr b="1" lang="ca-ES" sz="5600" spc="-1" strike="noStrike">
                <a:solidFill>
                  <a:srgbClr val="4dbdef"/>
                </a:solidFill>
                <a:latin typeface="Calibri"/>
              </a:rPr>
              <a:t>Projectes 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467640" y="1340640"/>
            <a:ext cx="7772040" cy="551700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1" lang="ca-ES" sz="3000" spc="-1" strike="noStrike">
                <a:solidFill>
                  <a:srgbClr val="000000"/>
                </a:solidFill>
                <a:latin typeface="Constantia"/>
              </a:rPr>
              <a:t>Tecnologia en anglès</a:t>
            </a:r>
            <a:endParaRPr b="0" lang="es-ES" sz="30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181"/>
              </a:spcBef>
              <a:tabLst>
                <a:tab algn="l" pos="0"/>
              </a:tabLst>
            </a:pPr>
            <a:endParaRPr b="0" lang="es-ES" sz="30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181"/>
              </a:spcBef>
              <a:tabLst>
                <a:tab algn="l" pos="0"/>
              </a:tabLst>
            </a:pPr>
            <a:endParaRPr b="0" lang="es-ES" sz="30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181"/>
              </a:spcBef>
              <a:tabLst>
                <a:tab algn="l" pos="0"/>
              </a:tabLst>
            </a:pPr>
            <a:endParaRPr b="0" lang="es-ES" sz="30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181"/>
              </a:spcBef>
              <a:tabLst>
                <a:tab algn="l" pos="0"/>
              </a:tabLst>
            </a:pPr>
            <a:endParaRPr b="0" lang="es-ES" sz="30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buClr>
                <a:srgbClr val="feb80a"/>
              </a:buClr>
              <a:buSzPct val="95000"/>
              <a:buFont typeface="Arial"/>
              <a:buChar char="•"/>
              <a:tabLst>
                <a:tab algn="l" pos="0"/>
              </a:tabLst>
            </a:pPr>
            <a:r>
              <a:rPr b="1" lang="ca-ES" sz="30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000" spc="-1" strike="noStrike">
                <a:solidFill>
                  <a:srgbClr val="000000"/>
                </a:solidFill>
                <a:latin typeface="Constantia"/>
              </a:rPr>
              <a:t>Treball per projectes:</a:t>
            </a:r>
            <a:endParaRPr b="0" lang="es-ES" sz="30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s-ES" sz="30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ca-ES" sz="30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1" lang="ca-ES" sz="3000" spc="-1" strike="noStrike">
                <a:solidFill>
                  <a:srgbClr val="000000"/>
                </a:solidFill>
                <a:latin typeface="Constantia"/>
              </a:rPr>
              <a:t>2. Carnaval (2n tr.)</a:t>
            </a:r>
            <a:endParaRPr b="0" lang="es-ES" sz="30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ca-ES" sz="30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1" lang="ca-ES" sz="3000" spc="-1" strike="noStrike">
                <a:solidFill>
                  <a:srgbClr val="000000"/>
                </a:solidFill>
                <a:latin typeface="Constantia"/>
              </a:rPr>
              <a:t>3. Existeix l’envàs perfecte? (3r tr.) </a:t>
            </a:r>
            <a:endParaRPr b="0" lang="es-ES" sz="30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es-ES" sz="30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181"/>
              </a:spcBef>
              <a:tabLst>
                <a:tab algn="l" pos="0"/>
              </a:tabLst>
            </a:pPr>
            <a:endParaRPr b="0" lang="es-ES" sz="30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s-ES" sz="30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s-ES" sz="30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s-ES" sz="30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es-ES" sz="30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es-ES" sz="3000" spc="-1" strike="noStrike">
                <a:solidFill>
                  <a:srgbClr val="000000"/>
                </a:solidFill>
                <a:latin typeface="Constantia"/>
              </a:rPr>
              <a:t>Adaptats  a les mesures COVID-19</a:t>
            </a:r>
            <a:endParaRPr b="0" lang="es-ES" sz="30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s-ES" sz="30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s-ES" sz="3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6654600" y="785880"/>
            <a:ext cx="194724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_tradnl" sz="4800" spc="-1" strike="noStrike">
                <a:solidFill>
                  <a:srgbClr val="abb9de"/>
                </a:solidFill>
                <a:latin typeface="Calibri"/>
              </a:rPr>
              <a:t>2n ESO</a:t>
            </a:r>
            <a:endParaRPr b="0" lang="ca-ES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539640" y="33264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ca-ES" sz="5600" spc="-1" strike="noStrike">
                <a:solidFill>
                  <a:srgbClr val="4dbdef"/>
                </a:solidFill>
                <a:latin typeface="Calibri"/>
              </a:rPr>
              <a:t>AMPA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530280" y="1628640"/>
            <a:ext cx="8361720" cy="522900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rmAutofit/>
          </a:bodyPr>
          <a:p>
            <a:pPr algn="just">
              <a:lnSpc>
                <a:spcPct val="100000"/>
              </a:lnSpc>
              <a:spcBef>
                <a:spcPts val="720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0" lang="ca-ES" sz="3000" spc="-1" strike="noStrike">
                <a:solidFill>
                  <a:srgbClr val="000000"/>
                </a:solidFill>
                <a:latin typeface="Consolas"/>
              </a:rPr>
              <a:t> </a:t>
            </a:r>
            <a:r>
              <a:rPr b="1" lang="ca-ES" sz="3600" spc="-1" strike="noStrike">
                <a:solidFill>
                  <a:srgbClr val="000000"/>
                </a:solidFill>
                <a:latin typeface="Consolas"/>
              </a:rPr>
              <a:t>Contacte:</a:t>
            </a:r>
            <a:endParaRPr b="0" lang="es-ES" sz="3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 algn="just">
              <a:lnSpc>
                <a:spcPct val="100000"/>
              </a:lnSpc>
              <a:spcBef>
                <a:spcPts val="720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3600" spc="-1" strike="noStrike">
                <a:solidFill>
                  <a:srgbClr val="000000"/>
                </a:solidFill>
                <a:latin typeface="Consolas"/>
              </a:rPr>
              <a:t>Correu: </a:t>
            </a:r>
            <a:r>
              <a:rPr b="1" lang="ca-ES" sz="3600" spc="-1" strike="noStrike" u="sng">
                <a:solidFill>
                  <a:srgbClr val="eb8803"/>
                </a:solidFill>
                <a:uFillTx/>
                <a:latin typeface="Consolas"/>
                <a:hlinkClick r:id="rId1"/>
              </a:rPr>
              <a:t>ampasert</a:t>
            </a:r>
            <a:r>
              <a:rPr b="1" lang="ca-ES" sz="3600" spc="-1" strike="noStrike" u="sng">
                <a:solidFill>
                  <a:srgbClr val="eb8803"/>
                </a:solidFill>
                <a:uFillTx/>
                <a:latin typeface="Consolas"/>
                <a:hlinkClick r:id="rId2"/>
              </a:rPr>
              <a:t>@</a:t>
            </a:r>
            <a:r>
              <a:rPr b="1" lang="ca-ES" sz="3600" spc="-1" strike="noStrike" u="sng">
                <a:solidFill>
                  <a:srgbClr val="eb8803"/>
                </a:solidFill>
                <a:uFillTx/>
                <a:latin typeface="Consolas"/>
                <a:hlinkClick r:id="rId3"/>
              </a:rPr>
              <a:t>gmail.com</a:t>
            </a:r>
            <a:endParaRPr b="0" lang="es-ES" sz="3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 algn="just">
              <a:lnSpc>
                <a:spcPct val="100000"/>
              </a:lnSpc>
              <a:spcBef>
                <a:spcPts val="720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3600" spc="-1" strike="noStrike" u="sng">
                <a:solidFill>
                  <a:srgbClr val="eb8803"/>
                </a:solidFill>
                <a:uFillTx/>
                <a:latin typeface="Consolas"/>
                <a:hlinkClick r:id="rId4"/>
              </a:rPr>
              <a:t>www.ampasert.com</a:t>
            </a:r>
            <a:endParaRPr b="0" lang="es-ES" sz="3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 algn="just">
              <a:lnSpc>
                <a:spcPct val="100000"/>
              </a:lnSpc>
              <a:spcBef>
                <a:spcPts val="720"/>
              </a:spcBef>
              <a:buClr>
                <a:srgbClr val="7fd13b"/>
              </a:buClr>
              <a:buSzPct val="85000"/>
              <a:buFont typeface="Arial"/>
              <a:buChar char="•"/>
            </a:pPr>
            <a:r>
              <a:rPr b="1" lang="ca-ES" sz="3600" spc="-1" strike="noStrike">
                <a:solidFill>
                  <a:srgbClr val="000000"/>
                </a:solidFill>
                <a:latin typeface="Consolas"/>
              </a:rPr>
              <a:t>Tel.</a:t>
            </a:r>
            <a:r>
              <a:rPr b="0" lang="ca-ES" sz="3600" spc="-1" strike="noStrike">
                <a:solidFill>
                  <a:srgbClr val="8b8b8b"/>
                </a:solidFill>
                <a:latin typeface="Consolas"/>
              </a:rPr>
              <a:t>: 625599203</a:t>
            </a:r>
            <a:endParaRPr b="0" lang="es-ES" sz="3600" spc="-1" strike="noStrike">
              <a:solidFill>
                <a:srgbClr val="000000"/>
              </a:solidFill>
              <a:latin typeface="Constantia"/>
            </a:endParaRPr>
          </a:p>
          <a:p>
            <a:pPr marL="640080" indent="-246600" algn="just">
              <a:lnSpc>
                <a:spcPct val="100000"/>
              </a:lnSpc>
              <a:spcBef>
                <a:spcPts val="210"/>
              </a:spcBef>
              <a:tabLst>
                <a:tab algn="l" pos="0"/>
              </a:tabLst>
            </a:pPr>
            <a:endParaRPr b="0" lang="es-ES" sz="36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720"/>
              </a:spcBef>
              <a:buClr>
                <a:srgbClr val="feb80a"/>
              </a:buClr>
              <a:buSzPct val="95000"/>
              <a:buFont typeface="Arial"/>
              <a:buChar char="•"/>
              <a:tabLst>
                <a:tab algn="l" pos="0"/>
              </a:tabLst>
            </a:pPr>
            <a:r>
              <a:rPr b="1" lang="ca-ES" sz="3600" spc="-1" strike="noStrike">
                <a:solidFill>
                  <a:srgbClr val="000000"/>
                </a:solidFill>
                <a:latin typeface="Consolas"/>
              </a:rPr>
              <a:t>Com a contacte es necessiten dues famílies delegades de cada classe.</a:t>
            </a:r>
            <a:endParaRPr b="0" lang="es-ES" sz="3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642960" y="57132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es-ES" sz="5600" spc="-1" strike="noStrike">
                <a:solidFill>
                  <a:srgbClr val="4dbdef"/>
                </a:solidFill>
                <a:latin typeface="Calibri"/>
              </a:rPr>
              <a:t>Web del centre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642960" y="2071800"/>
            <a:ext cx="8001720" cy="19479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rmAutofit/>
          </a:bodyPr>
          <a:p>
            <a:pPr algn="ctr">
              <a:lnSpc>
                <a:spcPct val="100000"/>
              </a:lnSpc>
              <a:spcBef>
                <a:spcPts val="961"/>
              </a:spcBef>
              <a:tabLst>
                <a:tab algn="l" pos="0"/>
              </a:tabLst>
            </a:pPr>
            <a:r>
              <a:rPr b="1" lang="es-ES" sz="4800" spc="-1" strike="noStrike" u="sng">
                <a:solidFill>
                  <a:srgbClr val="eb8803"/>
                </a:solidFill>
                <a:uFillTx/>
                <a:latin typeface="Constantia"/>
                <a:hlinkClick r:id="rId1"/>
              </a:rPr>
              <a:t>http://agora.xtec.cat/iessert/</a:t>
            </a:r>
            <a:endParaRPr b="0" lang="es-ES" sz="4800" spc="-1" strike="noStrike">
              <a:solidFill>
                <a:srgbClr val="000000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ca-ES" sz="3000" spc="-1" strike="noStrike">
                <a:solidFill>
                  <a:srgbClr val="000000"/>
                </a:solidFill>
                <a:latin typeface="Constantia"/>
              </a:rPr>
              <a:t>(accés programa Gestió Escolar  - contrasenyes)</a:t>
            </a:r>
            <a:endParaRPr b="0" lang="es-ES" sz="3000" spc="-1" strike="noStrike">
              <a:solidFill>
                <a:srgbClr val="000000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  <a:tabLst>
                <a:tab algn="l" pos="0"/>
              </a:tabLst>
            </a:pPr>
            <a:endParaRPr b="0" lang="es-ES" sz="3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57" name="Picture 2" descr=""/>
          <p:cNvPicPr/>
          <p:nvPr/>
        </p:nvPicPr>
        <p:blipFill>
          <a:blip r:embed="rId2"/>
          <a:stretch/>
        </p:blipFill>
        <p:spPr>
          <a:xfrm>
            <a:off x="3429000" y="4929120"/>
            <a:ext cx="2317320" cy="1383840"/>
          </a:xfrm>
          <a:prstGeom prst="rect">
            <a:avLst/>
          </a:prstGeom>
          <a:ln w="9525">
            <a:noFill/>
          </a:ln>
        </p:spPr>
      </p:pic>
      <p:sp>
        <p:nvSpPr>
          <p:cNvPr id="258" name="CustomShape 3"/>
          <p:cNvSpPr/>
          <p:nvPr/>
        </p:nvSpPr>
        <p:spPr>
          <a:xfrm>
            <a:off x="642960" y="3500280"/>
            <a:ext cx="8001720" cy="194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rmAutofit/>
          </a:bodyPr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b="0" lang="ca-ES" sz="4800" spc="-1" strike="noStrike" u="sng">
                <a:solidFill>
                  <a:srgbClr val="754401"/>
                </a:solidFill>
                <a:uFillTx/>
                <a:latin typeface="Constantia"/>
                <a:hlinkClick r:id="rId3"/>
              </a:rPr>
              <a:t>a8045537@</a:t>
            </a:r>
            <a:r>
              <a:rPr b="0" lang="ca-ES" sz="4800" spc="-1" strike="noStrike" u="sng">
                <a:solidFill>
                  <a:srgbClr val="754401"/>
                </a:solidFill>
                <a:uFillTx/>
                <a:latin typeface="Constantia"/>
                <a:hlinkClick r:id="rId4"/>
              </a:rPr>
              <a:t>xtec.cat</a:t>
            </a:r>
            <a:endParaRPr b="0" lang="ca-ES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899640" y="260640"/>
            <a:ext cx="72385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es-ES" sz="5600" spc="-1" strike="noStrike">
                <a:solidFill>
                  <a:srgbClr val="7692df"/>
                </a:solidFill>
                <a:latin typeface="Calibri"/>
              </a:rPr>
              <a:t>Web del centre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60" name="Picture 3" descr=""/>
          <p:cNvPicPr/>
          <p:nvPr/>
        </p:nvPicPr>
        <p:blipFill>
          <a:blip r:embed="rId1"/>
          <a:srcRect l="0" t="19170" r="1569" b="6053"/>
          <a:stretch/>
        </p:blipFill>
        <p:spPr>
          <a:xfrm>
            <a:off x="38520" y="1785960"/>
            <a:ext cx="8962560" cy="38278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500040" y="1643040"/>
            <a:ext cx="7772040" cy="442872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rmAutofit fontScale="41000"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ca-ES" sz="4000" spc="-1" strike="noStrike">
                <a:solidFill>
                  <a:srgbClr val="000000"/>
                </a:solidFill>
                <a:latin typeface="Consolas"/>
                <a:ea typeface="Verdana"/>
              </a:rPr>
              <a:t>Des de secretaria hauran rebut  un mail on s’informa que l’Alexia ja és operatiu.</a:t>
            </a:r>
            <a:endParaRPr b="0" lang="es-ES" sz="4000" spc="-1" strike="noStrike">
              <a:solidFill>
                <a:srgbClr val="000000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s-ES" sz="4000" spc="-1" strike="noStrike">
              <a:solidFill>
                <a:srgbClr val="000000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ca-ES" sz="4000" spc="-1" strike="noStrike">
                <a:solidFill>
                  <a:srgbClr val="000000"/>
                </a:solidFill>
                <a:latin typeface="Consolas"/>
                <a:ea typeface="Verdana"/>
              </a:rPr>
              <a:t>Han de continuar amb el mateix accés que el curs anterior.</a:t>
            </a:r>
            <a:endParaRPr b="0" lang="es-ES" sz="4000" spc="-1" strike="noStrike">
              <a:solidFill>
                <a:srgbClr val="000000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ca-ES" sz="4000" spc="-1" strike="noStrike">
                <a:solidFill>
                  <a:srgbClr val="000000"/>
                </a:solidFill>
                <a:latin typeface="Consolas"/>
                <a:ea typeface="Verdana"/>
              </a:rPr>
              <a:t> </a:t>
            </a:r>
            <a:endParaRPr b="0" lang="es-ES" sz="4000" spc="-1" strike="noStrike">
              <a:solidFill>
                <a:srgbClr val="000000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ca-ES" sz="4000" spc="-1" strike="noStrike">
                <a:solidFill>
                  <a:srgbClr val="000000"/>
                </a:solidFill>
                <a:latin typeface="Consolas"/>
                <a:ea typeface="Verdana"/>
              </a:rPr>
              <a:t>Es poden baixar l’aplicació </a:t>
            </a:r>
            <a:endParaRPr b="0" lang="es-ES" sz="4000" spc="-1" strike="noStrike">
              <a:solidFill>
                <a:srgbClr val="000000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ca-ES" sz="4000" spc="-1" strike="noStrike">
                <a:solidFill>
                  <a:srgbClr val="af105c"/>
                </a:solidFill>
                <a:latin typeface="Consolas"/>
                <a:ea typeface="Verdana"/>
              </a:rPr>
              <a:t>Alexia famílies </a:t>
            </a:r>
            <a:r>
              <a:rPr b="1" lang="ca-ES" sz="4000" spc="-1" strike="noStrike">
                <a:solidFill>
                  <a:srgbClr val="000000"/>
                </a:solidFill>
                <a:latin typeface="Consolas"/>
                <a:ea typeface="Verdana"/>
              </a:rPr>
              <a:t>al mòbil per fer el seguiment de seu fill/filla.</a:t>
            </a:r>
            <a:endParaRPr b="0" lang="es-ES" sz="4000" spc="-1" strike="noStrike">
              <a:solidFill>
                <a:srgbClr val="000000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s-ES" sz="40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s-ES" sz="40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s-ES" sz="40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s-ES" sz="4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52" name="Picture 2" descr=""/>
          <p:cNvPicPr/>
          <p:nvPr/>
        </p:nvPicPr>
        <p:blipFill>
          <a:blip r:embed="rId1"/>
          <a:stretch/>
        </p:blipFill>
        <p:spPr>
          <a:xfrm>
            <a:off x="6516360" y="476640"/>
            <a:ext cx="2317320" cy="1383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1285920" y="1571760"/>
            <a:ext cx="8643600" cy="13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ca-ES" sz="5600" spc="-1" strike="noStrike">
                <a:solidFill>
                  <a:srgbClr val="4dbdef"/>
                </a:solidFill>
                <a:latin typeface="Calibri"/>
              </a:rPr>
              <a:t>NORMATIVA COVID-19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5214960" y="5072040"/>
            <a:ext cx="357156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  <a:scene3d>
              <a:camera prst="orthographicFront"/>
              <a:lightRig dir="t" rig="freezing">
                <a:rot lat="0" lon="0" rev="5640000"/>
              </a:lightRig>
            </a:scene3d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ca-ES" sz="5600" spc="-1" strike="noStrike">
                <a:solidFill>
                  <a:srgbClr val="4dbdef"/>
                </a:solidFill>
                <a:latin typeface="Calibri"/>
              </a:rPr>
              <a:t>CURS 21-22</a:t>
            </a:r>
            <a:endParaRPr b="0" lang="ca-ES" sz="5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428760" y="2214720"/>
            <a:ext cx="4285800" cy="321084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264" name="Picture 2" descr="mascarilla-correcta | Meditación y Budismo en Málaga"/>
          <p:cNvPicPr/>
          <p:nvPr/>
        </p:nvPicPr>
        <p:blipFill>
          <a:blip r:embed="rId2"/>
          <a:stretch/>
        </p:blipFill>
        <p:spPr>
          <a:xfrm>
            <a:off x="5500800" y="1000080"/>
            <a:ext cx="3166560" cy="3166560"/>
          </a:xfrm>
          <a:prstGeom prst="rect">
            <a:avLst/>
          </a:prstGeom>
          <a:ln w="0"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6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4"/>
          <p:cNvSpPr/>
          <p:nvPr/>
        </p:nvSpPr>
        <p:spPr>
          <a:xfrm>
            <a:off x="785880" y="1428840"/>
            <a:ext cx="54288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Cal portar mascareta </a:t>
            </a:r>
            <a:r>
              <a:rPr b="1" lang="ca-ES" sz="2800" spc="-1" strike="noStrike">
                <a:solidFill>
                  <a:srgbClr val="ff0000"/>
                </a:solidFill>
                <a:latin typeface="Candara Light"/>
              </a:rPr>
              <a:t>SEMPRE</a:t>
            </a:r>
            <a:r>
              <a:rPr b="0" lang="ca-ES" sz="2800" spc="-1" strike="noStrike">
                <a:solidFill>
                  <a:srgbClr val="000000"/>
                </a:solidFill>
                <a:latin typeface="Candara Light"/>
              </a:rPr>
              <a:t>  </a:t>
            </a:r>
            <a:endParaRPr b="0" lang="ca-ES" sz="2800" spc="-1" strike="noStrike">
              <a:latin typeface="Arial"/>
            </a:endParaRPr>
          </a:p>
        </p:txBody>
      </p:sp>
      <p:sp>
        <p:nvSpPr>
          <p:cNvPr id="268" name="CustomShape 5"/>
          <p:cNvSpPr/>
          <p:nvPr/>
        </p:nvSpPr>
        <p:spPr>
          <a:xfrm>
            <a:off x="785880" y="5572080"/>
            <a:ext cx="80006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I mantenir  </a:t>
            </a:r>
            <a:r>
              <a:rPr b="1" lang="ca-ES" sz="2800" spc="-1" strike="noStrike">
                <a:solidFill>
                  <a:srgbClr val="ff0000"/>
                </a:solidFill>
                <a:latin typeface="Candara Light"/>
              </a:rPr>
              <a:t>1 ,5 m </a:t>
            </a: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de seguretat si no és el grup classe  </a:t>
            </a:r>
            <a:endParaRPr b="0" lang="ca-ES" sz="2800" spc="-1" strike="noStrike">
              <a:latin typeface="Arial"/>
            </a:endParaRPr>
          </a:p>
        </p:txBody>
      </p:sp>
      <p:sp>
        <p:nvSpPr>
          <p:cNvPr id="269" name="Custom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7"/>
          <p:cNvSpPr/>
          <p:nvPr/>
        </p:nvSpPr>
        <p:spPr>
          <a:xfrm>
            <a:off x="3714840" y="6334920"/>
            <a:ext cx="54288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(El grup classe és grup estable)</a:t>
            </a:r>
            <a:endParaRPr b="0" lang="ca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714240" y="1071720"/>
            <a:ext cx="6214680" cy="57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ca-ES" sz="5600" spc="-1" strike="noStrike">
                <a:solidFill>
                  <a:srgbClr val="4dbdef"/>
                </a:solidFill>
                <a:latin typeface="Calibri"/>
              </a:rPr>
              <a:t>Ús de la mascareta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428760" y="1643040"/>
            <a:ext cx="7772040" cy="397728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S’ha de portat </a:t>
            </a:r>
            <a:r>
              <a:rPr b="1" lang="ca-ES" sz="2800" spc="-1" strike="noStrike">
                <a:solidFill>
                  <a:srgbClr val="ff0000"/>
                </a:solidFill>
                <a:latin typeface="Candara Light"/>
              </a:rPr>
              <a:t>ben posada </a:t>
            </a:r>
            <a:endParaRPr b="0" lang="es-ES" sz="28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S’ha de </a:t>
            </a:r>
            <a:r>
              <a:rPr b="1" lang="ca-ES" sz="2800" spc="-1" strike="noStrike">
                <a:solidFill>
                  <a:srgbClr val="ff0000"/>
                </a:solidFill>
                <a:latin typeface="Candara Light"/>
              </a:rPr>
              <a:t>substituir </a:t>
            </a: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quan toca </a:t>
            </a:r>
            <a:endParaRPr b="0" lang="es-ES" sz="28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ca-ES" sz="2800" spc="-1" strike="noStrike">
                <a:solidFill>
                  <a:srgbClr val="ff0000"/>
                </a:solidFill>
                <a:latin typeface="Candara Light"/>
              </a:rPr>
              <a:t> </a:t>
            </a:r>
            <a:endParaRPr b="0" lang="es-ES" sz="28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73" name="Picture 2" descr="https://www.elindependiente.com/wp-content/uploads/2020/04/mascarilla-barbilla-2.jpg"/>
          <p:cNvPicPr/>
          <p:nvPr/>
        </p:nvPicPr>
        <p:blipFill>
          <a:blip r:embed="rId1"/>
          <a:stretch/>
        </p:blipFill>
        <p:spPr>
          <a:xfrm>
            <a:off x="357120" y="2857320"/>
            <a:ext cx="2356920" cy="277920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4" descr="https://www.elindependiente.com/wp-content/uploads/2020/04/mascarilla-bajo-barbilla-2.jpg"/>
          <p:cNvPicPr/>
          <p:nvPr/>
        </p:nvPicPr>
        <p:blipFill>
          <a:blip r:embed="rId2"/>
          <a:stretch/>
        </p:blipFill>
        <p:spPr>
          <a:xfrm>
            <a:off x="2928960" y="3643200"/>
            <a:ext cx="2356920" cy="27792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8" descr="https://www.elindependiente.com/wp-content/uploads/2020/04/mascarilla-perfecta-2.jpg"/>
          <p:cNvPicPr/>
          <p:nvPr/>
        </p:nvPicPr>
        <p:blipFill>
          <a:blip r:embed="rId3"/>
          <a:stretch/>
        </p:blipFill>
        <p:spPr>
          <a:xfrm>
            <a:off x="5500800" y="1785960"/>
            <a:ext cx="3642840" cy="429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8" name="Picture 8" descr="Lavarse las manos para el cuidado personal diario | Vector Premium"/>
          <p:cNvPicPr/>
          <p:nvPr/>
        </p:nvPicPr>
        <p:blipFill>
          <a:blip r:embed="rId1"/>
          <a:stretch/>
        </p:blipFill>
        <p:spPr>
          <a:xfrm>
            <a:off x="428760" y="1428840"/>
            <a:ext cx="2499840" cy="2499840"/>
          </a:xfrm>
          <a:prstGeom prst="rect">
            <a:avLst/>
          </a:prstGeom>
          <a:ln w="0">
            <a:noFill/>
          </a:ln>
        </p:spPr>
      </p:pic>
      <p:sp>
        <p:nvSpPr>
          <p:cNvPr id="279" name="CustomShape 3"/>
          <p:cNvSpPr/>
          <p:nvPr/>
        </p:nvSpPr>
        <p:spPr>
          <a:xfrm>
            <a:off x="3071880" y="2286000"/>
            <a:ext cx="54288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Rentar-se les mans : </a:t>
            </a:r>
            <a:r>
              <a:rPr b="0" lang="ca-ES" sz="2800" spc="-1" strike="noStrike">
                <a:solidFill>
                  <a:srgbClr val="000000"/>
                </a:solidFill>
                <a:latin typeface="Candara Light"/>
              </a:rPr>
              <a:t>  </a:t>
            </a:r>
            <a:endParaRPr b="0" lang="ca-ES" sz="2800" spc="-1" strike="noStrike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1357200" y="4214880"/>
            <a:ext cx="6786360" cy="179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     </a:t>
            </a: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- Abans, durant i quan acabin les </a:t>
            </a:r>
            <a:r>
              <a:rPr b="1" lang="ca-ES" sz="2800" spc="-1" strike="noStrike">
                <a:solidFill>
                  <a:srgbClr val="ff0000"/>
                </a:solidFill>
                <a:latin typeface="Candara Light"/>
              </a:rPr>
              <a:t>classes </a:t>
            </a:r>
            <a:endParaRPr b="0" lang="ca-ES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 </a:t>
            </a: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- Abans i després d’anar al </a:t>
            </a:r>
            <a:r>
              <a:rPr b="1" lang="ca-ES" sz="2800" spc="-1" strike="noStrike">
                <a:solidFill>
                  <a:srgbClr val="ff0000"/>
                </a:solidFill>
                <a:latin typeface="Candara Light"/>
              </a:rPr>
              <a:t>pati</a:t>
            </a:r>
            <a:endParaRPr b="0" lang="ca-ES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 </a:t>
            </a: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- Abans i després d’anar al </a:t>
            </a:r>
            <a:r>
              <a:rPr b="1" lang="ca-ES" sz="2800" spc="-1" strike="noStrike">
                <a:solidFill>
                  <a:srgbClr val="ff0000"/>
                </a:solidFill>
                <a:latin typeface="Candara Light"/>
              </a:rPr>
              <a:t>lavabo</a:t>
            </a: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 </a:t>
            </a:r>
            <a:endParaRPr b="0" lang="ca-ES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 </a:t>
            </a:r>
            <a:r>
              <a:rPr b="1" lang="ca-ES" sz="2800" spc="-1" strike="noStrike">
                <a:solidFill>
                  <a:srgbClr val="000000"/>
                </a:solidFill>
                <a:latin typeface="Candara Light"/>
              </a:rPr>
              <a:t>- Abans i després dels </a:t>
            </a:r>
            <a:r>
              <a:rPr b="1" lang="ca-ES" sz="2800" spc="-1" strike="noStrike">
                <a:solidFill>
                  <a:srgbClr val="ff0000"/>
                </a:solidFill>
                <a:latin typeface="Candara Light"/>
              </a:rPr>
              <a:t>àpats.</a:t>
            </a:r>
            <a:endParaRPr b="0" lang="ca-ES" sz="2800" spc="-1" strike="noStrike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6357960" y="1285920"/>
            <a:ext cx="2356920" cy="2356920"/>
          </a:xfrm>
          <a:prstGeom prst="ellipse">
            <a:avLst/>
          </a:prstGeom>
          <a:blipFill rotWithShape="0">
            <a:blip r:embed="rId2"/>
            <a:stretch/>
          </a:blipFill>
          <a:ln w="0">
            <a:noFill/>
          </a:ln>
          <a:effectLst>
            <a:softEdge rad="11268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0" y="1000080"/>
            <a:ext cx="9143640" cy="191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400" spc="-1" strike="noStrike">
                <a:solidFill>
                  <a:srgbClr val="ff0000"/>
                </a:solidFill>
                <a:latin typeface="Candara Light"/>
              </a:rPr>
              <a:t>No </a:t>
            </a: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es pot </a:t>
            </a:r>
            <a:r>
              <a:rPr b="1" lang="ca-ES" sz="2400" spc="-1" strike="noStrike">
                <a:solidFill>
                  <a:srgbClr val="ff0000"/>
                </a:solidFill>
                <a:latin typeface="Candara Light"/>
              </a:rPr>
              <a:t>sortir de l’aula </a:t>
            </a: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entre classe i classe. S’ha de romandre al grup estable.</a:t>
            </a: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 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-214200" y="2000160"/>
            <a:ext cx="442872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La font i la màquina de venda automàtica aquest any  </a:t>
            </a:r>
            <a:r>
              <a:rPr b="1" lang="ca-ES" sz="2400" spc="-1" strike="noStrike">
                <a:solidFill>
                  <a:srgbClr val="007eea"/>
                </a:solidFill>
                <a:latin typeface="Candara Light"/>
              </a:rPr>
              <a:t>SÍ </a:t>
            </a: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que estaran actives,  i es podran fer servir de manera PUNTUAL, PERÒ es RECOMANA  portar una a </a:t>
            </a:r>
            <a:r>
              <a:rPr b="1" lang="ca-ES" sz="2400" spc="-1" strike="noStrike">
                <a:solidFill>
                  <a:srgbClr val="ff0000"/>
                </a:solidFill>
                <a:latin typeface="Candara Light"/>
              </a:rPr>
              <a:t>AMPOLLA d’AIGUA</a:t>
            </a: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  per beure entre classe i classe  i l’esmorzar de casa.  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4"/>
          <p:cNvSpPr/>
          <p:nvPr/>
        </p:nvSpPr>
        <p:spPr>
          <a:xfrm>
            <a:off x="285840" y="5357880"/>
            <a:ext cx="850068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 </a:t>
            </a: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Al pati s’ha d’anar a l’</a:t>
            </a:r>
            <a:r>
              <a:rPr b="1" lang="ca-ES" sz="2400" spc="-1" strike="noStrike">
                <a:solidFill>
                  <a:srgbClr val="ff0000"/>
                </a:solidFill>
                <a:latin typeface="Candara Light"/>
              </a:rPr>
              <a:t>àrea</a:t>
            </a: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 que toca per grup. </a:t>
            </a:r>
            <a:r>
              <a:rPr b="1" lang="ca-ES" sz="2800" spc="-1" strike="noStrike">
                <a:solidFill>
                  <a:srgbClr val="00b050"/>
                </a:solidFill>
                <a:latin typeface="Candara Light"/>
              </a:rPr>
              <a:t>(Zona de pistes i voltants de l’hort).</a:t>
            </a:r>
            <a:endParaRPr b="0" lang="ca-ES" sz="2800" spc="-1" strike="noStrike">
              <a:latin typeface="Arial"/>
            </a:endParaRPr>
          </a:p>
        </p:txBody>
      </p:sp>
      <p:sp>
        <p:nvSpPr>
          <p:cNvPr id="286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7" name="Picture 4" descr="El coronavirus no está presente en las fuentes de agua, según un estudio"/>
          <p:cNvPicPr/>
          <p:nvPr/>
        </p:nvPicPr>
        <p:blipFill>
          <a:blip r:embed="rId1"/>
          <a:stretch/>
        </p:blipFill>
        <p:spPr>
          <a:xfrm>
            <a:off x="4643280" y="2214720"/>
            <a:ext cx="4323240" cy="2425680"/>
          </a:xfrm>
          <a:prstGeom prst="rect">
            <a:avLst/>
          </a:prstGeom>
          <a:ln w="0"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285840" y="1071720"/>
            <a:ext cx="8572320" cy="399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4000" spc="-1" strike="noStrike">
                <a:solidFill>
                  <a:srgbClr val="4dbdef"/>
                </a:solidFill>
                <a:latin typeface="Calibri"/>
              </a:rPr>
              <a:t>FAMÍLIES</a:t>
            </a:r>
            <a:endParaRPr b="0" lang="ca-ES" sz="4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4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Les famílies són les responsables de l’estat de salut dels alumnes:</a:t>
            </a: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- A l’inici de curs  </a:t>
            </a:r>
            <a:r>
              <a:rPr b="1" lang="ca-ES" sz="2400" spc="-1" strike="noStrike">
                <a:solidFill>
                  <a:srgbClr val="007eea"/>
                </a:solidFill>
                <a:latin typeface="Candara Light"/>
              </a:rPr>
              <a:t>signaran una DR</a:t>
            </a:r>
            <a:r>
              <a:rPr b="1" lang="ca-ES" sz="2400" spc="-1" strike="noStrike">
                <a:solidFill>
                  <a:srgbClr val="fed46c"/>
                </a:solidFill>
                <a:latin typeface="Candara Light"/>
              </a:rPr>
              <a:t> </a:t>
            </a: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conforme són coneixedores de la situació de pandèmia actual, i es comprometen a </a:t>
            </a:r>
            <a:r>
              <a:rPr b="1" lang="ca-ES" sz="2400" spc="-1" strike="noStrike" u="sng">
                <a:solidFill>
                  <a:srgbClr val="000000"/>
                </a:solidFill>
                <a:uFillTx/>
                <a:latin typeface="Candara Light"/>
              </a:rPr>
              <a:t>no portar  l’adolescent</a:t>
            </a: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 al centre en cas que presenti s</a:t>
            </a:r>
            <a:r>
              <a:rPr b="1" lang="ca-ES" sz="2400" spc="-1" strike="noStrike" u="sng">
                <a:solidFill>
                  <a:srgbClr val="000000"/>
                </a:solidFill>
                <a:uFillTx/>
                <a:latin typeface="Candara Light"/>
              </a:rPr>
              <a:t>imptomatologi</a:t>
            </a: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a compatible amb la </a:t>
            </a:r>
            <a:r>
              <a:rPr b="1" lang="ca-ES" sz="2400" spc="-1" strike="noStrike" u="sng">
                <a:solidFill>
                  <a:srgbClr val="000000"/>
                </a:solidFill>
                <a:uFillTx/>
                <a:latin typeface="Candara Light"/>
              </a:rPr>
              <a:t>COVID-19</a:t>
            </a: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, així com als darrers 14 dies i comunicar-ho al centre. </a:t>
            </a: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357120" y="1143000"/>
            <a:ext cx="8500680" cy="508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4000" spc="-1" strike="noStrike">
                <a:solidFill>
                  <a:srgbClr val="4dbdef"/>
                </a:solidFill>
                <a:latin typeface="Calibri"/>
              </a:rPr>
              <a:t>NETEJA</a:t>
            </a:r>
            <a:endParaRPr b="0" lang="ca-ES" sz="4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4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L’alumnat haurà de deixar net el seu lloc de treball. Tindrà 5 minuts  a l’entrada de classe per netejar les taules.</a:t>
            </a: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Les aules estaran ventilades.</a:t>
            </a: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Les conserges també ajudaran i desinfectaran els poms de les portes i les baranes dues vegades al dia.</a:t>
            </a: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El servei de neteja habitual farà la neteja de les aules a les tardes.</a:t>
            </a: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357120" y="1143000"/>
            <a:ext cx="8500680" cy="58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4000" spc="-1" strike="noStrike">
                <a:solidFill>
                  <a:srgbClr val="4dbdef"/>
                </a:solidFill>
                <a:latin typeface="Calibri"/>
              </a:rPr>
              <a:t>VENTILACIÓ</a:t>
            </a:r>
            <a:endParaRPr b="0" lang="ca-ES" sz="4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4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ESTIU:</a:t>
            </a: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Les finestres romandran obertes tota l’estona. En marxar, es deixaran les finestres obertes amb persianes baixades per  tal que la classe es ventili i no hi pugui accedir ningú. Les portes de l’aula també romandran obertes.</a:t>
            </a: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HIVERN :</a:t>
            </a: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Les finestres romandran tancades  fins al primer pati, moment que s’obriran per ventilar durant els 35 min. de pati.  Es tornaran a tancar les finestres fins al segon pati , i després es tornaran a obrir. A més  a l’última hora del dia també estaran obertes. Les portes de l’aula també romandran obertes durant les classes.</a:t>
            </a:r>
            <a:endParaRPr b="0" lang="ca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428760" y="1500120"/>
            <a:ext cx="8500680" cy="425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4000" spc="-1" strike="noStrike">
                <a:solidFill>
                  <a:srgbClr val="4dbdef"/>
                </a:solidFill>
                <a:latin typeface="Calibri"/>
              </a:rPr>
              <a:t>Gestió de casos</a:t>
            </a:r>
            <a:endParaRPr b="0" lang="ca-ES" sz="4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40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Davant d'una persona que comença a desenvolupar símptomes compatibles  amb la COVID-19 al centre educatiu:</a:t>
            </a:r>
            <a:endParaRPr b="0" lang="ca-ES" sz="24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Avisar l’equip directiu .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Aïllar l’alumne/a.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Contactar amb la  família que el/la vingui  a  buscar i que el/la porti al CAP .   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Si és greu , s’ha de trucar al 061.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tabLst>
                <a:tab algn="l" pos="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Candara Light"/>
              </a:rPr>
              <a:t>El centre ha de contactar amb el Servei Territorial d’Educació.</a:t>
            </a: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285840" y="1500120"/>
            <a:ext cx="8500680" cy="290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4000" spc="-1" strike="noStrike">
                <a:solidFill>
                  <a:srgbClr val="4dbdef"/>
                </a:solidFill>
                <a:latin typeface="Calibri"/>
              </a:rPr>
              <a:t>EN CAS DE POSITIU </a:t>
            </a:r>
            <a:endParaRPr b="0" lang="ca-ES" sz="4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4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40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r>
              <a:rPr b="0" lang="ca-ES" sz="3200" spc="-1" strike="noStrike">
                <a:solidFill>
                  <a:srgbClr val="000000"/>
                </a:solidFill>
                <a:latin typeface="Candara Light"/>
              </a:rPr>
              <a:t>El </a:t>
            </a:r>
            <a:r>
              <a:rPr b="1" lang="ca-ES" sz="3200" spc="-1" strike="noStrike">
                <a:solidFill>
                  <a:srgbClr val="af105c"/>
                </a:solidFill>
                <a:latin typeface="Candara Light"/>
              </a:rPr>
              <a:t>Servei Català de la Salut </a:t>
            </a:r>
            <a:r>
              <a:rPr b="1" lang="ca-ES" sz="3200" spc="-1" strike="noStrike" u="sng">
                <a:solidFill>
                  <a:srgbClr val="000000"/>
                </a:solidFill>
                <a:uFillTx/>
                <a:latin typeface="Candara Light"/>
              </a:rPr>
              <a:t>decidirà</a:t>
            </a:r>
            <a:r>
              <a:rPr b="1" lang="ca-ES" sz="3200" spc="-1" strike="noStrike">
                <a:solidFill>
                  <a:srgbClr val="000000"/>
                </a:solidFill>
                <a:latin typeface="Candara Light"/>
              </a:rPr>
              <a:t> </a:t>
            </a:r>
            <a:r>
              <a:rPr b="0" lang="ca-ES" sz="3200" spc="-1" strike="noStrike">
                <a:solidFill>
                  <a:srgbClr val="000000"/>
                </a:solidFill>
                <a:latin typeface="Candara Light"/>
              </a:rPr>
              <a:t>si hi ha </a:t>
            </a:r>
            <a:r>
              <a:rPr b="0" lang="ca-ES" sz="3200" spc="-1" strike="noStrike" u="sng">
                <a:solidFill>
                  <a:srgbClr val="000000"/>
                </a:solidFill>
                <a:uFillTx/>
                <a:latin typeface="Candara Light"/>
              </a:rPr>
              <a:t>confinament o no</a:t>
            </a:r>
            <a:r>
              <a:rPr b="0" lang="ca-ES" sz="3200" spc="-1" strike="noStrike">
                <a:solidFill>
                  <a:srgbClr val="000000"/>
                </a:solidFill>
                <a:latin typeface="Candara Light"/>
              </a:rPr>
              <a:t> i si aquest és parcial o total.</a:t>
            </a:r>
            <a:endParaRPr b="0" lang="ca-ES" sz="32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endParaRPr b="0" lang="ca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571320" y="1785960"/>
            <a:ext cx="7772040" cy="442872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rmAutofit fontScale="61000"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s-ES" sz="2600" spc="-1" strike="noStrike">
              <a:solidFill>
                <a:srgbClr val="000000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ca-ES" sz="4000" spc="-1" strike="noStrike">
                <a:solidFill>
                  <a:srgbClr val="000000"/>
                </a:solidFill>
                <a:latin typeface="Consolas"/>
                <a:ea typeface="Verdana"/>
              </a:rPr>
              <a:t>En el cas que no tinguin accés i s’hagi de reactivar, haurien de comunicar-ho al centre enviant un e-mail a:</a:t>
            </a:r>
            <a:endParaRPr b="0" lang="es-ES" sz="4000" spc="-1" strike="noStrike">
              <a:solidFill>
                <a:srgbClr val="000000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ca-ES" sz="4000" spc="-1" strike="noStrike" u="sng">
                <a:solidFill>
                  <a:srgbClr val="754401"/>
                </a:solidFill>
                <a:uFillTx/>
                <a:latin typeface="Constantia"/>
                <a:ea typeface="Verdana"/>
                <a:hlinkClick r:id="rId1"/>
              </a:rPr>
              <a:t>a8045537@</a:t>
            </a:r>
            <a:r>
              <a:rPr b="0" lang="ca-ES" sz="4000" spc="-1" strike="noStrike" u="sng">
                <a:solidFill>
                  <a:srgbClr val="754401"/>
                </a:solidFill>
                <a:uFillTx/>
                <a:latin typeface="Constantia"/>
                <a:ea typeface="Verdana"/>
                <a:hlinkClick r:id="rId2"/>
              </a:rPr>
              <a:t>xtec.cat</a:t>
            </a:r>
            <a:endParaRPr b="0" lang="es-ES" sz="4000" spc="-1" strike="noStrike">
              <a:solidFill>
                <a:srgbClr val="000000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s-ES" sz="4000" spc="-1" strike="noStrike">
              <a:solidFill>
                <a:srgbClr val="000000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ca-ES" sz="2800" spc="-1" strike="noStrike">
                <a:solidFill>
                  <a:srgbClr val="000000"/>
                </a:solidFill>
                <a:latin typeface="Consolas"/>
                <a:ea typeface="Verdana"/>
              </a:rPr>
              <a:t>Comprovaran les dades, i els reenviaran un </a:t>
            </a:r>
            <a:endParaRPr b="0" lang="es-ES" sz="2800" spc="-1" strike="noStrike">
              <a:solidFill>
                <a:srgbClr val="000000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ca-ES" sz="2800" spc="-1" strike="noStrike">
                <a:solidFill>
                  <a:srgbClr val="000000"/>
                </a:solidFill>
                <a:latin typeface="Consolas"/>
                <a:ea typeface="Verdana"/>
              </a:rPr>
              <a:t>e-mail, tindran 12 hores per activar-ho i tornar-se a donar d’alta. </a:t>
            </a:r>
            <a:endParaRPr b="0" lang="es-ES" sz="2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s-ES" sz="2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s-ES" sz="2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s-ES" sz="28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54" name="Picture 2" descr=""/>
          <p:cNvPicPr/>
          <p:nvPr/>
        </p:nvPicPr>
        <p:blipFill>
          <a:blip r:embed="rId3"/>
          <a:stretch/>
        </p:blipFill>
        <p:spPr>
          <a:xfrm>
            <a:off x="6516360" y="476640"/>
            <a:ext cx="2317320" cy="1383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357120" y="1364040"/>
            <a:ext cx="8500680" cy="41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4000" spc="-1" strike="noStrike">
                <a:solidFill>
                  <a:srgbClr val="4dbdef"/>
                </a:solidFill>
                <a:latin typeface="Calibri"/>
              </a:rPr>
              <a:t>CONFINAMENT PARCIAL</a:t>
            </a:r>
            <a:endParaRPr b="0" lang="ca-ES" sz="4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4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40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r>
              <a:rPr b="0" lang="es-ES" sz="2800" spc="-1" strike="noStrike">
                <a:solidFill>
                  <a:srgbClr val="000000"/>
                </a:solidFill>
                <a:latin typeface="Candara Light"/>
              </a:rPr>
              <a:t>En el cas que </a:t>
            </a:r>
            <a:r>
              <a:rPr b="1" lang="es-ES" sz="2800" spc="-1" strike="noStrike">
                <a:solidFill>
                  <a:srgbClr val="af105c"/>
                </a:solidFill>
                <a:latin typeface="Candara Light"/>
              </a:rPr>
              <a:t>un o més d’un grup</a:t>
            </a:r>
            <a:r>
              <a:rPr b="0" lang="es-ES" sz="2800" spc="-1" strike="noStrike">
                <a:solidFill>
                  <a:srgbClr val="af105c"/>
                </a:solidFill>
                <a:latin typeface="Candara Light"/>
              </a:rPr>
              <a:t> </a:t>
            </a:r>
            <a:r>
              <a:rPr b="0" lang="es-ES" sz="2800" spc="-1" strike="noStrike">
                <a:solidFill>
                  <a:srgbClr val="000000"/>
                </a:solidFill>
                <a:latin typeface="Candara Light"/>
              </a:rPr>
              <a:t>estigui confinat, les classes es faran igual, amb ​el mateix horari. </a:t>
            </a:r>
            <a:endParaRPr b="0" lang="ca-ES" sz="28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endParaRPr b="0" lang="ca-ES" sz="28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r>
              <a:rPr b="0" lang="es-ES" sz="2800" spc="-1" strike="noStrike">
                <a:solidFill>
                  <a:srgbClr val="000000"/>
                </a:solidFill>
                <a:latin typeface="Candara Light"/>
              </a:rPr>
              <a:t> </a:t>
            </a:r>
            <a:r>
              <a:rPr b="0" lang="es-ES" sz="2800" spc="-1" strike="noStrike">
                <a:solidFill>
                  <a:srgbClr val="000000"/>
                </a:solidFill>
                <a:latin typeface="Candara Light"/>
              </a:rPr>
              <a:t>El professorat d’aquell grup anirà a l’aula on es feia classe presencial i des d’allà impartirà classe per videoconferència​. </a:t>
            </a:r>
            <a:endParaRPr b="0" lang="ca-ES" sz="28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endParaRPr b="0" lang="ca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357120" y="1214280"/>
            <a:ext cx="8500680" cy="450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4000" spc="-1" strike="noStrike">
                <a:solidFill>
                  <a:srgbClr val="4dbdef"/>
                </a:solidFill>
                <a:latin typeface="Calibri"/>
              </a:rPr>
              <a:t>CONFINAMENT TOTAL</a:t>
            </a:r>
            <a:endParaRPr b="0" lang="ca-ES" sz="4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40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Aquest any no preveiem que s’arribi a fer un confinament total, però en cas que passi s’enviaria a les famílies : 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50000"/>
              </a:lnSpc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- </a:t>
            </a:r>
            <a:r>
              <a:rPr b="1" lang="es-ES" sz="2400" spc="-1" strike="noStrike">
                <a:solidFill>
                  <a:srgbClr val="000000"/>
                </a:solidFill>
                <a:latin typeface="Candara Light"/>
              </a:rPr>
              <a:t>Horari de videoconferències 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50000"/>
              </a:lnSpc>
              <a:tabLst>
                <a:tab algn="l" pos="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1" lang="es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1" lang="es-ES" sz="2400" spc="-1" strike="noStrike">
                <a:solidFill>
                  <a:srgbClr val="000000"/>
                </a:solidFill>
                <a:latin typeface="Candara Light"/>
              </a:rPr>
              <a:t>- Usuari i contrasenya Google Classroom  de l’alumnat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50000"/>
              </a:lnSpc>
              <a:tabLst>
                <a:tab algn="l" pos="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1" lang="es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1" lang="es-ES" sz="2400" spc="-1" strike="noStrike">
                <a:solidFill>
                  <a:srgbClr val="000000"/>
                </a:solidFill>
                <a:latin typeface="Candara Light"/>
              </a:rPr>
              <a:t>- Recomanacions generals 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En cas de confinament es prestaran ordinadors als alumnes que no en disposin. </a:t>
            </a:r>
            <a:endParaRPr b="0" lang="ca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285840" y="1500120"/>
            <a:ext cx="8500680" cy="37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4000" spc="-1" strike="noStrike">
                <a:solidFill>
                  <a:srgbClr val="4dbdef"/>
                </a:solidFill>
                <a:latin typeface="Calibri"/>
              </a:rPr>
              <a:t>GIMNÀS</a:t>
            </a:r>
            <a:endParaRPr b="0" lang="ca-ES" sz="4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4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40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r>
              <a:rPr b="0" lang="ca-ES" sz="2400" spc="-1" strike="noStrike">
                <a:solidFill>
                  <a:srgbClr val="000000"/>
                </a:solidFill>
                <a:latin typeface="Candara Light"/>
              </a:rPr>
              <a:t>Sempre que sigui possible, l’Educació Física es farà a l’aire lliure, evitant les hores de major exposició solar durant els mesos de més calor.   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r>
              <a:rPr b="0" lang="ca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0" lang="ca-ES" sz="2400" spc="-1" strike="noStrike">
                <a:solidFill>
                  <a:srgbClr val="000000"/>
                </a:solidFill>
                <a:latin typeface="Candara Light"/>
              </a:rPr>
              <a:t>Es necessari que els alumnes portin el kit d’Educació Física.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r>
              <a:rPr b="0" lang="ca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endParaRPr b="0" lang="ca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285840" y="714240"/>
            <a:ext cx="8500680" cy="543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4000" spc="-1" strike="noStrike">
                <a:solidFill>
                  <a:srgbClr val="4dbdef"/>
                </a:solidFill>
                <a:latin typeface="Calibri"/>
              </a:rPr>
              <a:t>PATIS</a:t>
            </a:r>
            <a:endParaRPr b="0" lang="ca-ES" sz="4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40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La sortida al pati serà </a:t>
            </a:r>
            <a:r>
              <a:rPr b="1" lang="es-ES" sz="2400" spc="-1" strike="noStrike">
                <a:solidFill>
                  <a:srgbClr val="ff0000"/>
                </a:solidFill>
                <a:latin typeface="Candara Light"/>
              </a:rPr>
              <a:t>esglaonada</a:t>
            </a: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 als horaris habituals, seguint les intruccions de la normativa Covid vigent. 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ca-ES" sz="2400" spc="-1" strike="noStrike">
                <a:solidFill>
                  <a:srgbClr val="000000"/>
                </a:solidFill>
                <a:latin typeface="Candara Light"/>
              </a:rPr>
              <a:t>Els patis es distribueixen en </a:t>
            </a:r>
            <a:r>
              <a:rPr b="1" lang="ca-ES" sz="2400" spc="-1" strike="noStrike">
                <a:solidFill>
                  <a:srgbClr val="ff0000"/>
                </a:solidFill>
                <a:latin typeface="Candara Light"/>
              </a:rPr>
              <a:t>dues àrees diferenciades</a:t>
            </a:r>
            <a:r>
              <a:rPr b="1" lang="ca-ES" sz="2400" spc="-1" strike="noStrike">
                <a:solidFill>
                  <a:srgbClr val="000000"/>
                </a:solidFill>
                <a:latin typeface="Candara Light"/>
              </a:rPr>
              <a:t>.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r>
              <a:rPr b="0" lang="ca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1" lang="ca-ES" sz="2400" spc="-1" strike="noStrike">
                <a:solidFill>
                  <a:srgbClr val="af105c"/>
                </a:solidFill>
                <a:latin typeface="Candara Light"/>
              </a:rPr>
              <a:t>PRIMER CICLE ESO:  Pista i voltants de l’hort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r>
              <a:rPr b="1" lang="ca-ES" sz="2400" spc="-1" strike="noStrike">
                <a:solidFill>
                  <a:srgbClr val="51daff"/>
                </a:solidFill>
                <a:latin typeface="Candara Light"/>
              </a:rPr>
              <a:t>	</a:t>
            </a:r>
            <a:r>
              <a:rPr b="0" lang="ca-ES" sz="2400" spc="-1" strike="noStrike">
                <a:solidFill>
                  <a:srgbClr val="000000"/>
                </a:solidFill>
                <a:latin typeface="Candara Light"/>
              </a:rPr>
              <a:t>SEGON CICLE ESO;</a:t>
            </a: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 Pati d’entrada, porxo i la zona que hi ha entre secretaria i el gimnàs​. 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BATXILLERAT: sortiran fora del centre amb les autoritzacions de les famílies. </a:t>
            </a:r>
            <a:endParaRPr b="0" lang="ca-ES" sz="2400" spc="-1" strike="noStrike">
              <a:latin typeface="Arial"/>
            </a:endParaRPr>
          </a:p>
          <a:p>
            <a:pPr marL="457200" indent="-456840" algn="ctr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457200" indent="-456840" algn="ctr">
              <a:lnSpc>
                <a:spcPct val="100000"/>
              </a:lnSpc>
              <a:tabLst>
                <a:tab algn="l" pos="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Candara Light"/>
              </a:rPr>
              <a:t>NO ES POT ACCEDIR A L’ESPAI DE L’INSTITUT LES MARINES</a:t>
            </a:r>
            <a:endParaRPr b="0" lang="ca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214200" y="1000080"/>
            <a:ext cx="8500680" cy="626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ca-ES" sz="4000" spc="-1" strike="noStrike">
                <a:solidFill>
                  <a:srgbClr val="4dbdef"/>
                </a:solidFill>
                <a:latin typeface="Calibri"/>
              </a:rPr>
              <a:t>ENTRADES I SORTIDES del CENTRE</a:t>
            </a:r>
            <a:endParaRPr b="0" lang="ca-ES" sz="4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4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ca-ES" sz="40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Les entrades i sortides del centre es faran de manera esglaonada, tenint en compte el nombre d’accessos i el nombre de grups estables.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r>
              <a:rPr b="0" lang="es-ES" sz="2400" spc="-1" strike="noStrike" u="sng">
                <a:solidFill>
                  <a:srgbClr val="000000"/>
                </a:solidFill>
                <a:uFillTx/>
                <a:latin typeface="Candara Light"/>
              </a:rPr>
              <a:t>SEGONS;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Candara Light"/>
              </a:rPr>
              <a:t>ENTRADA :   8:05</a:t>
            </a: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PORTA PETITA 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+ PORTA CONSEGERIA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Candara Light"/>
              </a:rPr>
              <a:t>SORTIDA :   14:50</a:t>
            </a: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PORTA CONSEGERIA 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ndara Light"/>
              </a:rPr>
              <a:t>+ PORTA PETITA </a:t>
            </a: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</p:txBody>
      </p:sp>
      <p:pic>
        <p:nvPicPr>
          <p:cNvPr id="298" name="Picture 3" descr="C:\Users\Ins Josep Lluis Sert\Downloads\IMG_20200901_085225.jpg"/>
          <p:cNvPicPr/>
          <p:nvPr/>
        </p:nvPicPr>
        <p:blipFill>
          <a:blip r:embed="rId1"/>
          <a:stretch/>
        </p:blipFill>
        <p:spPr>
          <a:xfrm>
            <a:off x="6024600" y="3786120"/>
            <a:ext cx="3047760" cy="2285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428760" y="714240"/>
            <a:ext cx="7772040" cy="254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ca-ES" sz="6000" spc="-1" strike="noStrike">
                <a:solidFill>
                  <a:srgbClr val="4dbdef"/>
                </a:solidFill>
                <a:latin typeface="Calibri"/>
              </a:rPr>
              <a:t>TORN OBERT DE PARAULA</a:t>
            </a:r>
            <a:endParaRPr b="0" lang="es-ES" sz="6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300" name="Picture 2" descr="Para qué utilizamos el signo de interrogación? - Maestrillo"/>
          <p:cNvPicPr/>
          <p:nvPr/>
        </p:nvPicPr>
        <p:blipFill>
          <a:blip r:embed="rId1"/>
          <a:stretch/>
        </p:blipFill>
        <p:spPr>
          <a:xfrm>
            <a:off x="5214960" y="2143080"/>
            <a:ext cx="4809600" cy="480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1" lang="ca-ES" sz="5000" spc="-1" strike="noStrike" u="sng">
                <a:solidFill>
                  <a:srgbClr val="4e5b6f"/>
                </a:solidFill>
                <a:uFillTx/>
                <a:latin typeface="Calibri"/>
              </a:rPr>
              <a:t>2on ESO</a:t>
            </a:r>
            <a:endParaRPr b="0" lang="es-ES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642960" y="2143080"/>
            <a:ext cx="8229240" cy="368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720"/>
              </a:spcBef>
              <a:buClr>
                <a:srgbClr val="feb80a"/>
              </a:buClr>
              <a:buSzPct val="95000"/>
              <a:buFont typeface="Wingdings 2" charset="2"/>
              <a:buChar char=""/>
            </a:pPr>
            <a:r>
              <a:rPr b="0" lang="ca-ES" sz="3600" spc="-1" strike="noStrike">
                <a:solidFill>
                  <a:srgbClr val="000000"/>
                </a:solidFill>
                <a:latin typeface="Arial Rounded MT Bold"/>
              </a:rPr>
              <a:t>FINAL D’ETAPA !!</a:t>
            </a:r>
            <a:endParaRPr b="0" lang="es-ES" sz="36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b="0" lang="es-ES" sz="3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720"/>
              </a:spcBef>
              <a:buClr>
                <a:srgbClr val="feb80a"/>
              </a:buClr>
              <a:buSzPct val="95000"/>
              <a:buFont typeface="Wingdings 2" charset="2"/>
              <a:buChar char=""/>
            </a:pPr>
            <a:r>
              <a:rPr b="0" lang="ca-ES" sz="3600" spc="-1" strike="noStrike">
                <a:solidFill>
                  <a:srgbClr val="000000"/>
                </a:solidFill>
                <a:latin typeface="Arial Rounded MT Bold"/>
              </a:rPr>
              <a:t>IMPORTANT CREAR HÀBITS d’ESTUDI REGULARS</a:t>
            </a:r>
            <a:endParaRPr b="0" lang="es-ES" sz="3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4470120" y="4572000"/>
            <a:ext cx="4673520" cy="2285640"/>
          </a:xfrm>
          <a:prstGeom prst="ellipse">
            <a:avLst/>
          </a:prstGeom>
          <a:blipFill rotWithShape="0">
            <a:blip r:embed="rId1"/>
            <a:stretch/>
          </a:blipFill>
          <a:ln w="0">
            <a:noFill/>
          </a:ln>
          <a:effectLst>
            <a:softEdge rad="112680"/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58" name="Picture 2" descr=""/>
          <p:cNvPicPr/>
          <p:nvPr/>
        </p:nvPicPr>
        <p:blipFill>
          <a:blip r:embed="rId2"/>
          <a:stretch/>
        </p:blipFill>
        <p:spPr>
          <a:xfrm>
            <a:off x="6588360" y="332640"/>
            <a:ext cx="2317320" cy="1383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530280" y="285840"/>
            <a:ext cx="7772040" cy="112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5600" spc="-1" strike="noStrike">
                <a:solidFill>
                  <a:srgbClr val="4dbdef"/>
                </a:solidFill>
                <a:latin typeface="Calibri"/>
              </a:rPr>
              <a:t>Organització del centre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530280" y="1412640"/>
            <a:ext cx="7772040" cy="444492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rmAutofit/>
          </a:bodyPr>
          <a:p>
            <a:pPr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Horari: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  <a:tabLst>
                <a:tab algn="l" pos="0"/>
              </a:tabLst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Han d’entrar a l’aula a les 8’05 i acaben a les 14’50 cada dia. (De 8:05 a 8:10, neteja de taules i cadires).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buClr>
                <a:srgbClr val="feb80a"/>
              </a:buClr>
              <a:buSzPct val="95000"/>
              <a:buFont typeface="Arial"/>
              <a:buChar char="•"/>
              <a:tabLst>
                <a:tab algn="l" pos="0"/>
              </a:tabLst>
            </a:pPr>
            <a:r>
              <a:rPr b="1" lang="ca-ES" sz="3200" spc="-1" strike="noStrike">
                <a:solidFill>
                  <a:srgbClr val="000000"/>
                </a:solidFill>
                <a:latin typeface="Constantia"/>
              </a:rPr>
              <a:t> </a:t>
            </a:r>
            <a:endParaRPr b="0" lang="es-ES" sz="32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61" name="Picture 2" descr=""/>
          <p:cNvPicPr/>
          <p:nvPr/>
        </p:nvPicPr>
        <p:blipFill>
          <a:blip r:embed="rId1"/>
          <a:stretch/>
        </p:blipFill>
        <p:spPr>
          <a:xfrm>
            <a:off x="7572240" y="1214280"/>
            <a:ext cx="1571400" cy="9381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2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20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20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530280" y="1316880"/>
            <a:ext cx="7772040" cy="31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es-ES_tradnl" sz="5400" spc="-1" strike="noStrike">
                <a:solidFill>
                  <a:srgbClr val="4dbdef"/>
                </a:solidFill>
                <a:latin typeface="Calibri"/>
              </a:rPr>
              <a:t>HORARI</a:t>
            </a:r>
            <a:endParaRPr b="0" lang="es-ES" sz="54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428760" y="1785960"/>
            <a:ext cx="8174880" cy="400032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onsolas"/>
              </a:rPr>
              <a:t>8:05 – 8:10</a:t>
            </a:r>
            <a:r>
              <a:rPr b="1" lang="es-ES" sz="2400" spc="-1" strike="noStrike">
                <a:solidFill>
                  <a:srgbClr val="000000"/>
                </a:solidFill>
                <a:latin typeface="Consolas"/>
              </a:rPr>
              <a:t>	</a:t>
            </a:r>
            <a:r>
              <a:rPr b="1" lang="es-ES" sz="2400" spc="-1" strike="noStrike">
                <a:solidFill>
                  <a:srgbClr val="000000"/>
                </a:solidFill>
                <a:latin typeface="Consolas"/>
              </a:rPr>
              <a:t>Neteja de taules </a:t>
            </a:r>
            <a:endParaRPr b="0" lang="es-ES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onsolas"/>
              </a:rPr>
              <a:t>8:10 - 9:10</a:t>
            </a:r>
            <a:r>
              <a:rPr b="1" lang="es-ES" sz="2400" spc="-1" strike="noStrike">
                <a:solidFill>
                  <a:srgbClr val="000000"/>
                </a:solidFill>
                <a:latin typeface="Consolas"/>
              </a:rPr>
              <a:t>	</a:t>
            </a:r>
            <a:r>
              <a:rPr b="1" lang="ca-ES" sz="2400" spc="-1" strike="noStrike">
                <a:solidFill>
                  <a:srgbClr val="000000"/>
                </a:solidFill>
                <a:latin typeface="Consolas"/>
              </a:rPr>
              <a:t>1a classe</a:t>
            </a:r>
            <a:endParaRPr b="0" lang="es-ES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onsolas"/>
              </a:rPr>
              <a:t>9:10 - 10:10</a:t>
            </a:r>
            <a:r>
              <a:rPr b="1" lang="es-ES" sz="2400" spc="-1" strike="noStrike">
                <a:solidFill>
                  <a:srgbClr val="000000"/>
                </a:solidFill>
                <a:latin typeface="Consolas"/>
              </a:rPr>
              <a:t>	</a:t>
            </a:r>
            <a:r>
              <a:rPr b="1" lang="ca-ES" sz="2400" spc="-1" strike="noStrike">
                <a:solidFill>
                  <a:srgbClr val="000000"/>
                </a:solidFill>
                <a:latin typeface="Consolas"/>
              </a:rPr>
              <a:t>2a classe</a:t>
            </a:r>
            <a:endParaRPr b="0" lang="es-ES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onsolas"/>
              </a:rPr>
              <a:t>10:10 - 10:35</a:t>
            </a:r>
            <a:r>
              <a:rPr b="1" lang="es-ES" sz="2400" spc="-1" strike="noStrike">
                <a:solidFill>
                  <a:srgbClr val="000000"/>
                </a:solidFill>
                <a:latin typeface="Consolas"/>
              </a:rPr>
              <a:t>	</a:t>
            </a:r>
            <a:r>
              <a:rPr b="1" lang="ca-ES" sz="2400" spc="-1" strike="noStrike" u="sng">
                <a:solidFill>
                  <a:srgbClr val="000000"/>
                </a:solidFill>
                <a:uFillTx/>
                <a:latin typeface="Consolas"/>
              </a:rPr>
              <a:t>Primer esbarjo (25’)</a:t>
            </a:r>
            <a:endParaRPr b="0" lang="es-ES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onsolas"/>
              </a:rPr>
              <a:t>10:35 – 11:35</a:t>
            </a:r>
            <a:r>
              <a:rPr b="1" lang="es-ES" sz="2400" spc="-1" strike="noStrike">
                <a:solidFill>
                  <a:srgbClr val="000000"/>
                </a:solidFill>
                <a:latin typeface="Consolas"/>
              </a:rPr>
              <a:t>	</a:t>
            </a:r>
            <a:r>
              <a:rPr b="1" lang="ca-ES" sz="2400" spc="-1" strike="noStrike">
                <a:solidFill>
                  <a:srgbClr val="000000"/>
                </a:solidFill>
                <a:latin typeface="Consolas"/>
              </a:rPr>
              <a:t>3a classe</a:t>
            </a:r>
            <a:endParaRPr b="0" lang="es-ES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onsolas"/>
              </a:rPr>
              <a:t>11:35 – 12:35</a:t>
            </a:r>
            <a:r>
              <a:rPr b="1" lang="ca-ES" sz="2400" spc="-1" strike="noStrike">
                <a:solidFill>
                  <a:srgbClr val="000000"/>
                </a:solidFill>
                <a:latin typeface="Consolas"/>
              </a:rPr>
              <a:t>	</a:t>
            </a:r>
            <a:r>
              <a:rPr b="1" lang="ca-ES" sz="2400" spc="-1" strike="noStrike">
                <a:solidFill>
                  <a:srgbClr val="000000"/>
                </a:solidFill>
                <a:latin typeface="Consolas"/>
              </a:rPr>
              <a:t>4a classe</a:t>
            </a:r>
            <a:endParaRPr b="0" lang="es-ES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onsolas"/>
              </a:rPr>
              <a:t>12:35 - 12:50 </a:t>
            </a:r>
            <a:r>
              <a:rPr b="1" lang="es-ES" sz="2400" spc="-1" strike="noStrike">
                <a:solidFill>
                  <a:srgbClr val="000000"/>
                </a:solidFill>
                <a:latin typeface="Consolas"/>
              </a:rPr>
              <a:t>	</a:t>
            </a:r>
            <a:r>
              <a:rPr b="1" lang="ca-ES" sz="2400" spc="-1" strike="noStrike" u="sng">
                <a:solidFill>
                  <a:srgbClr val="000000"/>
                </a:solidFill>
                <a:uFillTx/>
                <a:latin typeface="Consolas"/>
              </a:rPr>
              <a:t>Segon esbarjo (15’)</a:t>
            </a:r>
            <a:endParaRPr b="0" lang="es-ES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onsolas"/>
              </a:rPr>
              <a:t>12:50 - 13:50</a:t>
            </a:r>
            <a:r>
              <a:rPr b="1" lang="es-ES" sz="2400" spc="-1" strike="noStrike">
                <a:solidFill>
                  <a:srgbClr val="000000"/>
                </a:solidFill>
                <a:latin typeface="Consolas"/>
              </a:rPr>
              <a:t>	</a:t>
            </a:r>
            <a:r>
              <a:rPr b="1" lang="ca-ES" sz="2400" spc="-1" strike="noStrike">
                <a:solidFill>
                  <a:srgbClr val="000000"/>
                </a:solidFill>
                <a:latin typeface="Consolas"/>
              </a:rPr>
              <a:t>5a classe</a:t>
            </a:r>
            <a:endParaRPr b="0" lang="es-ES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ca-ES" sz="2400" spc="-1" strike="noStrike">
                <a:solidFill>
                  <a:srgbClr val="000000"/>
                </a:solidFill>
                <a:latin typeface="Consolas"/>
              </a:rPr>
              <a:t>13:50 – 14:50</a:t>
            </a:r>
            <a:r>
              <a:rPr b="1" lang="es-ES" sz="2400" spc="-1" strike="noStrike">
                <a:solidFill>
                  <a:srgbClr val="000000"/>
                </a:solidFill>
                <a:latin typeface="Consolas"/>
              </a:rPr>
              <a:t>	</a:t>
            </a:r>
            <a:r>
              <a:rPr b="1" lang="ca-ES" sz="2400" spc="-1" strike="noStrike">
                <a:solidFill>
                  <a:srgbClr val="000000"/>
                </a:solidFill>
                <a:latin typeface="Consolas"/>
              </a:rPr>
              <a:t>6a classe </a:t>
            </a:r>
            <a:endParaRPr b="0" lang="es-ES" sz="24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64" name="Picture 4" descr="Coloring Page clock - free printable coloring pages"/>
          <p:cNvPicPr/>
          <p:nvPr/>
        </p:nvPicPr>
        <p:blipFill>
          <a:blip r:embed="rId1"/>
          <a:stretch/>
        </p:blipFill>
        <p:spPr>
          <a:xfrm>
            <a:off x="7143840" y="4572000"/>
            <a:ext cx="1619280" cy="2285640"/>
          </a:xfrm>
          <a:prstGeom prst="rect">
            <a:avLst/>
          </a:prstGeom>
          <a:ln w="0">
            <a:noFill/>
          </a:ln>
        </p:spPr>
      </p:pic>
      <p:pic>
        <p:nvPicPr>
          <p:cNvPr id="165" name="Picture 2" descr=""/>
          <p:cNvPicPr/>
          <p:nvPr/>
        </p:nvPicPr>
        <p:blipFill>
          <a:blip r:embed="rId2"/>
          <a:stretch/>
        </p:blipFill>
        <p:spPr>
          <a:xfrm>
            <a:off x="6588360" y="332640"/>
            <a:ext cx="2317320" cy="1383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530280" y="692640"/>
            <a:ext cx="7772040" cy="129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ca-ES" sz="5600" spc="-1" strike="noStrike">
                <a:solidFill>
                  <a:srgbClr val="4dbdef"/>
                </a:solidFill>
                <a:latin typeface="Calibri"/>
              </a:rPr>
              <a:t>Grups </a:t>
            </a:r>
            <a:endParaRPr b="0" lang="es-E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571320" y="2143080"/>
            <a:ext cx="8145720" cy="400032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>
            <a:normAutofit fontScale="94000"/>
          </a:bodyPr>
          <a:p>
            <a:pPr algn="just">
              <a:lnSpc>
                <a:spcPct val="100000"/>
              </a:lnSpc>
              <a:spcBef>
                <a:spcPts val="700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0" lang="ca-ES" sz="35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500" spc="-1" strike="noStrike">
                <a:solidFill>
                  <a:srgbClr val="000000"/>
                </a:solidFill>
                <a:latin typeface="Constantia"/>
              </a:rPr>
              <a:t>Quatre grups a segon: </a:t>
            </a:r>
            <a:endParaRPr b="0" lang="es-ES" sz="3500" spc="-1" strike="noStrike">
              <a:solidFill>
                <a:srgbClr val="000000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1" lang="ca-ES" sz="3500" spc="-1" strike="noStrike">
                <a:solidFill>
                  <a:srgbClr val="af105c"/>
                </a:solidFill>
                <a:latin typeface="Constantia"/>
              </a:rPr>
              <a:t> </a:t>
            </a:r>
            <a:r>
              <a:rPr b="1" lang="ca-ES" sz="3500" spc="-1" strike="noStrike">
                <a:solidFill>
                  <a:srgbClr val="af105c"/>
                </a:solidFill>
                <a:latin typeface="Constantia"/>
              </a:rPr>
              <a:t>E-21, E-22, E-23, i E-24 </a:t>
            </a:r>
            <a:endParaRPr b="0" lang="es-ES" sz="3500" spc="-1" strike="noStrike">
              <a:solidFill>
                <a:srgbClr val="000000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endParaRPr b="0" lang="es-ES" sz="35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700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1" lang="ca-ES" sz="35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500" spc="-1" strike="noStrike">
                <a:solidFill>
                  <a:srgbClr val="000000"/>
                </a:solidFill>
                <a:latin typeface="Constantia"/>
              </a:rPr>
              <a:t>Grups heterogenis, paritat nois/noies, centre de procedència, orientacions de primària...</a:t>
            </a:r>
            <a:endParaRPr b="0" lang="es-ES" sz="35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700"/>
              </a:spcBef>
            </a:pPr>
            <a:endParaRPr b="0" lang="es-ES" sz="35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700"/>
              </a:spcBef>
              <a:buClr>
                <a:srgbClr val="feb80a"/>
              </a:buClr>
              <a:buSzPct val="95000"/>
              <a:buFont typeface="Arial"/>
              <a:buChar char="•"/>
            </a:pPr>
            <a:r>
              <a:rPr b="1" lang="ca-ES" sz="35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ca-ES" sz="3500" spc="-1" strike="noStrike">
                <a:solidFill>
                  <a:srgbClr val="000000"/>
                </a:solidFill>
                <a:latin typeface="Constantia"/>
              </a:rPr>
              <a:t>PIM  -  Pla Intensiu de Millora</a:t>
            </a:r>
            <a:endParaRPr b="0" lang="es-ES" sz="35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700"/>
              </a:spcBef>
            </a:pPr>
            <a:endParaRPr b="0" lang="es-ES" sz="35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700"/>
              </a:spcBef>
            </a:pPr>
            <a:endParaRPr b="0" lang="es-ES" sz="35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700"/>
              </a:spcBef>
            </a:pPr>
            <a:endParaRPr b="0" lang="es-ES" sz="3500" spc="-1" strike="noStrike">
              <a:solidFill>
                <a:srgbClr val="000000"/>
              </a:solidFill>
              <a:latin typeface="Constantia"/>
            </a:endParaRPr>
          </a:p>
          <a:p>
            <a:pPr algn="just">
              <a:lnSpc>
                <a:spcPct val="100000"/>
              </a:lnSpc>
              <a:spcBef>
                <a:spcPts val="700"/>
              </a:spcBef>
            </a:pPr>
            <a:endParaRPr b="0" lang="es-ES" sz="35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endParaRPr b="0" lang="es-ES" sz="35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68" name="Picture 2" descr=""/>
          <p:cNvPicPr/>
          <p:nvPr/>
        </p:nvPicPr>
        <p:blipFill>
          <a:blip r:embed="rId1"/>
          <a:stretch/>
        </p:blipFill>
        <p:spPr>
          <a:xfrm>
            <a:off x="6588360" y="332640"/>
            <a:ext cx="2317320" cy="1383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2" descr=""/>
          <p:cNvPicPr/>
          <p:nvPr/>
        </p:nvPicPr>
        <p:blipFill>
          <a:blip r:embed="rId1"/>
          <a:srcRect l="0" t="0" r="1627" b="0"/>
          <a:stretch/>
        </p:blipFill>
        <p:spPr>
          <a:xfrm>
            <a:off x="1143000" y="1357200"/>
            <a:ext cx="6000480" cy="1366560"/>
          </a:xfrm>
          <a:prstGeom prst="rect">
            <a:avLst/>
          </a:prstGeom>
          <a:ln w="9525">
            <a:noFill/>
          </a:ln>
        </p:spPr>
      </p:pic>
      <p:pic>
        <p:nvPicPr>
          <p:cNvPr id="170" name="Picture 3" descr=""/>
          <p:cNvPicPr/>
          <p:nvPr/>
        </p:nvPicPr>
        <p:blipFill>
          <a:blip r:embed="rId2"/>
          <a:srcRect l="0" t="2207" r="1182" b="0"/>
          <a:stretch/>
        </p:blipFill>
        <p:spPr>
          <a:xfrm>
            <a:off x="1171440" y="2571840"/>
            <a:ext cx="5971680" cy="3730320"/>
          </a:xfrm>
          <a:prstGeom prst="rect">
            <a:avLst/>
          </a:prstGeom>
          <a:ln w="9525"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1388520" y="500040"/>
            <a:ext cx="623592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_tradnl" sz="5400" spc="-1" strike="noStrike">
                <a:solidFill>
                  <a:srgbClr val="4dbdef"/>
                </a:solidFill>
                <a:latin typeface="Calibri"/>
              </a:rPr>
              <a:t>Assignatures 1r CICLE</a:t>
            </a:r>
            <a:endParaRPr b="0" lang="ca-ES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3639</TotalTime>
  <Application>LibreOffice/7.0.6.2$Windows_X86_64 LibreOffice_project/144abb84a525d8e30c9dbbefa69cbbf2d8d4ae3b</Application>
  <AppVersion>15.0000</AppVersion>
  <Words>1493</Words>
  <Paragraphs>369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2011-10-17T07:57:00Z</dcterms:created>
  <dc:creator>sert2003</dc:creator>
  <dc:description/>
  <dc:language>ca-ES</dc:language>
  <cp:lastModifiedBy/>
  <dcterms:modified xsi:type="dcterms:W3CDTF">2021-10-23T08:25:53Z</dcterms:modified>
  <cp:revision>239</cp:revision>
  <dc:subject/>
  <dc:title>PRESENTACIÓ DEL CURS 2011-12 Grup: E-22 Sandra Loureiro Fernández sandraloureiro35@gmail.com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14</vt:i4>
  </property>
  <property fmtid="{D5CDD505-2E9C-101B-9397-08002B2CF9AE}" pid="3" name="PresentationFormat">
    <vt:lpwstr>Presentación en pantalla (4:3)</vt:lpwstr>
  </property>
  <property fmtid="{D5CDD505-2E9C-101B-9397-08002B2CF9AE}" pid="4" name="Slides">
    <vt:i4>45</vt:i4>
  </property>
</Properties>
</file>