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292752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16888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8580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292752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516888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685800" y="3583800"/>
            <a:ext cx="6629040" cy="8465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292752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516888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68580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292752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516888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685800" y="3583800"/>
            <a:ext cx="6629040" cy="8465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292752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168880" y="248580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68580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body"/>
          </p:nvPr>
        </p:nvSpPr>
        <p:spPr>
          <a:xfrm>
            <a:off x="292752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 type="body"/>
          </p:nvPr>
        </p:nvSpPr>
        <p:spPr>
          <a:xfrm>
            <a:off x="5168880" y="3042720"/>
            <a:ext cx="2134440" cy="508320"/>
          </a:xfrm>
          <a:prstGeom prst="rect">
            <a:avLst/>
          </a:prstGeom>
        </p:spPr>
        <p:txBody>
          <a:bodyPr lIns="0" rIns="0" tIns="0" bIns="0">
            <a:normAutofit fontScale="24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85800" y="3583800"/>
            <a:ext cx="6629040" cy="8465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106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082760" y="304272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8580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082760" y="2485800"/>
            <a:ext cx="3234960" cy="508320"/>
          </a:xfrm>
          <a:prstGeom prst="rect">
            <a:avLst/>
          </a:prstGeom>
        </p:spPr>
        <p:txBody>
          <a:bodyPr lIns="0" rIns="0" tIns="0" bIns="0">
            <a:normAutofit fontScale="45000"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85800" y="3042720"/>
            <a:ext cx="6629040" cy="508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f2f2f"/>
            </a:gs>
            <a:gs pos="100000">
              <a:srgbClr val="7e7e7e"/>
            </a:gs>
          </a:gsLst>
          <a:lin ang="12996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4752000"/>
            <a:ext cx="9143640" cy="2112480"/>
          </a:xfrm>
          <a:custGeom>
            <a:avLst/>
            <a:gdLst/>
            <a:ahLst/>
            <a:rect l="l" t="t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>
            <a:noFill/>
          </a:ln>
          <a:effectLst>
            <a:outerShdw algn="ctr" blurRad="50800" dir="16200000" dist="4428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7315200" y="0"/>
            <a:ext cx="1828440" cy="6857640"/>
          </a:xfrm>
          <a:custGeom>
            <a:avLst/>
            <a:gdLst/>
            <a:ahLst/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>
            <a:noFill/>
          </a:ln>
          <a:effectLst>
            <a:outerShdw algn="ctr" blurRad="50800" dir="10800000" dist="50760" rotWithShape="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0" y="4752000"/>
            <a:ext cx="9143640" cy="2112480"/>
          </a:xfrm>
          <a:custGeom>
            <a:avLst/>
            <a:gdLst/>
            <a:ahLst/>
            <a:rect l="l" t="t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>
            <a:noFill/>
          </a:ln>
          <a:effectLst>
            <a:outerShdw algn="ctr" blurRad="50800" dir="16200000" dist="4428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6105600" y="0"/>
            <a:ext cx="3038040" cy="6857640"/>
          </a:xfrm>
          <a:custGeom>
            <a:avLst/>
            <a:gdLst/>
            <a:ahLst/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>
            <a:noFill/>
          </a:ln>
          <a:effectLst>
            <a:outerShdw algn="ctr" blurRad="50800" dir="10800000" dist="50760" rotWithShape="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29120" y="3337560"/>
            <a:ext cx="6479640" cy="2300760"/>
          </a:xfrm>
          <a:prstGeom prst="rect">
            <a:avLst/>
          </a:prstGeom>
        </p:spPr>
        <p:txBody>
          <a:bodyPr lIns="45720" rIns="45720" tIns="45000" bIns="45000">
            <a:noAutofit/>
          </a:bodyPr>
          <a:p>
            <a:pPr algn="r">
              <a:lnSpc>
                <a:spcPct val="100000"/>
              </a:lnSpc>
            </a:pPr>
            <a:r>
              <a:rPr b="1" lang="es-ES" sz="4600" spc="-1" strike="noStrike" cap="all">
                <a:solidFill>
                  <a:srgbClr val="a1d4e6"/>
                </a:solidFill>
                <a:latin typeface="Franklin Gothic Book"/>
              </a:rPr>
              <a:t>Haga clic para modificar el estilo de título del patrón</a:t>
            </a:r>
            <a:endParaRPr b="0" lang="es-ES" sz="4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457200" y="6422040"/>
            <a:ext cx="2133360" cy="36468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>
              <a:lnSpc>
                <a:spcPct val="100000"/>
              </a:lnSpc>
            </a:pPr>
            <a:fld id="{C529F975-5FAE-4981-876B-7FE79EF4F046}" type="datetime">
              <a:rPr b="0" lang="es-ES" sz="1000" spc="-1" strike="noStrike">
                <a:solidFill>
                  <a:srgbClr val="9c9b99"/>
                </a:solidFill>
                <a:latin typeface="Arial"/>
              </a:rPr>
              <a:t>23/10/21</a:t>
            </a:fld>
            <a:endParaRPr b="0" lang="ca-ES" sz="10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3124080" y="6422040"/>
            <a:ext cx="2895120" cy="364680"/>
          </a:xfrm>
          <a:prstGeom prst="rect">
            <a:avLst/>
          </a:prstGeom>
        </p:spPr>
        <p:txBody>
          <a:bodyPr lIns="0" rIns="0" tIns="45000" bIns="0" anchor="b">
            <a:noAutofit/>
          </a:bodyPr>
          <a:p>
            <a:endParaRPr b="0" lang="ca-ES" sz="24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153280" y="6422040"/>
            <a:ext cx="761760" cy="3646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B15C23C9-6527-485C-8866-E05C5C07AF01}" type="slidenum">
              <a:rPr b="0" lang="es-ES" sz="1000" spc="-1" strike="noStrike">
                <a:solidFill>
                  <a:srgbClr val="9c9b99"/>
                </a:solidFill>
                <a:latin typeface="Arial"/>
              </a:rPr>
              <a:t>&lt;número&gt;</a:t>
            </a:fld>
            <a:endParaRPr b="0" lang="ca-ES" sz="10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000" spc="-1" strike="noStrike">
                <a:solidFill>
                  <a:srgbClr val="ffffff"/>
                </a:solidFill>
                <a:latin typeface="Arial"/>
              </a:rPr>
              <a:t>Feu clic per a editar el format del text de l'esquema</a:t>
            </a:r>
            <a:endParaRPr b="0" lang="es-ES" sz="30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400" spc="-1" strike="noStrike">
                <a:solidFill>
                  <a:srgbClr val="ffffff"/>
                </a:solidFill>
                <a:latin typeface="Arial"/>
              </a:rPr>
              <a:t>Segon nivell d'esquema</a:t>
            </a:r>
            <a:endParaRPr b="0" lang="es-ES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Tercer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Quart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Cinquè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Sisè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Setè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b3b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4752000"/>
            <a:ext cx="9143640" cy="2112480"/>
          </a:xfrm>
          <a:custGeom>
            <a:avLst/>
            <a:gdLst/>
            <a:ahLst/>
            <a:rect l="l" t="t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>
            <a:noFill/>
          </a:ln>
          <a:effectLst>
            <a:outerShdw algn="ctr" blurRad="50800" dir="16200000" dist="4428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6" name="CustomShape 2"/>
          <p:cNvSpPr/>
          <p:nvPr/>
        </p:nvSpPr>
        <p:spPr>
          <a:xfrm>
            <a:off x="7315200" y="0"/>
            <a:ext cx="1828440" cy="6857640"/>
          </a:xfrm>
          <a:custGeom>
            <a:avLst/>
            <a:gdLst/>
            <a:ahLst/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>
            <a:noFill/>
          </a:ln>
          <a:effectLst>
            <a:outerShdw algn="ctr" blurRad="50800" dir="10800000" dist="50760" rotWithShape="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457200" y="6422040"/>
            <a:ext cx="2133360" cy="36468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>
              <a:lnSpc>
                <a:spcPct val="100000"/>
              </a:lnSpc>
            </a:pPr>
            <a:fld id="{15D76C32-81D7-4954-A5B1-FE34872F27A4}" type="datetime">
              <a:rPr b="0" lang="es-ES" sz="1000" spc="-1" strike="noStrike">
                <a:solidFill>
                  <a:srgbClr val="9c9b99"/>
                </a:solidFill>
                <a:latin typeface="Arial"/>
              </a:rPr>
              <a:t>23/10/21</a:t>
            </a:fld>
            <a:endParaRPr b="0" lang="ca-ES" sz="1000" spc="-1" strike="noStrike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3124080" y="6422040"/>
            <a:ext cx="2895120" cy="364680"/>
          </a:xfrm>
          <a:prstGeom prst="rect">
            <a:avLst/>
          </a:prstGeom>
        </p:spPr>
        <p:txBody>
          <a:bodyPr lIns="0" rIns="0" tIns="45000" bIns="0" anchor="b">
            <a:noAutofit/>
          </a:bodyPr>
          <a:p>
            <a:endParaRPr b="0" lang="ca-ES" sz="240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8153280" y="6422040"/>
            <a:ext cx="761760" cy="3646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8CA9BFA7-A71D-49FE-A6B0-0B39062A86B8}" type="slidenum">
              <a:rPr b="0" lang="es-ES" sz="1000" spc="-1" strike="noStrike">
                <a:solidFill>
                  <a:srgbClr val="9c9b99"/>
                </a:solidFill>
                <a:latin typeface="Arial"/>
              </a:rPr>
              <a:t>&lt;número&gt;</a:t>
            </a:fld>
            <a:endParaRPr b="0" lang="ca-ES" sz="1000" spc="-1" strike="noStrike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s-ES" sz="1800" spc="-1" strike="noStrike">
                <a:solidFill>
                  <a:srgbClr val="ffffff"/>
                </a:solidFill>
                <a:latin typeface="Arial"/>
              </a:rPr>
              <a:t>Feu clic per a editar el format del text del títol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3000" spc="-1" strike="noStrike">
                <a:solidFill>
                  <a:srgbClr val="ffffff"/>
                </a:solidFill>
                <a:latin typeface="Arial"/>
              </a:rPr>
              <a:t>Feu clic per a editar el format del text de l'esquema</a:t>
            </a:r>
            <a:endParaRPr b="0" lang="es-ES" sz="30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400" spc="-1" strike="noStrike">
                <a:solidFill>
                  <a:srgbClr val="ffffff"/>
                </a:solidFill>
                <a:latin typeface="Arial"/>
              </a:rPr>
              <a:t>Segon nivell d'esquema</a:t>
            </a:r>
            <a:endParaRPr b="0" lang="es-ES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Tercer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Quart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Cinquè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Sisè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Setè nivell d'esquema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f2f2f"/>
            </a:gs>
            <a:gs pos="100000">
              <a:srgbClr val="7e7e7e"/>
            </a:gs>
          </a:gsLst>
          <a:lin ang="12996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 hidden="1"/>
          <p:cNvSpPr/>
          <p:nvPr/>
        </p:nvSpPr>
        <p:spPr>
          <a:xfrm>
            <a:off x="0" y="4752000"/>
            <a:ext cx="9143640" cy="2112480"/>
          </a:xfrm>
          <a:custGeom>
            <a:avLst/>
            <a:gdLst/>
            <a:ahLst/>
            <a:rect l="l" t="t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>
            <a:noFill/>
          </a:ln>
          <a:effectLst>
            <a:outerShdw algn="ctr" blurRad="50800" dir="16200000" dist="4428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9" name="CustomShape 2" hidden="1"/>
          <p:cNvSpPr/>
          <p:nvPr/>
        </p:nvSpPr>
        <p:spPr>
          <a:xfrm>
            <a:off x="7315200" y="0"/>
            <a:ext cx="1828440" cy="6857640"/>
          </a:xfrm>
          <a:custGeom>
            <a:avLst/>
            <a:gdLst/>
            <a:ahLst/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>
            <a:noFill/>
          </a:ln>
          <a:effectLst>
            <a:outerShdw algn="ctr" blurRad="50800" dir="10800000" dist="50760" rotWithShape="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0" name="CustomShape 3"/>
          <p:cNvSpPr/>
          <p:nvPr/>
        </p:nvSpPr>
        <p:spPr>
          <a:xfrm>
            <a:off x="0" y="4752000"/>
            <a:ext cx="9143640" cy="2112480"/>
          </a:xfrm>
          <a:custGeom>
            <a:avLst/>
            <a:gdLst/>
            <a:ahLst/>
            <a:rect l="l" t="t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>
            <a:noFill/>
          </a:ln>
          <a:effectLst>
            <a:outerShdw algn="ctr" blurRad="50800" dir="16200000" dist="4428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1" name="CustomShape 4"/>
          <p:cNvSpPr/>
          <p:nvPr/>
        </p:nvSpPr>
        <p:spPr>
          <a:xfrm>
            <a:off x="6105600" y="0"/>
            <a:ext cx="3038040" cy="6857640"/>
          </a:xfrm>
          <a:custGeom>
            <a:avLst/>
            <a:gdLst/>
            <a:ahLst/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>
            <a:noFill/>
          </a:ln>
          <a:effectLst>
            <a:outerShdw algn="ctr" blurRad="50800" dir="10800000" dist="50760" rotWithShape="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2" name="PlaceHolder 5"/>
          <p:cNvSpPr>
            <a:spLocks noGrp="1"/>
          </p:cNvSpPr>
          <p:nvPr>
            <p:ph type="title"/>
          </p:nvPr>
        </p:nvSpPr>
        <p:spPr>
          <a:xfrm>
            <a:off x="685800" y="3583800"/>
            <a:ext cx="6629040" cy="1825920"/>
          </a:xfrm>
          <a:prstGeom prst="rect">
            <a:avLst/>
          </a:prstGeom>
        </p:spPr>
        <p:txBody>
          <a:bodyPr lIns="45720"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Haga clic para modificar el estilo de título del patrón</a:t>
            </a:r>
            <a:endParaRPr b="0" lang="es-E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body"/>
          </p:nvPr>
        </p:nvSpPr>
        <p:spPr>
          <a:xfrm>
            <a:off x="685800" y="2485800"/>
            <a:ext cx="6629040" cy="1066320"/>
          </a:xfrm>
          <a:prstGeom prst="rect">
            <a:avLst/>
          </a:prstGeom>
        </p:spPr>
        <p:txBody>
          <a:bodyPr lIns="45720" rIns="45720" tIns="0" bIns="0" anchor="b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Haga clic para modificar el estilo de texto del patrón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dt"/>
          </p:nvPr>
        </p:nvSpPr>
        <p:spPr>
          <a:xfrm>
            <a:off x="457200" y="6422040"/>
            <a:ext cx="2133360" cy="36468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>
              <a:lnSpc>
                <a:spcPct val="100000"/>
              </a:lnSpc>
            </a:pPr>
            <a:fld id="{D65174BE-CC92-405C-9244-8A0A897BBF6A}" type="datetime">
              <a:rPr b="0" lang="es-ES" sz="1000" spc="-1" strike="noStrike">
                <a:solidFill>
                  <a:srgbClr val="9c9b99"/>
                </a:solidFill>
                <a:latin typeface="Arial"/>
              </a:rPr>
              <a:t>23/10/21</a:t>
            </a:fld>
            <a:endParaRPr b="0" lang="ca-ES" sz="1000" spc="-1" strike="noStrike">
              <a:latin typeface="Times New Roman"/>
            </a:endParaRPr>
          </a:p>
        </p:txBody>
      </p:sp>
      <p:sp>
        <p:nvSpPr>
          <p:cNvPr id="95" name="PlaceHolder 8"/>
          <p:cNvSpPr>
            <a:spLocks noGrp="1"/>
          </p:cNvSpPr>
          <p:nvPr>
            <p:ph type="ftr"/>
          </p:nvPr>
        </p:nvSpPr>
        <p:spPr>
          <a:xfrm>
            <a:off x="3124080" y="6422040"/>
            <a:ext cx="2895120" cy="364680"/>
          </a:xfrm>
          <a:prstGeom prst="rect">
            <a:avLst/>
          </a:prstGeom>
        </p:spPr>
        <p:txBody>
          <a:bodyPr lIns="0" rIns="0" tIns="45000" bIns="0" anchor="b">
            <a:noAutofit/>
          </a:bodyPr>
          <a:p>
            <a:endParaRPr b="0" lang="ca-ES" sz="2400" spc="-1" strike="noStrike">
              <a:latin typeface="Times New Roman"/>
            </a:endParaRPr>
          </a:p>
        </p:txBody>
      </p:sp>
      <p:sp>
        <p:nvSpPr>
          <p:cNvPr id="96" name="PlaceHolder 9"/>
          <p:cNvSpPr>
            <a:spLocks noGrp="1"/>
          </p:cNvSpPr>
          <p:nvPr>
            <p:ph type="sldNum"/>
          </p:nvPr>
        </p:nvSpPr>
        <p:spPr>
          <a:xfrm>
            <a:off x="8153280" y="6422040"/>
            <a:ext cx="761760" cy="3646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87542CC2-D5E3-4F8D-B97D-10B0AB0480B2}" type="slidenum">
              <a:rPr b="0" lang="es-ES" sz="1000" spc="-1" strike="noStrike">
                <a:solidFill>
                  <a:srgbClr val="9c9b99"/>
                </a:solidFill>
                <a:latin typeface="Arial"/>
              </a:rPr>
              <a:t>&lt;número&gt;</a:t>
            </a:fld>
            <a:endParaRPr b="0" lang="ca-E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gencat.cat/universitats/pau" TargetMode="External"/><Relationship Id="rId2" Type="http://schemas.openxmlformats.org/officeDocument/2006/relationships/hyperlink" Target="http://www.ub.edu/graus" TargetMode="External"/><Relationship Id="rId3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www.educaweb.cat/continguts/educatius/tecniques-estudi/" TargetMode="External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395640" y="1917000"/>
            <a:ext cx="8462880" cy="23007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>
            <a:normAutofit fontScale="54000"/>
          </a:bodyPr>
          <a:p>
            <a:pPr algn="ctr">
              <a:lnSpc>
                <a:spcPct val="100000"/>
              </a:lnSpc>
            </a:pPr>
            <a:r>
              <a:rPr b="1" lang="es-ES" sz="4600" spc="-1" strike="noStrike" cap="all">
                <a:solidFill>
                  <a:srgbClr val="a1d4e6"/>
                </a:solidFill>
                <a:latin typeface="Franklin Gothic Book"/>
              </a:rPr>
              <a:t>REUNIÓ PARES 1r BATXILLERAT</a:t>
            </a:r>
            <a:br/>
            <a:r>
              <a:rPr b="1" lang="es-ES" sz="4600" spc="-1" strike="noStrike" cap="all">
                <a:solidFill>
                  <a:srgbClr val="a1d4e6"/>
                </a:solidFill>
                <a:latin typeface="Franklin Gothic Book"/>
              </a:rPr>
              <a:t>INS J. L. SERT</a:t>
            </a:r>
            <a:br/>
            <a:endParaRPr b="0" lang="es-ES" sz="4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899640" y="620640"/>
            <a:ext cx="6629040" cy="432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Document selectivitat i ponderacions (document adjunt)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Adreces electròniques importants: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s-ES" sz="2000" spc="-1" strike="noStrike" u="sng">
                <a:solidFill>
                  <a:srgbClr val="00c8c3"/>
                </a:solidFill>
                <a:uFillTx/>
                <a:latin typeface="Arial"/>
                <a:hlinkClick r:id="rId1"/>
              </a:rPr>
              <a:t>www.gencat.cat/universitats/pau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s-ES" sz="2000" spc="-1" strike="noStrike" u="sng">
                <a:solidFill>
                  <a:srgbClr val="00c8c3"/>
                </a:solidFill>
                <a:uFillTx/>
                <a:latin typeface="Arial"/>
                <a:hlinkClick r:id="rId2"/>
              </a:rPr>
              <a:t>www.ub.edu/graus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ca-ES" sz="2000" spc="-1" strike="noStrike" u="sng">
                <a:solidFill>
                  <a:srgbClr val="6ea0b0"/>
                </a:solidFill>
                <a:uFillTx/>
                <a:latin typeface="Arial"/>
              </a:rPr>
              <a:t>www.canaluniversitats/gengat.cat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1110960" y="2340000"/>
            <a:ext cx="6629040" cy="396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57000"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Bons resultats depenen de : RENDIMENT (saber minimitzar l’esforç) i PLANIFICACIÓ DE LA FEINA (distribució del temps i saber programar l’estudi de les matèries)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Què s’ha de fer?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Repassar el que s’ha fet a classe el dia anterior de les diferents matèries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Prioritzar tasques més importants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Vigilar amb la recerca d’informació d’internet (ampliació d’informació)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Fer resums propis, d’estil personal (amb poques paraules i no copiats)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Introduir activitats que ens agraden dintre de la nostra programació (“premis”)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 marL="457200" indent="-456840"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Franklin Gothic Book"/>
              <a:buAutoNum type="arabicPeriod"/>
              <a:tabLst>
                <a:tab algn="l" pos="0"/>
              </a:tabLst>
            </a:pPr>
            <a:r>
              <a:rPr b="0" lang="ca-ES" sz="2000" spc="-1" strike="noStrike">
                <a:solidFill>
                  <a:srgbClr val="ffffff"/>
                </a:solidFill>
                <a:latin typeface="Arial"/>
              </a:rPr>
              <a:t>Convertir l’estudi en un hàbit (horari i lloc fix)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395640" y="0"/>
            <a:ext cx="8604360" cy="540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rmAutofit fontScale="63000"/>
          </a:bodyPr>
          <a:p>
            <a:pPr>
              <a:lnSpc>
                <a:spcPct val="100000"/>
              </a:lnSpc>
            </a:pPr>
            <a:r>
              <a:rPr b="1" lang="ca-ES" sz="4200" spc="-1" strike="noStrike">
                <a:solidFill>
                  <a:srgbClr val="a1d4e6"/>
                </a:solidFill>
                <a:latin typeface="Franklin Gothic Book"/>
                <a:ea typeface="Microsoft YaHei"/>
              </a:rPr>
              <a:t>ORIENTACIONS D’ESTUDI</a:t>
            </a:r>
            <a:br/>
            <a:br/>
            <a:br/>
            <a:r>
              <a:rPr b="1" lang="es-ES" sz="2200" spc="-1" strike="noStrike" u="sng">
                <a:solidFill>
                  <a:srgbClr val="52fff7"/>
                </a:solidFill>
                <a:uFillTx/>
                <a:latin typeface="Franklin Gothic Book"/>
                <a:ea typeface="Microsoft YaHei"/>
                <a:hlinkClick r:id="rId1"/>
              </a:rPr>
              <a:t>http://www.educaweb.cat/continguts/educatius/tecniques-estudi/</a:t>
            </a:r>
            <a:br/>
            <a:br/>
            <a:br/>
            <a:br/>
            <a:br/>
            <a:br/>
            <a:br/>
            <a:endParaRPr b="0" lang="es-ES" sz="2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971640" y="908640"/>
            <a:ext cx="7344360" cy="393084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s-ES" sz="1800" spc="-1" strike="noStrike" u="sng">
                <a:solidFill>
                  <a:srgbClr val="00b0f0"/>
                </a:solidFill>
                <a:uFillTx/>
                <a:latin typeface="Arial"/>
              </a:rPr>
              <a:t>PRESENTACIÓ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Primer de Batxillerat: Ensenyament no obligatori que obre les portes a: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         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UNIVERSITAT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         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CICLES DE GRAU SUPERIOR DE FORMACIÓ PROFESSIONAL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- Salt important respecte l’ESO: animar-los en la Nova Etapa 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683640" y="1052640"/>
            <a:ext cx="6912360" cy="393084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s-ES" sz="1800" spc="-1" strike="noStrike" u="sng">
                <a:solidFill>
                  <a:srgbClr val="00b0f0"/>
                </a:solidFill>
                <a:uFillTx/>
                <a:latin typeface="Arial"/>
              </a:rPr>
              <a:t>HORARIS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Matèries obligatòries: CATALÀ, CASTELLÀ, EF, ANGLÈS, CMC,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FILOSOFIA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Matèries modalitat: 4 franjes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M11   Dibuix tècnic, Matemàtiques socials, Llatí, Química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M12   Biologia, Economia, Psicologia, Tecno industrial, Francès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M13   Economia de Empresa , Matemàtiques, Literatura Universal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M14   Física, Hª del món, Ciències de la Terra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39640" y="908640"/>
            <a:ext cx="6629040" cy="18259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Calendari</a:t>
            </a:r>
            <a:endParaRPr b="0" lang="es-E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611640" y="476640"/>
            <a:ext cx="6629040" cy="547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 u="sng">
                <a:solidFill>
                  <a:srgbClr val="ffffff"/>
                </a:solidFill>
                <a:uFillTx/>
                <a:latin typeface="Arial"/>
              </a:rPr>
              <a:t>Dies festius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Dill 11 d’octubre de 2021                  Dia de lliure disposició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Dim 12 d’octubre de 2021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              Dia festiu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Dim 2 de novembre de 2021            Dia de lliure disposició 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Dill 6 de desembre de 2021              Dia festiu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Dim 7 de desembre de 2021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Festa local de Castelldefels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Dic 8 de desembre de 2021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Dia festiu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Dill 28 de febrer de 2022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              Dia de lliure disposició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Dill 2 de maig de 2022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	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              Dia de lliure disposició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67640" y="548640"/>
            <a:ext cx="8352720" cy="5472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82000"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 u="sng">
                <a:solidFill>
                  <a:srgbClr val="ffffff"/>
                </a:solidFill>
                <a:uFillTx/>
                <a:latin typeface="Arial"/>
              </a:rPr>
              <a:t>Avaluacions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Avaluació Inicial:</a:t>
            </a: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 última setmana d’octubre.............Notes: dc 3 nov-21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 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Primera : del 13 de setembre al 26 de novembre ........Notes: dc 22 des-21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Segona : del 29 de novembre al 4 de març .................Notes: dc 23 març-22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ca-ES" sz="1800" spc="-1" strike="noStrike">
                <a:solidFill>
                  <a:srgbClr val="ffffff"/>
                </a:solidFill>
                <a:latin typeface="Arial"/>
                <a:ea typeface="Times New Roman"/>
              </a:rPr>
              <a:t>Tercera : del 7 de març al 10 de juny (ESO i 1r Batx)..Notes: dc 1 juny-22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 u="sng">
                <a:solidFill>
                  <a:srgbClr val="ffffff"/>
                </a:solidFill>
                <a:uFillTx/>
                <a:latin typeface="Arial"/>
                <a:ea typeface="Times New Roman"/>
              </a:rPr>
              <a:t>Exàmens (4 dies per trimestre)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Avaluació Inicial: Finals octubre:  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1r trimestre: finals de noviembre-21     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2n trimestre: finals de febrer-22         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3r trimestre: finals de maig-22        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Exàmens finals ordinaris  (recuperacions o pujar nota): 9-14 de juny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NOTES FINALS ORDINÀRIES: (a concretar)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  <a:ea typeface="Times New Roman"/>
              </a:rPr>
              <a:t>PROVES EXTRAORDINÀRIES: 2-6 de setembre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611640" y="692640"/>
            <a:ext cx="6629040" cy="18259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Treball de recerca</a:t>
            </a:r>
            <a:endParaRPr b="0" lang="es-E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TextShape 2"/>
          <p:cNvSpPr txBox="1"/>
          <p:nvPr/>
        </p:nvSpPr>
        <p:spPr>
          <a:xfrm>
            <a:off x="685800" y="1772640"/>
            <a:ext cx="6629040" cy="4032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81000"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A partir de Novembre-----------Assignació treball i tutor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De Novembre a  Juny--------- Treball a tutoria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Treball a l’estiu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Presentació esborrany: .……Tercera setmana setembre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Presentació del treball--------- Meitat d’Octubre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Exposició del treball------------ Finals d’Octubre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Criteris d’Avaluació: 40% nota de seguiment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                                 </a:t>
            </a: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40% Memòria escrita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                                 </a:t>
            </a: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20% Exposició oral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TR suposa 10% nota global del Batxillerat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(document: a la web del centre: Menú: estudis i alumnes: TR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611640" y="476640"/>
            <a:ext cx="6629040" cy="486108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rmAutofit fontScale="73000"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Sortides i jornades culturals</a:t>
            </a:r>
            <a:r>
              <a:rPr b="1" lang="ca-ES" sz="4200" spc="-1" strike="noStrike">
                <a:solidFill>
                  <a:srgbClr val="a1d4e6"/>
                </a:solidFill>
                <a:latin typeface="Franklin Gothic Book"/>
              </a:rPr>
              <a:t>: </a:t>
            </a:r>
            <a:br/>
            <a:br/>
            <a:r>
              <a:rPr b="1" lang="ca-ES" sz="2000" spc="-1" strike="noStrike">
                <a:solidFill>
                  <a:srgbClr val="ffffff"/>
                </a:solidFill>
                <a:latin typeface="Arial"/>
              </a:rPr>
              <a:t>Les sortides les programen els departaments didàctics. Durant la tercera avaluació els alumnes de Batxillerat no fan sortides ni tampoc 15 dies abans  dels exàmens d’avaluació (acord de l’equip docent) . </a:t>
            </a:r>
            <a:br/>
            <a:br/>
            <a:br/>
            <a:r>
              <a:rPr b="1" lang="ca-ES" sz="2000" spc="-1" strike="noStrike">
                <a:solidFill>
                  <a:srgbClr val="ffffff"/>
                </a:solidFill>
                <a:latin typeface="Arial"/>
              </a:rPr>
              <a:t>Acabaments de trimestre, Carnaval, Sant Jordi, Ecofesta i “Setmana Verda i Solidària” (setmana abans de Setmana Santa). </a:t>
            </a:r>
            <a:br/>
            <a:br/>
            <a:r>
              <a:rPr b="1" lang="ca-ES" sz="2000" spc="-1" strike="noStrike">
                <a:solidFill>
                  <a:srgbClr val="ffffff"/>
                </a:solidFill>
                <a:latin typeface="Arial"/>
              </a:rPr>
              <a:t>Mentre duri la situació de Pandèmia, no es faran sortides ni activitats grupals.</a:t>
            </a:r>
            <a:br/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755640" y="764640"/>
            <a:ext cx="6629040" cy="359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3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3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3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539640" y="476640"/>
            <a:ext cx="6629040" cy="18259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Guia de l’alumne</a:t>
            </a:r>
            <a:endParaRPr b="0" lang="es-E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539640" y="1628640"/>
            <a:ext cx="8280720" cy="4464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Està a la pàgina web del centre. Trobareu: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-Organització del centre, calendari.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Wingdings 2" charset="2"/>
              <a:buChar char=""/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-Sistemes i criteris d’avaluació  i recuperació de cada matèria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Wingdings 2" charset="2"/>
              <a:buChar char=""/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- Aspectes normatius: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s-ES" sz="2000" spc="-1" strike="noStrike">
                <a:solidFill>
                  <a:srgbClr val="ffffff"/>
                </a:solidFill>
                <a:latin typeface="Arial"/>
              </a:rPr>
              <a:t>Puntualitat , assistència  (faltes d’assistència a exàmens: cal certificat mèdic oficial) i aspectes disciplinaris (si acumulen 10 faltes d’assistència sense justificar, o 10 retards, o una expulsió de l’aula, el T.O. li retirarà el carnet  de sortida de pati durant dos dies), etc.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611640" y="332640"/>
            <a:ext cx="6629040" cy="18259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es-ES" sz="4200" spc="-1" strike="noStrike">
                <a:solidFill>
                  <a:srgbClr val="a1d4e6"/>
                </a:solidFill>
                <a:latin typeface="Franklin Gothic Book"/>
              </a:rPr>
              <a:t>Altres qüestions</a:t>
            </a:r>
            <a:endParaRPr b="0" lang="es-ES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683640" y="980640"/>
            <a:ext cx="7992360" cy="5040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70000"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</a:pP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  </a:t>
            </a: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Canvis de matèries durant el primer mes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</a:pP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Importància de l’agenda i de la seva utilització diària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</a:pP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Importància de fer deures i/o estudiar cada dia: horari d’estudi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6ea0b0"/>
              </a:buClr>
              <a:buSzPct val="80000"/>
              <a:buFont typeface="Arial"/>
              <a:buChar char="•"/>
            </a:pP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  </a:t>
            </a: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Qualificacions finals </a:t>
            </a:r>
            <a:endParaRPr b="0" lang="es-ES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s-ES" sz="2000" spc="-1" strike="noStrike">
                <a:solidFill>
                  <a:srgbClr val="ffffff"/>
                </a:solidFill>
                <a:latin typeface="Arial"/>
              </a:rPr>
              <a:t>  </a:t>
            </a: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L’alumnat que en acabar primer curs tingui avaluació negativa en 3 o 4 matèries pot optar entre: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- Matricular-se només de les tres o quatre matèries suspeses.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- Renunciar a les matèries aprovades i cursar de nou totes les matèries de 1r.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L'alumnat que en acabar el segon curs tingui avaluació negativa en algunes matèries, també té dues opcions: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- Matricular-se només de les matèries suspeses.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- Renunciar a les matèries aprovades i cursar de nou totes les matèries de 2n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Nota final accés Universitat  ------ 60% nota mitjana de batxillerat 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                                                      </a:t>
            </a:r>
            <a:r>
              <a:rPr b="0" lang="es-ES" sz="1600" spc="-1" strike="noStrike">
                <a:solidFill>
                  <a:srgbClr val="ffffff"/>
                </a:solidFill>
                <a:latin typeface="Arial"/>
              </a:rPr>
              <a:t>40% nota de la fase general de selectivitat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ca-ES" sz="1600" spc="-1" strike="noStrike">
                <a:solidFill>
                  <a:srgbClr val="ffffff"/>
                </a:solidFill>
                <a:latin typeface="Arial"/>
              </a:rPr>
              <a:t>Amb la fase específica de les PAU es pot arribar fins a una nota de 14. (10 a la fase general i 4 de les dues notes de la fase específica).</a:t>
            </a: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s-ES" sz="1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</TotalTime>
  <Application>LibreOffice/7.0.6.2$Windows_X86_64 LibreOffice_project/144abb84a525d8e30c9dbbefa69cbbf2d8d4ae3b</Application>
  <AppVersion>15.0000</AppVersion>
  <Words>912</Words>
  <Paragraphs>141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2017-10-10T15:56:32Z</dcterms:created>
  <dc:creator>Rubén</dc:creator>
  <dc:description/>
  <dc:language>ca-ES</dc:language>
  <cp:lastModifiedBy/>
  <dcterms:modified xsi:type="dcterms:W3CDTF">2021-10-23T08:45:51Z</dcterms:modified>
  <cp:revision>64</cp:revision>
  <dc:subject/>
  <dc:title>REUNIÓ PARES 1r BATXILLERAT IES SERT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11</vt:i4>
  </property>
</Properties>
</file>