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9"/>
  </p:notesMasterIdLst>
  <p:sldIdLst>
    <p:sldId id="256" r:id="rId2"/>
    <p:sldId id="257" r:id="rId3"/>
    <p:sldId id="349" r:id="rId4"/>
    <p:sldId id="302" r:id="rId5"/>
    <p:sldId id="304" r:id="rId6"/>
    <p:sldId id="303" r:id="rId7"/>
    <p:sldId id="330" r:id="rId8"/>
    <p:sldId id="345" r:id="rId9"/>
    <p:sldId id="331" r:id="rId10"/>
    <p:sldId id="350" r:id="rId11"/>
    <p:sldId id="305" r:id="rId12"/>
    <p:sldId id="259" r:id="rId13"/>
    <p:sldId id="279" r:id="rId14"/>
    <p:sldId id="262" r:id="rId15"/>
    <p:sldId id="275" r:id="rId16"/>
    <p:sldId id="306" r:id="rId17"/>
    <p:sldId id="348" r:id="rId18"/>
    <p:sldId id="307" r:id="rId19"/>
    <p:sldId id="308" r:id="rId20"/>
    <p:sldId id="276" r:id="rId21"/>
    <p:sldId id="309" r:id="rId22"/>
    <p:sldId id="263" r:id="rId23"/>
    <p:sldId id="310" r:id="rId24"/>
    <p:sldId id="267" r:id="rId25"/>
    <p:sldId id="332" r:id="rId26"/>
    <p:sldId id="334" r:id="rId27"/>
    <p:sldId id="281" r:id="rId28"/>
    <p:sldId id="311" r:id="rId29"/>
    <p:sldId id="351" r:id="rId30"/>
    <p:sldId id="312" r:id="rId31"/>
    <p:sldId id="269" r:id="rId32"/>
    <p:sldId id="283" r:id="rId33"/>
    <p:sldId id="313" r:id="rId34"/>
    <p:sldId id="314" r:id="rId35"/>
    <p:sldId id="329" r:id="rId36"/>
    <p:sldId id="316" r:id="rId37"/>
    <p:sldId id="317" r:id="rId38"/>
    <p:sldId id="318" r:id="rId39"/>
    <p:sldId id="344" r:id="rId40"/>
    <p:sldId id="319" r:id="rId41"/>
    <p:sldId id="320" r:id="rId42"/>
    <p:sldId id="321" r:id="rId43"/>
    <p:sldId id="341" r:id="rId44"/>
    <p:sldId id="325" r:id="rId45"/>
    <p:sldId id="326" r:id="rId46"/>
    <p:sldId id="327" r:id="rId47"/>
    <p:sldId id="271" r:id="rId4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8FBAC-1705-42BD-8357-1D1F1EEB37DD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E1AC41ED-08C2-4340-9B00-CD8A168008F3}">
      <dgm:prSet phldrT="[Texto]" custT="1"/>
      <dgm:spPr/>
      <dgm:t>
        <a:bodyPr/>
        <a:lstStyle/>
        <a:p>
          <a:r>
            <a:rPr lang="ca-ES" sz="2800" b="1" dirty="0" smtClean="0">
              <a:latin typeface="Consolas" pitchFamily="49" charset="0"/>
            </a:rPr>
            <a:t>3 Retards</a:t>
          </a:r>
          <a:endParaRPr lang="ca-ES" sz="2800" b="1" dirty="0">
            <a:latin typeface="Consolas" pitchFamily="49" charset="0"/>
          </a:endParaRPr>
        </a:p>
      </dgm:t>
    </dgm:pt>
    <dgm:pt modelId="{761FC50A-B47B-4E57-A8F2-23A1697E2169}" type="parTrans" cxnId="{DB4A589F-3A3A-42D4-9994-7EF4AFA2596E}">
      <dgm:prSet/>
      <dgm:spPr/>
      <dgm:t>
        <a:bodyPr/>
        <a:lstStyle/>
        <a:p>
          <a:endParaRPr lang="ca-ES" sz="2800" b="1">
            <a:latin typeface="Consolas" pitchFamily="49" charset="0"/>
          </a:endParaRPr>
        </a:p>
      </dgm:t>
    </dgm:pt>
    <dgm:pt modelId="{E8E68C5D-DDB3-41D3-80DF-66917878E894}" type="sibTrans" cxnId="{DB4A589F-3A3A-42D4-9994-7EF4AFA2596E}">
      <dgm:prSet custT="1"/>
      <dgm:spPr/>
      <dgm:t>
        <a:bodyPr/>
        <a:lstStyle/>
        <a:p>
          <a:endParaRPr lang="ca-ES" sz="2800" b="1">
            <a:latin typeface="Consolas" pitchFamily="49" charset="0"/>
          </a:endParaRPr>
        </a:p>
      </dgm:t>
    </dgm:pt>
    <dgm:pt modelId="{2D7D2BC3-AD81-4A3D-B3E8-ED209D2303FD}">
      <dgm:prSet phldrT="[Texto]" custT="1"/>
      <dgm:spPr/>
      <dgm:t>
        <a:bodyPr/>
        <a:lstStyle/>
        <a:p>
          <a:r>
            <a:rPr lang="ca-ES" sz="2800" b="1" dirty="0" smtClean="0">
              <a:latin typeface="Consolas" pitchFamily="49" charset="0"/>
            </a:rPr>
            <a:t>1 Falta assistència FA </a:t>
          </a:r>
          <a:endParaRPr lang="ca-ES" sz="2800" b="1" dirty="0">
            <a:latin typeface="Consolas" pitchFamily="49" charset="0"/>
          </a:endParaRPr>
        </a:p>
      </dgm:t>
    </dgm:pt>
    <dgm:pt modelId="{F6589D09-F016-4D33-9969-4EBF090DBC2B}" type="parTrans" cxnId="{A1BA7221-46A2-4CC4-B20C-043A4007C889}">
      <dgm:prSet/>
      <dgm:spPr/>
      <dgm:t>
        <a:bodyPr/>
        <a:lstStyle/>
        <a:p>
          <a:endParaRPr lang="ca-ES" sz="2800" b="1">
            <a:latin typeface="Consolas" pitchFamily="49" charset="0"/>
          </a:endParaRPr>
        </a:p>
      </dgm:t>
    </dgm:pt>
    <dgm:pt modelId="{AA51A8F6-EBF6-401F-AA80-C582EFDCCA09}" type="sibTrans" cxnId="{A1BA7221-46A2-4CC4-B20C-043A4007C889}">
      <dgm:prSet/>
      <dgm:spPr/>
      <dgm:t>
        <a:bodyPr/>
        <a:lstStyle/>
        <a:p>
          <a:endParaRPr lang="ca-ES" sz="2800" b="1">
            <a:latin typeface="Consolas" pitchFamily="49" charset="0"/>
          </a:endParaRPr>
        </a:p>
      </dgm:t>
    </dgm:pt>
    <dgm:pt modelId="{822CAA4F-485D-4331-B992-7B6AF48B06A9}" type="pres">
      <dgm:prSet presAssocID="{CF18FBAC-1705-42BD-8357-1D1F1EEB37DD}" presName="Name0" presStyleCnt="0">
        <dgm:presLayoutVars>
          <dgm:dir/>
          <dgm:resizeHandles val="exact"/>
        </dgm:presLayoutVars>
      </dgm:prSet>
      <dgm:spPr/>
    </dgm:pt>
    <dgm:pt modelId="{4B0DC3E9-5672-4A84-B97A-8109C832E55B}" type="pres">
      <dgm:prSet presAssocID="{E1AC41ED-08C2-4340-9B00-CD8A168008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F44A8DF-9753-4874-BE8F-02B75845C909}" type="pres">
      <dgm:prSet presAssocID="{E8E68C5D-DDB3-41D3-80DF-66917878E894}" presName="sibTrans" presStyleLbl="sibTrans2D1" presStyleIdx="0" presStyleCnt="1"/>
      <dgm:spPr/>
      <dgm:t>
        <a:bodyPr/>
        <a:lstStyle/>
        <a:p>
          <a:endParaRPr lang="ca-ES"/>
        </a:p>
      </dgm:t>
    </dgm:pt>
    <dgm:pt modelId="{27AE8583-D9C2-4BC6-8E32-6773F72222E5}" type="pres">
      <dgm:prSet presAssocID="{E8E68C5D-DDB3-41D3-80DF-66917878E894}" presName="connectorText" presStyleLbl="sibTrans2D1" presStyleIdx="0" presStyleCnt="1"/>
      <dgm:spPr/>
      <dgm:t>
        <a:bodyPr/>
        <a:lstStyle/>
        <a:p>
          <a:endParaRPr lang="ca-ES"/>
        </a:p>
      </dgm:t>
    </dgm:pt>
    <dgm:pt modelId="{24F87888-B14D-4437-B91A-14E6F9C6669E}" type="pres">
      <dgm:prSet presAssocID="{2D7D2BC3-AD81-4A3D-B3E8-ED209D2303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1BA7221-46A2-4CC4-B20C-043A4007C889}" srcId="{CF18FBAC-1705-42BD-8357-1D1F1EEB37DD}" destId="{2D7D2BC3-AD81-4A3D-B3E8-ED209D2303FD}" srcOrd="1" destOrd="0" parTransId="{F6589D09-F016-4D33-9969-4EBF090DBC2B}" sibTransId="{AA51A8F6-EBF6-401F-AA80-C582EFDCCA09}"/>
    <dgm:cxn modelId="{BA7DC5C1-7A6E-40AC-AE5E-7C64B3D2DEDA}" type="presOf" srcId="{CF18FBAC-1705-42BD-8357-1D1F1EEB37DD}" destId="{822CAA4F-485D-4331-B992-7B6AF48B06A9}" srcOrd="0" destOrd="0" presId="urn:microsoft.com/office/officeart/2005/8/layout/process1"/>
    <dgm:cxn modelId="{7D882B13-6F6C-49FC-8E26-AAD7BF27D789}" type="presOf" srcId="{2D7D2BC3-AD81-4A3D-B3E8-ED209D2303FD}" destId="{24F87888-B14D-4437-B91A-14E6F9C6669E}" srcOrd="0" destOrd="0" presId="urn:microsoft.com/office/officeart/2005/8/layout/process1"/>
    <dgm:cxn modelId="{9C5016FF-7266-4BAE-8452-1A82BB32C50A}" type="presOf" srcId="{E8E68C5D-DDB3-41D3-80DF-66917878E894}" destId="{27AE8583-D9C2-4BC6-8E32-6773F72222E5}" srcOrd="1" destOrd="0" presId="urn:microsoft.com/office/officeart/2005/8/layout/process1"/>
    <dgm:cxn modelId="{0182F95A-4BAB-40E3-92F8-B8DDA24CFA97}" type="presOf" srcId="{E1AC41ED-08C2-4340-9B00-CD8A168008F3}" destId="{4B0DC3E9-5672-4A84-B97A-8109C832E55B}" srcOrd="0" destOrd="0" presId="urn:microsoft.com/office/officeart/2005/8/layout/process1"/>
    <dgm:cxn modelId="{DB4A589F-3A3A-42D4-9994-7EF4AFA2596E}" srcId="{CF18FBAC-1705-42BD-8357-1D1F1EEB37DD}" destId="{E1AC41ED-08C2-4340-9B00-CD8A168008F3}" srcOrd="0" destOrd="0" parTransId="{761FC50A-B47B-4E57-A8F2-23A1697E2169}" sibTransId="{E8E68C5D-DDB3-41D3-80DF-66917878E894}"/>
    <dgm:cxn modelId="{7BCE50F2-27A0-4B4C-8690-5DD148609436}" type="presOf" srcId="{E8E68C5D-DDB3-41D3-80DF-66917878E894}" destId="{0F44A8DF-9753-4874-BE8F-02B75845C909}" srcOrd="0" destOrd="0" presId="urn:microsoft.com/office/officeart/2005/8/layout/process1"/>
    <dgm:cxn modelId="{9408F9D4-C0A6-47C4-8E03-28DE31EED2F8}" type="presParOf" srcId="{822CAA4F-485D-4331-B992-7B6AF48B06A9}" destId="{4B0DC3E9-5672-4A84-B97A-8109C832E55B}" srcOrd="0" destOrd="0" presId="urn:microsoft.com/office/officeart/2005/8/layout/process1"/>
    <dgm:cxn modelId="{BB9D4B55-73C9-428D-A765-51C16BE54D15}" type="presParOf" srcId="{822CAA4F-485D-4331-B992-7B6AF48B06A9}" destId="{0F44A8DF-9753-4874-BE8F-02B75845C909}" srcOrd="1" destOrd="0" presId="urn:microsoft.com/office/officeart/2005/8/layout/process1"/>
    <dgm:cxn modelId="{748861A0-CF80-442F-BCFA-4B37C35919EF}" type="presParOf" srcId="{0F44A8DF-9753-4874-BE8F-02B75845C909}" destId="{27AE8583-D9C2-4BC6-8E32-6773F72222E5}" srcOrd="0" destOrd="0" presId="urn:microsoft.com/office/officeart/2005/8/layout/process1"/>
    <dgm:cxn modelId="{9B1ABD25-A2AB-4D83-AE3E-43890BFBE2BE}" type="presParOf" srcId="{822CAA4F-485D-4331-B992-7B6AF48B06A9}" destId="{24F87888-B14D-4437-B91A-14E6F9C6669E}" srcOrd="2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8FBAC-1705-42BD-8357-1D1F1EEB37DD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E1AC41ED-08C2-4340-9B00-CD8A168008F3}">
      <dgm:prSet phldrT="[Texto]" custT="1"/>
      <dgm:spPr/>
      <dgm:t>
        <a:bodyPr/>
        <a:lstStyle/>
        <a:p>
          <a:r>
            <a:rPr lang="ca-ES" sz="3200" b="1" dirty="0" smtClean="0">
              <a:latin typeface="Consolas" pitchFamily="49" charset="0"/>
            </a:rPr>
            <a:t>10 </a:t>
          </a:r>
          <a:r>
            <a:rPr lang="ca-ES" sz="2800" b="1" dirty="0" smtClean="0">
              <a:latin typeface="Consolas" pitchFamily="49" charset="0"/>
            </a:rPr>
            <a:t>FA sense justificar</a:t>
          </a:r>
          <a:endParaRPr lang="ca-ES" sz="2800" b="1" dirty="0">
            <a:latin typeface="Consolas" pitchFamily="49" charset="0"/>
          </a:endParaRPr>
        </a:p>
      </dgm:t>
    </dgm:pt>
    <dgm:pt modelId="{761FC50A-B47B-4E57-A8F2-23A1697E2169}" type="parTrans" cxnId="{DB4A589F-3A3A-42D4-9994-7EF4AFA2596E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E8E68C5D-DDB3-41D3-80DF-66917878E894}" type="sibTrans" cxnId="{DB4A589F-3A3A-42D4-9994-7EF4AFA2596E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2D7D2BC3-AD81-4A3D-B3E8-ED209D2303FD}">
      <dgm:prSet phldrT="[Texto]" custT="1"/>
      <dgm:spPr/>
      <dgm:t>
        <a:bodyPr/>
        <a:lstStyle/>
        <a:p>
          <a:r>
            <a:rPr lang="ca-ES" sz="3000" b="1" dirty="0" smtClean="0">
              <a:latin typeface="Consolas" pitchFamily="49" charset="0"/>
            </a:rPr>
            <a:t>1</a:t>
          </a:r>
          <a:r>
            <a:rPr lang="ca-ES" sz="3300" dirty="0" smtClean="0">
              <a:latin typeface="Consolas" pitchFamily="49" charset="0"/>
            </a:rPr>
            <a:t> </a:t>
          </a:r>
          <a:r>
            <a:rPr lang="ca-ES" sz="3000" b="1" dirty="0" smtClean="0">
              <a:latin typeface="Consolas" pitchFamily="49" charset="0"/>
            </a:rPr>
            <a:t>AMONESTACIÓ</a:t>
          </a:r>
          <a:endParaRPr lang="ca-ES" sz="3000" b="1" dirty="0">
            <a:latin typeface="Consolas" pitchFamily="49" charset="0"/>
          </a:endParaRPr>
        </a:p>
      </dgm:t>
    </dgm:pt>
    <dgm:pt modelId="{F6589D09-F016-4D33-9969-4EBF090DBC2B}" type="parTrans" cxnId="{A1BA7221-46A2-4CC4-B20C-043A4007C889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AA51A8F6-EBF6-401F-AA80-C582EFDCCA09}" type="sibTrans" cxnId="{A1BA7221-46A2-4CC4-B20C-043A4007C889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822CAA4F-485D-4331-B992-7B6AF48B06A9}" type="pres">
      <dgm:prSet presAssocID="{CF18FBAC-1705-42BD-8357-1D1F1EEB37DD}" presName="Name0" presStyleCnt="0">
        <dgm:presLayoutVars>
          <dgm:dir/>
          <dgm:resizeHandles val="exact"/>
        </dgm:presLayoutVars>
      </dgm:prSet>
      <dgm:spPr/>
    </dgm:pt>
    <dgm:pt modelId="{4B0DC3E9-5672-4A84-B97A-8109C832E55B}" type="pres">
      <dgm:prSet presAssocID="{E1AC41ED-08C2-4340-9B00-CD8A168008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F44A8DF-9753-4874-BE8F-02B75845C909}" type="pres">
      <dgm:prSet presAssocID="{E8E68C5D-DDB3-41D3-80DF-66917878E894}" presName="sibTrans" presStyleLbl="sibTrans2D1" presStyleIdx="0" presStyleCnt="1"/>
      <dgm:spPr/>
      <dgm:t>
        <a:bodyPr/>
        <a:lstStyle/>
        <a:p>
          <a:endParaRPr lang="ca-ES"/>
        </a:p>
      </dgm:t>
    </dgm:pt>
    <dgm:pt modelId="{27AE8583-D9C2-4BC6-8E32-6773F72222E5}" type="pres">
      <dgm:prSet presAssocID="{E8E68C5D-DDB3-41D3-80DF-66917878E894}" presName="connectorText" presStyleLbl="sibTrans2D1" presStyleIdx="0" presStyleCnt="1"/>
      <dgm:spPr/>
      <dgm:t>
        <a:bodyPr/>
        <a:lstStyle/>
        <a:p>
          <a:endParaRPr lang="ca-ES"/>
        </a:p>
      </dgm:t>
    </dgm:pt>
    <dgm:pt modelId="{24F87888-B14D-4437-B91A-14E6F9C6669E}" type="pres">
      <dgm:prSet presAssocID="{2D7D2BC3-AD81-4A3D-B3E8-ED209D2303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F51C6A9-6443-4B34-9915-1602AF5BEB40}" type="presOf" srcId="{E8E68C5D-DDB3-41D3-80DF-66917878E894}" destId="{0F44A8DF-9753-4874-BE8F-02B75845C909}" srcOrd="0" destOrd="0" presId="urn:microsoft.com/office/officeart/2005/8/layout/process1"/>
    <dgm:cxn modelId="{A1BA7221-46A2-4CC4-B20C-043A4007C889}" srcId="{CF18FBAC-1705-42BD-8357-1D1F1EEB37DD}" destId="{2D7D2BC3-AD81-4A3D-B3E8-ED209D2303FD}" srcOrd="1" destOrd="0" parTransId="{F6589D09-F016-4D33-9969-4EBF090DBC2B}" sibTransId="{AA51A8F6-EBF6-401F-AA80-C582EFDCCA09}"/>
    <dgm:cxn modelId="{5C32AA68-2815-4CFC-B2EE-DCF2D071803E}" type="presOf" srcId="{E8E68C5D-DDB3-41D3-80DF-66917878E894}" destId="{27AE8583-D9C2-4BC6-8E32-6773F72222E5}" srcOrd="1" destOrd="0" presId="urn:microsoft.com/office/officeart/2005/8/layout/process1"/>
    <dgm:cxn modelId="{32CDEA5A-81C6-4AC7-B0A6-5987EA037804}" type="presOf" srcId="{CF18FBAC-1705-42BD-8357-1D1F1EEB37DD}" destId="{822CAA4F-485D-4331-B992-7B6AF48B06A9}" srcOrd="0" destOrd="0" presId="urn:microsoft.com/office/officeart/2005/8/layout/process1"/>
    <dgm:cxn modelId="{DB4A589F-3A3A-42D4-9994-7EF4AFA2596E}" srcId="{CF18FBAC-1705-42BD-8357-1D1F1EEB37DD}" destId="{E1AC41ED-08C2-4340-9B00-CD8A168008F3}" srcOrd="0" destOrd="0" parTransId="{761FC50A-B47B-4E57-A8F2-23A1697E2169}" sibTransId="{E8E68C5D-DDB3-41D3-80DF-66917878E894}"/>
    <dgm:cxn modelId="{A82EA7DC-D1E6-4003-AEF0-04942ECFBFF8}" type="presOf" srcId="{2D7D2BC3-AD81-4A3D-B3E8-ED209D2303FD}" destId="{24F87888-B14D-4437-B91A-14E6F9C6669E}" srcOrd="0" destOrd="0" presId="urn:microsoft.com/office/officeart/2005/8/layout/process1"/>
    <dgm:cxn modelId="{377A0165-BD52-4950-B926-96AA8C12ADBE}" type="presOf" srcId="{E1AC41ED-08C2-4340-9B00-CD8A168008F3}" destId="{4B0DC3E9-5672-4A84-B97A-8109C832E55B}" srcOrd="0" destOrd="0" presId="urn:microsoft.com/office/officeart/2005/8/layout/process1"/>
    <dgm:cxn modelId="{B797DFF6-B268-4F50-8DA7-B1B90425C8F3}" type="presParOf" srcId="{822CAA4F-485D-4331-B992-7B6AF48B06A9}" destId="{4B0DC3E9-5672-4A84-B97A-8109C832E55B}" srcOrd="0" destOrd="0" presId="urn:microsoft.com/office/officeart/2005/8/layout/process1"/>
    <dgm:cxn modelId="{1BCE4D0F-6D57-4B29-8F10-D716786DF3B8}" type="presParOf" srcId="{822CAA4F-485D-4331-B992-7B6AF48B06A9}" destId="{0F44A8DF-9753-4874-BE8F-02B75845C909}" srcOrd="1" destOrd="0" presId="urn:microsoft.com/office/officeart/2005/8/layout/process1"/>
    <dgm:cxn modelId="{062223C5-AF32-43E7-8D48-BC3B1B0EEDAC}" type="presParOf" srcId="{0F44A8DF-9753-4874-BE8F-02B75845C909}" destId="{27AE8583-D9C2-4BC6-8E32-6773F72222E5}" srcOrd="0" destOrd="0" presId="urn:microsoft.com/office/officeart/2005/8/layout/process1"/>
    <dgm:cxn modelId="{2C4E5430-E733-4426-8482-5503108749F3}" type="presParOf" srcId="{822CAA4F-485D-4331-B992-7B6AF48B06A9}" destId="{24F87888-B14D-4437-B91A-14E6F9C6669E}" srcOrd="2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18FBAC-1705-42BD-8357-1D1F1EEB37DD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E1AC41ED-08C2-4340-9B00-CD8A168008F3}">
      <dgm:prSet phldrT="[Texto]"/>
      <dgm:spPr/>
      <dgm:t>
        <a:bodyPr/>
        <a:lstStyle/>
        <a:p>
          <a:r>
            <a:rPr lang="ca-ES" b="1" dirty="0" smtClean="0">
              <a:latin typeface="Consolas" pitchFamily="49" charset="0"/>
            </a:rPr>
            <a:t>3 Expulsions d’aula</a:t>
          </a:r>
          <a:endParaRPr lang="ca-ES" b="1" dirty="0">
            <a:latin typeface="Consolas" pitchFamily="49" charset="0"/>
          </a:endParaRPr>
        </a:p>
      </dgm:t>
    </dgm:pt>
    <dgm:pt modelId="{761FC50A-B47B-4E57-A8F2-23A1697E2169}" type="parTrans" cxnId="{DB4A589F-3A3A-42D4-9994-7EF4AFA2596E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E8E68C5D-DDB3-41D3-80DF-66917878E894}" type="sibTrans" cxnId="{DB4A589F-3A3A-42D4-9994-7EF4AFA2596E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2D7D2BC3-AD81-4A3D-B3E8-ED209D2303FD}">
      <dgm:prSet phldrT="[Texto]"/>
      <dgm:spPr/>
      <dgm:t>
        <a:bodyPr/>
        <a:lstStyle/>
        <a:p>
          <a:r>
            <a:rPr lang="ca-ES" b="1" dirty="0" smtClean="0">
              <a:latin typeface="Consolas" pitchFamily="49" charset="0"/>
            </a:rPr>
            <a:t>1 AMONESTACIÓ</a:t>
          </a:r>
          <a:endParaRPr lang="ca-ES" b="1" dirty="0">
            <a:latin typeface="Consolas" pitchFamily="49" charset="0"/>
          </a:endParaRPr>
        </a:p>
      </dgm:t>
    </dgm:pt>
    <dgm:pt modelId="{F6589D09-F016-4D33-9969-4EBF090DBC2B}" type="parTrans" cxnId="{A1BA7221-46A2-4CC4-B20C-043A4007C889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AA51A8F6-EBF6-401F-AA80-C582EFDCCA09}" type="sibTrans" cxnId="{A1BA7221-46A2-4CC4-B20C-043A4007C889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822CAA4F-485D-4331-B992-7B6AF48B06A9}" type="pres">
      <dgm:prSet presAssocID="{CF18FBAC-1705-42BD-8357-1D1F1EEB37DD}" presName="Name0" presStyleCnt="0">
        <dgm:presLayoutVars>
          <dgm:dir/>
          <dgm:resizeHandles val="exact"/>
        </dgm:presLayoutVars>
      </dgm:prSet>
      <dgm:spPr/>
    </dgm:pt>
    <dgm:pt modelId="{4B0DC3E9-5672-4A84-B97A-8109C832E55B}" type="pres">
      <dgm:prSet presAssocID="{E1AC41ED-08C2-4340-9B00-CD8A168008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F44A8DF-9753-4874-BE8F-02B75845C909}" type="pres">
      <dgm:prSet presAssocID="{E8E68C5D-DDB3-41D3-80DF-66917878E894}" presName="sibTrans" presStyleLbl="sibTrans2D1" presStyleIdx="0" presStyleCnt="1"/>
      <dgm:spPr/>
      <dgm:t>
        <a:bodyPr/>
        <a:lstStyle/>
        <a:p>
          <a:endParaRPr lang="ca-ES"/>
        </a:p>
      </dgm:t>
    </dgm:pt>
    <dgm:pt modelId="{27AE8583-D9C2-4BC6-8E32-6773F72222E5}" type="pres">
      <dgm:prSet presAssocID="{E8E68C5D-DDB3-41D3-80DF-66917878E894}" presName="connectorText" presStyleLbl="sibTrans2D1" presStyleIdx="0" presStyleCnt="1"/>
      <dgm:spPr/>
      <dgm:t>
        <a:bodyPr/>
        <a:lstStyle/>
        <a:p>
          <a:endParaRPr lang="ca-ES"/>
        </a:p>
      </dgm:t>
    </dgm:pt>
    <dgm:pt modelId="{24F87888-B14D-4437-B91A-14E6F9C6669E}" type="pres">
      <dgm:prSet presAssocID="{2D7D2BC3-AD81-4A3D-B3E8-ED209D2303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1BA7221-46A2-4CC4-B20C-043A4007C889}" srcId="{CF18FBAC-1705-42BD-8357-1D1F1EEB37DD}" destId="{2D7D2BC3-AD81-4A3D-B3E8-ED209D2303FD}" srcOrd="1" destOrd="0" parTransId="{F6589D09-F016-4D33-9969-4EBF090DBC2B}" sibTransId="{AA51A8F6-EBF6-401F-AA80-C582EFDCCA09}"/>
    <dgm:cxn modelId="{133C7713-BD13-4548-9907-FB44DEC8C5B0}" type="presOf" srcId="{E8E68C5D-DDB3-41D3-80DF-66917878E894}" destId="{27AE8583-D9C2-4BC6-8E32-6773F72222E5}" srcOrd="1" destOrd="0" presId="urn:microsoft.com/office/officeart/2005/8/layout/process1"/>
    <dgm:cxn modelId="{DB4A589F-3A3A-42D4-9994-7EF4AFA2596E}" srcId="{CF18FBAC-1705-42BD-8357-1D1F1EEB37DD}" destId="{E1AC41ED-08C2-4340-9B00-CD8A168008F3}" srcOrd="0" destOrd="0" parTransId="{761FC50A-B47B-4E57-A8F2-23A1697E2169}" sibTransId="{E8E68C5D-DDB3-41D3-80DF-66917878E894}"/>
    <dgm:cxn modelId="{936D34C4-B7C1-4717-B5BB-08F818FF3134}" type="presOf" srcId="{E8E68C5D-DDB3-41D3-80DF-66917878E894}" destId="{0F44A8DF-9753-4874-BE8F-02B75845C909}" srcOrd="0" destOrd="0" presId="urn:microsoft.com/office/officeart/2005/8/layout/process1"/>
    <dgm:cxn modelId="{EB75CB4F-E071-43EC-9902-744503A99D35}" type="presOf" srcId="{2D7D2BC3-AD81-4A3D-B3E8-ED209D2303FD}" destId="{24F87888-B14D-4437-B91A-14E6F9C6669E}" srcOrd="0" destOrd="0" presId="urn:microsoft.com/office/officeart/2005/8/layout/process1"/>
    <dgm:cxn modelId="{A23DC63E-04E5-4ABB-8F4D-7E24BD06155E}" type="presOf" srcId="{E1AC41ED-08C2-4340-9B00-CD8A168008F3}" destId="{4B0DC3E9-5672-4A84-B97A-8109C832E55B}" srcOrd="0" destOrd="0" presId="urn:microsoft.com/office/officeart/2005/8/layout/process1"/>
    <dgm:cxn modelId="{1A6EF0B1-684A-452F-B218-56008DF92717}" type="presOf" srcId="{CF18FBAC-1705-42BD-8357-1D1F1EEB37DD}" destId="{822CAA4F-485D-4331-B992-7B6AF48B06A9}" srcOrd="0" destOrd="0" presId="urn:microsoft.com/office/officeart/2005/8/layout/process1"/>
    <dgm:cxn modelId="{06A6D302-9970-4069-B97D-A5C0B7158056}" type="presParOf" srcId="{822CAA4F-485D-4331-B992-7B6AF48B06A9}" destId="{4B0DC3E9-5672-4A84-B97A-8109C832E55B}" srcOrd="0" destOrd="0" presId="urn:microsoft.com/office/officeart/2005/8/layout/process1"/>
    <dgm:cxn modelId="{E2178B95-8501-4318-8608-4953F7E8DD64}" type="presParOf" srcId="{822CAA4F-485D-4331-B992-7B6AF48B06A9}" destId="{0F44A8DF-9753-4874-BE8F-02B75845C909}" srcOrd="1" destOrd="0" presId="urn:microsoft.com/office/officeart/2005/8/layout/process1"/>
    <dgm:cxn modelId="{D1316FAF-4ABB-4934-8CFE-A629504DDD7F}" type="presParOf" srcId="{0F44A8DF-9753-4874-BE8F-02B75845C909}" destId="{27AE8583-D9C2-4BC6-8E32-6773F72222E5}" srcOrd="0" destOrd="0" presId="urn:microsoft.com/office/officeart/2005/8/layout/process1"/>
    <dgm:cxn modelId="{71814609-4192-468A-96E1-82DA85CD9DF2}" type="presParOf" srcId="{822CAA4F-485D-4331-B992-7B6AF48B06A9}" destId="{24F87888-B14D-4437-B91A-14E6F9C6669E}" srcOrd="2" destOrd="0" presId="urn:microsoft.com/office/officeart/2005/8/layout/process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18FBAC-1705-42BD-8357-1D1F1EEB37DD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E1AC41ED-08C2-4340-9B00-CD8A168008F3}">
      <dgm:prSet phldrT="[Texto]"/>
      <dgm:spPr/>
      <dgm:t>
        <a:bodyPr/>
        <a:lstStyle/>
        <a:p>
          <a:r>
            <a:rPr lang="ca-ES" b="1" dirty="0" smtClean="0">
              <a:latin typeface="Consolas" pitchFamily="49" charset="0"/>
            </a:rPr>
            <a:t>3 AMONESTACIONS</a:t>
          </a:r>
        </a:p>
      </dgm:t>
    </dgm:pt>
    <dgm:pt modelId="{761FC50A-B47B-4E57-A8F2-23A1697E2169}" type="parTrans" cxnId="{DB4A589F-3A3A-42D4-9994-7EF4AFA2596E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E8E68C5D-DDB3-41D3-80DF-66917878E894}" type="sibTrans" cxnId="{DB4A589F-3A3A-42D4-9994-7EF4AFA2596E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2D7D2BC3-AD81-4A3D-B3E8-ED209D2303FD}">
      <dgm:prSet phldrT="[Texto]"/>
      <dgm:spPr/>
      <dgm:t>
        <a:bodyPr/>
        <a:lstStyle/>
        <a:p>
          <a:r>
            <a:rPr lang="ca-ES" b="1" dirty="0" smtClean="0">
              <a:latin typeface="Consolas" pitchFamily="49" charset="0"/>
            </a:rPr>
            <a:t>1 FALTA GREU</a:t>
          </a:r>
          <a:endParaRPr lang="ca-ES" b="1" dirty="0">
            <a:latin typeface="Consolas" pitchFamily="49" charset="0"/>
          </a:endParaRPr>
        </a:p>
      </dgm:t>
    </dgm:pt>
    <dgm:pt modelId="{F6589D09-F016-4D33-9969-4EBF090DBC2B}" type="parTrans" cxnId="{A1BA7221-46A2-4CC4-B20C-043A4007C889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AA51A8F6-EBF6-401F-AA80-C582EFDCCA09}" type="sibTrans" cxnId="{A1BA7221-46A2-4CC4-B20C-043A4007C889}">
      <dgm:prSet/>
      <dgm:spPr/>
      <dgm:t>
        <a:bodyPr/>
        <a:lstStyle/>
        <a:p>
          <a:endParaRPr lang="ca-ES">
            <a:latin typeface="Consolas" pitchFamily="49" charset="0"/>
          </a:endParaRPr>
        </a:p>
      </dgm:t>
    </dgm:pt>
    <dgm:pt modelId="{822CAA4F-485D-4331-B992-7B6AF48B06A9}" type="pres">
      <dgm:prSet presAssocID="{CF18FBAC-1705-42BD-8357-1D1F1EEB37DD}" presName="Name0" presStyleCnt="0">
        <dgm:presLayoutVars>
          <dgm:dir/>
          <dgm:resizeHandles val="exact"/>
        </dgm:presLayoutVars>
      </dgm:prSet>
      <dgm:spPr/>
    </dgm:pt>
    <dgm:pt modelId="{4B0DC3E9-5672-4A84-B97A-8109C832E55B}" type="pres">
      <dgm:prSet presAssocID="{E1AC41ED-08C2-4340-9B00-CD8A168008F3}" presName="node" presStyleLbl="node1" presStyleIdx="0" presStyleCnt="2" custLinFactNeighborX="-11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F44A8DF-9753-4874-BE8F-02B75845C909}" type="pres">
      <dgm:prSet presAssocID="{E8E68C5D-DDB3-41D3-80DF-66917878E894}" presName="sibTrans" presStyleLbl="sibTrans2D1" presStyleIdx="0" presStyleCnt="1"/>
      <dgm:spPr/>
      <dgm:t>
        <a:bodyPr/>
        <a:lstStyle/>
        <a:p>
          <a:endParaRPr lang="ca-ES"/>
        </a:p>
      </dgm:t>
    </dgm:pt>
    <dgm:pt modelId="{27AE8583-D9C2-4BC6-8E32-6773F72222E5}" type="pres">
      <dgm:prSet presAssocID="{E8E68C5D-DDB3-41D3-80DF-66917878E894}" presName="connectorText" presStyleLbl="sibTrans2D1" presStyleIdx="0" presStyleCnt="1"/>
      <dgm:spPr/>
      <dgm:t>
        <a:bodyPr/>
        <a:lstStyle/>
        <a:p>
          <a:endParaRPr lang="ca-ES"/>
        </a:p>
      </dgm:t>
    </dgm:pt>
    <dgm:pt modelId="{24F87888-B14D-4437-B91A-14E6F9C6669E}" type="pres">
      <dgm:prSet presAssocID="{2D7D2BC3-AD81-4A3D-B3E8-ED209D2303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1BA7221-46A2-4CC4-B20C-043A4007C889}" srcId="{CF18FBAC-1705-42BD-8357-1D1F1EEB37DD}" destId="{2D7D2BC3-AD81-4A3D-B3E8-ED209D2303FD}" srcOrd="1" destOrd="0" parTransId="{F6589D09-F016-4D33-9969-4EBF090DBC2B}" sibTransId="{AA51A8F6-EBF6-401F-AA80-C582EFDCCA09}"/>
    <dgm:cxn modelId="{3CFB2BE2-9A23-4FFE-9864-E72F7065FA2E}" type="presOf" srcId="{CF18FBAC-1705-42BD-8357-1D1F1EEB37DD}" destId="{822CAA4F-485D-4331-B992-7B6AF48B06A9}" srcOrd="0" destOrd="0" presId="urn:microsoft.com/office/officeart/2005/8/layout/process1"/>
    <dgm:cxn modelId="{F82F141B-E8DD-469F-99E5-211E19C01D0C}" type="presOf" srcId="{2D7D2BC3-AD81-4A3D-B3E8-ED209D2303FD}" destId="{24F87888-B14D-4437-B91A-14E6F9C6669E}" srcOrd="0" destOrd="0" presId="urn:microsoft.com/office/officeart/2005/8/layout/process1"/>
    <dgm:cxn modelId="{DB4A589F-3A3A-42D4-9994-7EF4AFA2596E}" srcId="{CF18FBAC-1705-42BD-8357-1D1F1EEB37DD}" destId="{E1AC41ED-08C2-4340-9B00-CD8A168008F3}" srcOrd="0" destOrd="0" parTransId="{761FC50A-B47B-4E57-A8F2-23A1697E2169}" sibTransId="{E8E68C5D-DDB3-41D3-80DF-66917878E894}"/>
    <dgm:cxn modelId="{05220245-15C8-49DD-90BC-8A17F1B07876}" type="presOf" srcId="{E8E68C5D-DDB3-41D3-80DF-66917878E894}" destId="{0F44A8DF-9753-4874-BE8F-02B75845C909}" srcOrd="0" destOrd="0" presId="urn:microsoft.com/office/officeart/2005/8/layout/process1"/>
    <dgm:cxn modelId="{69DAC910-BB72-4727-97F9-6538C66FA303}" type="presOf" srcId="{E1AC41ED-08C2-4340-9B00-CD8A168008F3}" destId="{4B0DC3E9-5672-4A84-B97A-8109C832E55B}" srcOrd="0" destOrd="0" presId="urn:microsoft.com/office/officeart/2005/8/layout/process1"/>
    <dgm:cxn modelId="{0F21A216-95FE-44DA-9F97-E34BA19F2F35}" type="presOf" srcId="{E8E68C5D-DDB3-41D3-80DF-66917878E894}" destId="{27AE8583-D9C2-4BC6-8E32-6773F72222E5}" srcOrd="1" destOrd="0" presId="urn:microsoft.com/office/officeart/2005/8/layout/process1"/>
    <dgm:cxn modelId="{74316C94-F3DF-4371-8E8C-5201FBD5C5DE}" type="presParOf" srcId="{822CAA4F-485D-4331-B992-7B6AF48B06A9}" destId="{4B0DC3E9-5672-4A84-B97A-8109C832E55B}" srcOrd="0" destOrd="0" presId="urn:microsoft.com/office/officeart/2005/8/layout/process1"/>
    <dgm:cxn modelId="{EBBF0EFA-D1AA-40CB-9403-7436EDDE80A5}" type="presParOf" srcId="{822CAA4F-485D-4331-B992-7B6AF48B06A9}" destId="{0F44A8DF-9753-4874-BE8F-02B75845C909}" srcOrd="1" destOrd="0" presId="urn:microsoft.com/office/officeart/2005/8/layout/process1"/>
    <dgm:cxn modelId="{E8E0A74D-5380-44F2-9B28-D47842228EFD}" type="presParOf" srcId="{0F44A8DF-9753-4874-BE8F-02B75845C909}" destId="{27AE8583-D9C2-4BC6-8E32-6773F72222E5}" srcOrd="0" destOrd="0" presId="urn:microsoft.com/office/officeart/2005/8/layout/process1"/>
    <dgm:cxn modelId="{BF066B58-A43F-4BE8-9B82-1C5DF81B19F9}" type="presParOf" srcId="{822CAA4F-485D-4331-B992-7B6AF48B06A9}" destId="{24F87888-B14D-4437-B91A-14E6F9C6669E}" srcOrd="2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F23-8BBA-421F-BC3A-9B364201F173}" type="datetimeFigureOut">
              <a:rPr lang="es-ES" smtClean="0"/>
              <a:pPr/>
              <a:t>09/09/2021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65AE1-CA0D-406F-BB3B-CFC93503FA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47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5EA9FC-E1BC-4736-B52B-8DC436AD4F73}" type="datetimeFigureOut">
              <a:rPr lang="es-ES" smtClean="0"/>
              <a:pPr/>
              <a:t>09/09/2021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pasert.com/" TargetMode="External"/><Relationship Id="rId2" Type="http://schemas.openxmlformats.org/officeDocument/2006/relationships/hyperlink" Target="mailto:ampasert@gmail.com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gora.xtec.cat/iesser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to-entrada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618648"/>
            <a:ext cx="8458200" cy="4239352"/>
          </a:xfrm>
        </p:spPr>
        <p:txBody>
          <a:bodyPr>
            <a:normAutofit fontScale="90000"/>
          </a:bodyPr>
          <a:lstStyle/>
          <a:p>
            <a:r>
              <a:rPr lang="es-ES" sz="4900" dirty="0" smtClean="0">
                <a:solidFill>
                  <a:srgbClr val="0070C0"/>
                </a:solidFill>
                <a:effectLst/>
              </a:rPr>
              <a:t>PRESENTACIÓ DEL CURS</a:t>
            </a:r>
            <a:br>
              <a:rPr lang="es-ES" sz="4900" dirty="0" smtClean="0">
                <a:solidFill>
                  <a:srgbClr val="0070C0"/>
                </a:solidFill>
                <a:effectLst/>
              </a:rPr>
            </a:br>
            <a:r>
              <a:rPr lang="es-ES" sz="4900" dirty="0" smtClean="0">
                <a:solidFill>
                  <a:srgbClr val="0070C0"/>
                </a:solidFill>
                <a:effectLst/>
              </a:rPr>
              <a:t>2021-22</a:t>
            </a:r>
            <a:br>
              <a:rPr lang="es-ES" sz="4900" dirty="0" smtClean="0">
                <a:solidFill>
                  <a:srgbClr val="0070C0"/>
                </a:solidFill>
                <a:effectLst/>
              </a:rPr>
            </a:br>
            <a:r>
              <a:rPr lang="ca-ES" sz="4900" dirty="0" smtClean="0">
                <a:solidFill>
                  <a:srgbClr val="0070C0"/>
                </a:solidFill>
                <a:effectLst/>
              </a:rPr>
              <a:t>Institut Josep Lluís </a:t>
            </a:r>
            <a:r>
              <a:rPr lang="ca-ES" sz="4900" dirty="0" err="1" smtClean="0">
                <a:solidFill>
                  <a:srgbClr val="0070C0"/>
                </a:solidFill>
                <a:effectLst/>
              </a:rPr>
              <a:t>Sert</a:t>
            </a:r>
            <a:r>
              <a:rPr lang="ca-ES" sz="4900" dirty="0" smtClean="0">
                <a:solidFill>
                  <a:srgbClr val="0070C0"/>
                </a:solidFill>
                <a:effectLst/>
              </a:rPr>
              <a:t/>
            </a:r>
            <a:br>
              <a:rPr lang="ca-ES" sz="4900" dirty="0" smtClean="0">
                <a:solidFill>
                  <a:srgbClr val="0070C0"/>
                </a:solidFill>
                <a:effectLst/>
              </a:rPr>
            </a:br>
            <a:r>
              <a:rPr lang="ca-ES" sz="4900" dirty="0" smtClean="0">
                <a:solidFill>
                  <a:srgbClr val="0070C0"/>
                </a:solidFill>
                <a:effectLst/>
              </a:rPr>
              <a:t>Grup: </a:t>
            </a:r>
            <a:r>
              <a:rPr lang="es-ES" sz="4900" dirty="0" smtClean="0">
                <a:solidFill>
                  <a:srgbClr val="0070C0"/>
                </a:solidFill>
                <a:effectLst/>
              </a:rPr>
              <a:t>E-12</a:t>
            </a:r>
            <a:br>
              <a:rPr lang="es-ES" sz="4900" dirty="0" smtClean="0">
                <a:solidFill>
                  <a:srgbClr val="0070C0"/>
                </a:solidFill>
                <a:effectLst/>
              </a:rPr>
            </a:br>
            <a:r>
              <a:rPr lang="es-ES" sz="4900" dirty="0" smtClean="0">
                <a:solidFill>
                  <a:srgbClr val="0070C0"/>
                </a:solidFill>
                <a:effectLst/>
              </a:rPr>
              <a:t>Tutora de </a:t>
            </a:r>
            <a:r>
              <a:rPr lang="es-ES" sz="4900" dirty="0" err="1" smtClean="0">
                <a:solidFill>
                  <a:srgbClr val="0070C0"/>
                </a:solidFill>
                <a:effectLst/>
              </a:rPr>
              <a:t>grup</a:t>
            </a:r>
            <a:r>
              <a:rPr lang="es-ES" sz="4900" dirty="0" smtClean="0">
                <a:solidFill>
                  <a:srgbClr val="0070C0"/>
                </a:solidFill>
                <a:effectLst/>
              </a:rPr>
              <a:t>: Esther Ponce  </a:t>
            </a:r>
            <a:br>
              <a:rPr lang="es-ES" sz="4900" dirty="0" smtClean="0">
                <a:solidFill>
                  <a:srgbClr val="0070C0"/>
                </a:solidFill>
                <a:effectLst/>
              </a:rPr>
            </a:br>
            <a:r>
              <a:rPr lang="es-ES" sz="4900" dirty="0" smtClean="0">
                <a:solidFill>
                  <a:srgbClr val="0070C0"/>
                </a:solidFill>
                <a:effectLst/>
              </a:rPr>
              <a:t>Tutor orientador: Héctor </a:t>
            </a:r>
            <a:r>
              <a:rPr lang="es-ES" sz="4900" dirty="0" err="1" smtClean="0">
                <a:solidFill>
                  <a:srgbClr val="0070C0"/>
                </a:solidFill>
                <a:effectLst/>
              </a:rPr>
              <a:t>Cháfer</a:t>
            </a:r>
            <a:r>
              <a:rPr lang="es-ES" sz="5400" dirty="0" smtClean="0">
                <a:solidFill>
                  <a:schemeClr val="accent6"/>
                </a:solidFill>
                <a:effectLst/>
              </a:rPr>
              <a:t/>
            </a:r>
            <a:br>
              <a:rPr lang="es-ES" sz="5400" dirty="0" smtClean="0">
                <a:solidFill>
                  <a:schemeClr val="accent6"/>
                </a:solidFill>
                <a:effectLst/>
              </a:rPr>
            </a:br>
            <a:endParaRPr lang="es-ES" sz="5400" dirty="0">
              <a:solidFill>
                <a:schemeClr val="accent6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373747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>
            <a:spLocks noGrp="1"/>
          </p:cNvSpPr>
          <p:nvPr>
            <p:ph type="body" idx="1"/>
          </p:nvPr>
        </p:nvSpPr>
        <p:spPr>
          <a:xfrm>
            <a:off x="285720" y="857232"/>
            <a:ext cx="7818662" cy="1928826"/>
          </a:xfrm>
        </p:spPr>
        <p:txBody>
          <a:bodyPr>
            <a:normAutofit/>
          </a:bodyPr>
          <a:lstStyle/>
          <a:p>
            <a:endParaRPr lang="ca-ES" sz="2600" b="1" dirty="0" smtClean="0">
              <a:latin typeface="Consolas" pitchFamily="49" charset="0"/>
            </a:endParaRPr>
          </a:p>
          <a:p>
            <a:pPr lvl="1" algn="ctr"/>
            <a:r>
              <a:rPr lang="ca-ES" sz="2600" b="1" dirty="0" smtClean="0">
                <a:solidFill>
                  <a:schemeClr val="tx1"/>
                </a:solidFill>
                <a:latin typeface="Consolas" pitchFamily="49" charset="0"/>
              </a:rPr>
              <a:t>RECORDEM LA NECESSITAT DE PAGAR LES LLICÈNCIES DIGITALS</a:t>
            </a:r>
          </a:p>
          <a:p>
            <a:pPr lvl="1" algn="ctr"/>
            <a:r>
              <a:rPr lang="ca-ES" sz="2600" b="1" dirty="0" smtClean="0">
                <a:solidFill>
                  <a:schemeClr val="tx1"/>
                </a:solidFill>
                <a:latin typeface="Consolas" pitchFamily="49" charset="0"/>
              </a:rPr>
              <a:t>Per poder ACTIVAR ELS LLIBRES</a:t>
            </a:r>
          </a:p>
          <a:p>
            <a:pPr lvl="1" algn="ctr"/>
            <a:endParaRPr lang="ca-ES" sz="2600" b="1" dirty="0" smtClean="0">
              <a:solidFill>
                <a:schemeClr val="tx1"/>
              </a:solidFill>
              <a:latin typeface="Consolas" pitchFamily="49" charset="0"/>
            </a:endParaRPr>
          </a:p>
          <a:p>
            <a:pPr lvl="1"/>
            <a:endParaRPr lang="es-ES_tradnl" sz="3100" b="1" dirty="0" smtClean="0">
              <a:solidFill>
                <a:schemeClr val="tx1"/>
              </a:solidFill>
              <a:latin typeface="Consolas" pitchFamily="49" charset="0"/>
            </a:endParaRPr>
          </a:p>
          <a:p>
            <a:pPr lvl="1"/>
            <a:endParaRPr lang="ca-ES" sz="2400" dirty="0" smtClean="0">
              <a:latin typeface="Consolas" pitchFamily="49" charset="0"/>
            </a:endParaRPr>
          </a:p>
          <a:p>
            <a:pPr lvl="1"/>
            <a:endParaRPr lang="ca-ES" sz="3000" dirty="0" smtClean="0">
              <a:solidFill>
                <a:schemeClr val="tx1"/>
              </a:solidFill>
              <a:latin typeface="Consolas" pitchFamily="49" charset="0"/>
            </a:endParaRPr>
          </a:p>
          <a:p>
            <a:pPr lvl="1"/>
            <a:endParaRPr lang="ca-ES" sz="3200" dirty="0" smtClean="0">
              <a:latin typeface="Consolas" pitchFamily="49" charset="0"/>
            </a:endParaRPr>
          </a:p>
          <a:p>
            <a:pPr lvl="1"/>
            <a:endParaRPr lang="es-ES_tradnl" sz="3200" dirty="0" smtClean="0">
              <a:latin typeface="Consolas" pitchFamily="49" charset="0"/>
            </a:endParaRPr>
          </a:p>
          <a:p>
            <a:pPr lvl="1"/>
            <a:endParaRPr lang="es-ES" sz="3200" dirty="0" smtClean="0">
              <a:latin typeface="Consolas" pitchFamily="49" charset="0"/>
            </a:endParaRPr>
          </a:p>
          <a:p>
            <a:pPr lvl="1"/>
            <a:endParaRPr lang="ca-ES" sz="3200" dirty="0">
              <a:latin typeface="Consolas" pitchFamily="49" charset="0"/>
            </a:endParaRPr>
          </a:p>
        </p:txBody>
      </p:sp>
      <p:sp>
        <p:nvSpPr>
          <p:cNvPr id="2" name="AutoShape 2" descr="Compra de llibres digitals - Llibreria Garb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8" name="Picture 4" descr="Compra de llibres digitals - Llibreria Garb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428995"/>
            <a:ext cx="5715008" cy="3429005"/>
          </a:xfrm>
          <a:prstGeom prst="rect">
            <a:avLst/>
          </a:prstGeom>
          <a:noFill/>
        </p:spPr>
      </p:pic>
      <p:sp>
        <p:nvSpPr>
          <p:cNvPr id="7" name="2 Marcador de texto"/>
          <p:cNvSpPr txBox="1">
            <a:spLocks/>
          </p:cNvSpPr>
          <p:nvPr/>
        </p:nvSpPr>
        <p:spPr>
          <a:xfrm>
            <a:off x="0" y="2643182"/>
            <a:ext cx="3571868" cy="387247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a-ES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</a:endParaRPr>
          </a:p>
          <a:p>
            <a:pPr marL="640080" marR="0" lvl="1" indent="-2468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a-ES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</a:endParaRPr>
          </a:p>
          <a:p>
            <a:pPr marL="640080" marR="0" lvl="1" indent="-2468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a-E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</a:rPr>
              <a:t>Les famílies han rebut un </a:t>
            </a:r>
            <a:r>
              <a:rPr kumimoji="0" lang="ca-ES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</a:rPr>
              <a:t>e-mail</a:t>
            </a:r>
            <a:r>
              <a:rPr kumimoji="0" lang="ca-E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</a:rPr>
              <a:t> informatiu del protocol a seguir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a-ES" sz="260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onsolas" pitchFamily="49" charset="0"/>
            </a:endParaRPr>
          </a:p>
          <a:p>
            <a:pPr marL="1188720" marR="0" lvl="3" indent="-21031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ca-ES" sz="260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onsolas" pitchFamily="49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s-ES_tradnl" sz="3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a-ES" sz="24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nsolas" pitchFamily="49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a-ES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a-ES" sz="32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nsolas" pitchFamily="49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s-ES_tradnl" sz="32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nsolas" pitchFamily="49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s-ES" sz="32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nsolas" pitchFamily="49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a-ES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Vacances del bloc | Blog de Física i Química-CR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1974670" cy="177641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821828"/>
          </a:xfrm>
        </p:spPr>
        <p:txBody>
          <a:bodyPr/>
          <a:lstStyle/>
          <a:p>
            <a:r>
              <a:rPr lang="ca-ES" dirty="0" smtClean="0"/>
              <a:t>Dies festius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5984" y="1214422"/>
            <a:ext cx="6858016" cy="3429024"/>
          </a:xfrm>
        </p:spPr>
        <p:txBody>
          <a:bodyPr>
            <a:noAutofit/>
          </a:bodyPr>
          <a:lstStyle/>
          <a:p>
            <a:r>
              <a:rPr lang="ca-ES" sz="2100" dirty="0" smtClean="0"/>
              <a:t>11 d’octubre de 2021		Dia de lliure disposició</a:t>
            </a:r>
          </a:p>
          <a:p>
            <a:r>
              <a:rPr lang="pt-BR" sz="2100" dirty="0" smtClean="0"/>
              <a:t>12 d’</a:t>
            </a:r>
            <a:r>
              <a:rPr lang="pt-BR" sz="2100" dirty="0" err="1" smtClean="0"/>
              <a:t>octubre</a:t>
            </a:r>
            <a:r>
              <a:rPr lang="pt-BR" sz="2100" dirty="0" smtClean="0"/>
              <a:t> de 2021 		Dia </a:t>
            </a:r>
            <a:r>
              <a:rPr lang="pt-BR" sz="2100" dirty="0" err="1" smtClean="0"/>
              <a:t>festiu</a:t>
            </a:r>
            <a:endParaRPr lang="pt-BR" sz="2100" dirty="0" smtClean="0"/>
          </a:p>
          <a:p>
            <a:r>
              <a:rPr lang="pt-BR" sz="2100" dirty="0" smtClean="0"/>
              <a:t>1 de </a:t>
            </a:r>
            <a:r>
              <a:rPr lang="pt-BR" sz="2100" dirty="0" err="1" smtClean="0"/>
              <a:t>novembre</a:t>
            </a:r>
            <a:r>
              <a:rPr lang="pt-BR" sz="2100" dirty="0" smtClean="0"/>
              <a:t> de 2021		 Dia </a:t>
            </a:r>
            <a:r>
              <a:rPr lang="pt-BR" sz="2100" dirty="0" err="1" smtClean="0"/>
              <a:t>festiu</a:t>
            </a:r>
            <a:endParaRPr lang="pt-BR" sz="2100" dirty="0" smtClean="0"/>
          </a:p>
          <a:p>
            <a:r>
              <a:rPr lang="ca-ES" sz="2100" dirty="0" smtClean="0"/>
              <a:t>2 de novembre de 2021 		Dia de lliure disposició</a:t>
            </a:r>
          </a:p>
          <a:p>
            <a:r>
              <a:rPr lang="pt-BR" sz="2100" dirty="0" smtClean="0"/>
              <a:t>6 de </a:t>
            </a:r>
            <a:r>
              <a:rPr lang="pt-BR" sz="2100" dirty="0" err="1" smtClean="0"/>
              <a:t>desembre</a:t>
            </a:r>
            <a:r>
              <a:rPr lang="pt-BR" sz="2100" dirty="0" smtClean="0"/>
              <a:t> de 2021 		Dia </a:t>
            </a:r>
            <a:r>
              <a:rPr lang="pt-BR" sz="2100" dirty="0" err="1" smtClean="0"/>
              <a:t>festiu</a:t>
            </a:r>
            <a:endParaRPr lang="pt-BR" sz="2100" dirty="0" smtClean="0"/>
          </a:p>
          <a:p>
            <a:r>
              <a:rPr lang="pt-BR" sz="2100" dirty="0" smtClean="0"/>
              <a:t>7 de </a:t>
            </a:r>
            <a:r>
              <a:rPr lang="pt-BR" sz="2100" dirty="0" err="1" smtClean="0"/>
              <a:t>desembre</a:t>
            </a:r>
            <a:r>
              <a:rPr lang="pt-BR" sz="2100" dirty="0" smtClean="0"/>
              <a:t> de 2021 		Festa local de </a:t>
            </a:r>
            <a:r>
              <a:rPr lang="pt-BR" sz="2100" dirty="0" err="1" smtClean="0"/>
              <a:t>Castelldefels</a:t>
            </a:r>
            <a:endParaRPr lang="pt-BR" sz="2100" dirty="0" smtClean="0"/>
          </a:p>
          <a:p>
            <a:r>
              <a:rPr lang="pt-BR" sz="2100" dirty="0" smtClean="0"/>
              <a:t>8 de </a:t>
            </a:r>
            <a:r>
              <a:rPr lang="pt-BR" sz="2100" dirty="0" err="1" smtClean="0"/>
              <a:t>desembre</a:t>
            </a:r>
            <a:r>
              <a:rPr lang="pt-BR" sz="2100" dirty="0" smtClean="0"/>
              <a:t> de 2021 		Dia </a:t>
            </a:r>
            <a:r>
              <a:rPr lang="pt-BR" sz="2100" dirty="0" err="1" smtClean="0"/>
              <a:t>festiu</a:t>
            </a:r>
            <a:endParaRPr lang="pt-BR" sz="2100" dirty="0" smtClean="0"/>
          </a:p>
          <a:p>
            <a:r>
              <a:rPr lang="ca-ES" sz="2100" dirty="0" smtClean="0"/>
              <a:t>28 de febrer de 2022 		Dia de lliure disposició </a:t>
            </a:r>
          </a:p>
          <a:p>
            <a:r>
              <a:rPr lang="ca-ES" sz="2100" dirty="0" smtClean="0"/>
              <a:t>2 de maig de 2022		 Dia de lliure disposició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4714884"/>
            <a:ext cx="7772400" cy="82182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Vacances </a:t>
            </a:r>
            <a:endParaRPr kumimoji="0" lang="ca-ES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785786" y="5602833"/>
            <a:ext cx="7772400" cy="1255167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NADAL;    	23 de desembre al 9 de gener (ambdós</a:t>
            </a:r>
            <a:r>
              <a:rPr kumimoji="0" lang="ca-E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inclosos)</a:t>
            </a:r>
            <a:endParaRPr kumimoji="0" lang="ca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ca-ES" sz="2200" dirty="0" smtClean="0"/>
              <a:t>SETMANA SANTA; 	9 d’abril al  18 d’abril (ambdós inclosos)</a:t>
            </a:r>
            <a:endParaRPr kumimoji="0" lang="ca-E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97818"/>
          </a:xfrm>
        </p:spPr>
        <p:txBody>
          <a:bodyPr/>
          <a:lstStyle/>
          <a:p>
            <a:r>
              <a:rPr lang="es-ES" dirty="0" smtClean="0"/>
              <a:t>El tutor de </a:t>
            </a:r>
            <a:r>
              <a:rPr lang="es-ES" dirty="0" err="1" smtClean="0"/>
              <a:t>grup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i el tutor orientador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214554"/>
            <a:ext cx="7772400" cy="4071966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endParaRPr lang="es-ES" sz="3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3200" dirty="0" smtClean="0"/>
              <a:t> </a:t>
            </a:r>
            <a:r>
              <a:rPr lang="ca-ES" sz="3200" b="1" dirty="0" smtClean="0"/>
              <a:t>Cada grup té un </a:t>
            </a:r>
            <a:r>
              <a:rPr lang="ca-ES" sz="3200" b="1" u="sng" dirty="0" smtClean="0"/>
              <a:t>tutor de grup</a:t>
            </a:r>
            <a:r>
              <a:rPr lang="ca-ES" sz="3200" b="1" dirty="0" smtClean="0"/>
              <a:t> i dos </a:t>
            </a:r>
            <a:r>
              <a:rPr lang="ca-ES" sz="3200" b="1" u="sng" dirty="0" smtClean="0"/>
              <a:t>tutors orientadors</a:t>
            </a:r>
            <a:r>
              <a:rPr lang="ca-ES" sz="3200" b="1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ca-ES" sz="3200" b="1" dirty="0" smtClean="0"/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Funcions del TO: </a:t>
            </a:r>
          </a:p>
          <a:p>
            <a:pPr lvl="1">
              <a:buFont typeface="Arial" pitchFamily="34" charset="0"/>
              <a:buChar char="•"/>
            </a:pPr>
            <a:r>
              <a:rPr lang="ca-ES" sz="2800" b="1" dirty="0" smtClean="0">
                <a:solidFill>
                  <a:schemeClr val="tx1"/>
                </a:solidFill>
              </a:rPr>
              <a:t>seguiment acadèmic individual (butlletins)</a:t>
            </a:r>
          </a:p>
          <a:p>
            <a:pPr lvl="1">
              <a:buFont typeface="Arial" pitchFamily="34" charset="0"/>
              <a:buChar char="•"/>
            </a:pPr>
            <a:r>
              <a:rPr lang="ca-ES" sz="2800" b="1" dirty="0" smtClean="0">
                <a:solidFill>
                  <a:schemeClr val="tx1"/>
                </a:solidFill>
              </a:rPr>
              <a:t>comunicació famílies (telèfon, entrevistes...)</a:t>
            </a:r>
          </a:p>
          <a:p>
            <a:pPr lvl="1">
              <a:buFont typeface="Arial" pitchFamily="34" charset="0"/>
              <a:buChar char="•"/>
            </a:pPr>
            <a:r>
              <a:rPr lang="ca-ES" sz="2800" b="1" dirty="0" smtClean="0">
                <a:solidFill>
                  <a:schemeClr val="tx1"/>
                </a:solidFill>
              </a:rPr>
              <a:t>justificació de faltes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0" y="260648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296144"/>
          </a:xfrm>
        </p:spPr>
        <p:txBody>
          <a:bodyPr/>
          <a:lstStyle/>
          <a:p>
            <a:r>
              <a:rPr lang="ca-ES" dirty="0" smtClean="0"/>
              <a:t>Grups </a:t>
            </a:r>
            <a:endParaRPr lang="es-ES" dirty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530352" y="2420888"/>
            <a:ext cx="8146104" cy="3456384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ca-ES" sz="3500" dirty="0" smtClean="0"/>
              <a:t> </a:t>
            </a:r>
            <a:r>
              <a:rPr lang="ca-ES" sz="3500" b="1" dirty="0" smtClean="0"/>
              <a:t>Quatre grups a primer: </a:t>
            </a:r>
          </a:p>
          <a:p>
            <a:pPr algn="ctr">
              <a:buFont typeface="Arial" pitchFamily="34" charset="0"/>
              <a:buChar char="•"/>
            </a:pPr>
            <a:r>
              <a:rPr lang="ca-ES" sz="3500" b="1" dirty="0" smtClean="0">
                <a:solidFill>
                  <a:schemeClr val="accent2">
                    <a:lumMod val="75000"/>
                  </a:schemeClr>
                </a:solidFill>
              </a:rPr>
              <a:t> E-11, E-12, E-13, i E-14 </a:t>
            </a:r>
          </a:p>
          <a:p>
            <a:pPr algn="ctr">
              <a:buFont typeface="Arial" pitchFamily="34" charset="0"/>
              <a:buChar char="•"/>
            </a:pPr>
            <a:endParaRPr lang="ca-ES" sz="3500" b="1" dirty="0" smtClean="0"/>
          </a:p>
          <a:p>
            <a:pPr algn="just">
              <a:buFont typeface="Arial" pitchFamily="34" charset="0"/>
              <a:buChar char="•"/>
            </a:pPr>
            <a:r>
              <a:rPr lang="ca-ES" sz="3500" b="1" dirty="0" smtClean="0"/>
              <a:t> Grups heterogenis, paritat nois/noies, centre de procedència, orientacions primària...</a:t>
            </a:r>
          </a:p>
          <a:p>
            <a:pPr algn="just">
              <a:buFont typeface="Arial" pitchFamily="34" charset="0"/>
              <a:buChar char="•"/>
            </a:pPr>
            <a:endParaRPr lang="ca-ES" sz="3500" dirty="0" smtClean="0"/>
          </a:p>
          <a:p>
            <a:pPr algn="just">
              <a:buFont typeface="Arial" pitchFamily="34" charset="0"/>
              <a:buChar char="•"/>
            </a:pPr>
            <a:endParaRPr lang="ca-ES" sz="3500" dirty="0" smtClean="0"/>
          </a:p>
          <a:p>
            <a:pPr algn="just">
              <a:buFont typeface="Arial" pitchFamily="34" charset="0"/>
              <a:buChar char="•"/>
            </a:pPr>
            <a:endParaRPr lang="ca-ES" sz="3500" dirty="0" smtClean="0"/>
          </a:p>
          <a:p>
            <a:pPr algn="just">
              <a:buFont typeface="Arial" pitchFamily="34" charset="0"/>
              <a:buChar char="•"/>
            </a:pPr>
            <a:endParaRPr lang="ca-ES" sz="35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72400" cy="1018942"/>
          </a:xfrm>
        </p:spPr>
        <p:txBody>
          <a:bodyPr/>
          <a:lstStyle/>
          <a:p>
            <a:r>
              <a:rPr lang="es-ES" dirty="0" err="1" smtClean="0"/>
              <a:t>Guia</a:t>
            </a:r>
            <a:r>
              <a:rPr lang="es-ES" dirty="0" smtClean="0"/>
              <a:t> de </a:t>
            </a:r>
            <a:r>
              <a:rPr lang="es-ES" dirty="0" err="1" smtClean="0"/>
              <a:t>l’alumne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071678"/>
            <a:ext cx="7772400" cy="4143404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ca-ES" sz="3200" dirty="0" smtClean="0"/>
              <a:t> </a:t>
            </a:r>
            <a:r>
              <a:rPr lang="ca-ES" sz="3200" b="1" dirty="0" smtClean="0"/>
              <a:t>Informació bàsica i necessària:</a:t>
            </a:r>
          </a:p>
          <a:p>
            <a:pPr>
              <a:buFont typeface="Arial" pitchFamily="34" charset="0"/>
              <a:buChar char="•"/>
            </a:pPr>
            <a:endParaRPr lang="ca-ES" sz="3200" b="1" dirty="0" smtClean="0"/>
          </a:p>
          <a:p>
            <a:pPr lvl="1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Funcionament del centre</a:t>
            </a:r>
          </a:p>
          <a:p>
            <a:pPr lvl="1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 Normativa</a:t>
            </a:r>
          </a:p>
          <a:p>
            <a:pPr lvl="1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Normativa addicional de la COVID-19</a:t>
            </a:r>
          </a:p>
          <a:p>
            <a:pPr lvl="1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Dates de les avaluacions</a:t>
            </a:r>
          </a:p>
          <a:p>
            <a:pPr lvl="1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Dates de lliurament de butlletins</a:t>
            </a:r>
          </a:p>
          <a:p>
            <a:pPr lvl="1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Dies festius i vacances</a:t>
            </a:r>
          </a:p>
          <a:p>
            <a:pPr lvl="1" algn="just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Criteris d’avaluació de cada assignatura</a:t>
            </a:r>
          </a:p>
          <a:p>
            <a:pPr lvl="1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Criteris de recuperació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2656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648072"/>
          </a:xfrm>
        </p:spPr>
        <p:txBody>
          <a:bodyPr/>
          <a:lstStyle/>
          <a:p>
            <a:pPr algn="ctr"/>
            <a:r>
              <a:rPr lang="es-ES_tradnl" dirty="0" smtClean="0"/>
              <a:t>Material </a:t>
            </a:r>
            <a:r>
              <a:rPr lang="es-ES_tradnl" dirty="0" err="1" smtClean="0"/>
              <a:t>obligatori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7772400" cy="5072098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El </a:t>
            </a:r>
            <a:r>
              <a:rPr lang="ca-ES" sz="2600" b="1" dirty="0" err="1" smtClean="0">
                <a:solidFill>
                  <a:schemeClr val="tx1"/>
                </a:solidFill>
              </a:rPr>
              <a:t>Chromebook</a:t>
            </a:r>
            <a:r>
              <a:rPr lang="ca-ES" sz="2600" b="1" dirty="0" smtClean="0">
                <a:solidFill>
                  <a:schemeClr val="tx1"/>
                </a:solidFill>
              </a:rPr>
              <a:t> i auriculars</a:t>
            </a: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La carpeta del centre</a:t>
            </a:r>
            <a:endParaRPr lang="es-ES" sz="2600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Agenda escolar  del centre</a:t>
            </a:r>
            <a:endParaRPr lang="es-ES" sz="2600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Fulls blancs </a:t>
            </a:r>
            <a:r>
              <a:rPr lang="ca-ES" sz="2600" b="1" dirty="0" err="1" smtClean="0">
                <a:solidFill>
                  <a:schemeClr val="tx1"/>
                </a:solidFill>
              </a:rPr>
              <a:t>DIN-A</a:t>
            </a:r>
            <a:r>
              <a:rPr lang="ca-ES" sz="2600" b="1" dirty="0" smtClean="0">
                <a:solidFill>
                  <a:schemeClr val="tx1"/>
                </a:solidFill>
              </a:rPr>
              <a:t> 4</a:t>
            </a: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Llapis, bolígraf (blau, negre i vermell)</a:t>
            </a:r>
          </a:p>
          <a:p>
            <a:pPr lvl="1" algn="just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Estoig / Goma d’esborrar /  Adhesiu en barra /  Regle graduat 20 cm</a:t>
            </a:r>
            <a:endParaRPr lang="es-ES" sz="2600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4 Llibretes compartides (entre 2 assignatures)</a:t>
            </a:r>
            <a:endParaRPr lang="es-ES" sz="2600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Material específic d’algunes àrees (Música, EF...)</a:t>
            </a: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Mascareta, bossa de plàstic o paper i pot de gel hidroalcohòlic</a:t>
            </a:r>
          </a:p>
          <a:p>
            <a:pPr lvl="1">
              <a:buFont typeface="Arial" pitchFamily="34" charset="0"/>
              <a:buChar char="•"/>
            </a:pPr>
            <a:r>
              <a:rPr lang="ca-ES" sz="2600" b="1" dirty="0" err="1" smtClean="0">
                <a:solidFill>
                  <a:schemeClr val="tx1"/>
                </a:solidFill>
              </a:rPr>
              <a:t>Kit</a:t>
            </a:r>
            <a:r>
              <a:rPr lang="ca-ES" sz="2600" b="1" dirty="0" smtClean="0">
                <a:solidFill>
                  <a:schemeClr val="tx1"/>
                </a:solidFill>
              </a:rPr>
              <a:t> d’Educació Física</a:t>
            </a: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Una ampolla d’aigua</a:t>
            </a:r>
          </a:p>
          <a:p>
            <a:pPr lvl="1">
              <a:buFont typeface="Arial" pitchFamily="34" charset="0"/>
              <a:buChar char="•"/>
            </a:pPr>
            <a:endParaRPr lang="es-ES_tradnl" sz="2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997" y="6021834"/>
            <a:ext cx="1400003" cy="8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648072"/>
          </a:xfrm>
        </p:spPr>
        <p:txBody>
          <a:bodyPr/>
          <a:lstStyle/>
          <a:p>
            <a:pPr algn="ctr"/>
            <a:r>
              <a:rPr lang="es-ES_tradnl" dirty="0" smtClean="0"/>
              <a:t>Material </a:t>
            </a:r>
            <a:r>
              <a:rPr lang="es-ES_tradnl" dirty="0" err="1" smtClean="0"/>
              <a:t>obligatori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8358246" cy="500066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ca-ES" sz="2600" b="1" dirty="0" err="1" smtClean="0">
                <a:solidFill>
                  <a:schemeClr val="tx1"/>
                </a:solidFill>
              </a:rPr>
              <a:t>Kit</a:t>
            </a:r>
            <a:r>
              <a:rPr lang="ca-ES" sz="2600" b="1" dirty="0" smtClean="0">
                <a:solidFill>
                  <a:schemeClr val="tx1"/>
                </a:solidFill>
              </a:rPr>
              <a:t> d’Educació Física</a:t>
            </a:r>
          </a:p>
          <a:p>
            <a:pPr lvl="1"/>
            <a:endParaRPr lang="ca-ES" sz="1000" b="1" dirty="0" smtClean="0">
              <a:solidFill>
                <a:schemeClr val="tx1"/>
              </a:solidFill>
            </a:endParaRPr>
          </a:p>
          <a:p>
            <a:pPr lvl="2">
              <a:buFont typeface="Wingdings" pitchFamily="2" charset="2"/>
              <a:buChar char="ü"/>
            </a:pPr>
            <a:r>
              <a:rPr lang="ca-ES" sz="2800" dirty="0" smtClean="0"/>
              <a:t>Tovallola petita </a:t>
            </a:r>
          </a:p>
          <a:p>
            <a:pPr lvl="2">
              <a:buFont typeface="Wingdings" pitchFamily="2" charset="2"/>
              <a:buChar char="ü"/>
            </a:pPr>
            <a:r>
              <a:rPr lang="ca-ES" sz="2800" dirty="0" smtClean="0"/>
              <a:t>Roba de recanvi </a:t>
            </a:r>
          </a:p>
          <a:p>
            <a:pPr lvl="2">
              <a:buFont typeface="Wingdings" pitchFamily="2" charset="2"/>
              <a:buChar char="ü"/>
            </a:pPr>
            <a:r>
              <a:rPr lang="ca-ES" sz="2800" dirty="0" smtClean="0"/>
              <a:t>Desodorant </a:t>
            </a:r>
          </a:p>
          <a:p>
            <a:pPr lvl="2">
              <a:buFont typeface="Wingdings" pitchFamily="2" charset="2"/>
              <a:buChar char="ü"/>
            </a:pPr>
            <a:r>
              <a:rPr lang="ca-ES" sz="2800" dirty="0" smtClean="0"/>
              <a:t>Ampolla d’aigua individual </a:t>
            </a:r>
          </a:p>
          <a:p>
            <a:pPr lvl="2">
              <a:buFont typeface="Wingdings" pitchFamily="2" charset="2"/>
              <a:buChar char="ü"/>
            </a:pPr>
            <a:r>
              <a:rPr lang="ca-ES" sz="2800" dirty="0" smtClean="0"/>
              <a:t>Llibreta i llapis</a:t>
            </a:r>
          </a:p>
          <a:p>
            <a:pPr lvl="1"/>
            <a:endParaRPr lang="ca-ES" sz="2600" b="1" dirty="0" smtClean="0">
              <a:solidFill>
                <a:schemeClr val="tx1"/>
              </a:solidFill>
            </a:endParaRPr>
          </a:p>
          <a:p>
            <a:pPr lvl="1"/>
            <a:endParaRPr lang="ca-ES" sz="2600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s-ES" sz="2600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s-ES_tradnl" sz="2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786454"/>
            <a:ext cx="1400003" cy="8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6" name="AutoShape 2" descr="MOCHILAS DE CUERDAS | Más de 20 modelos difer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6868" name="AutoShape 4" descr="MOCHILAS DE CUERDAS | Más de 20 modelos difer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36870" name="Picture 6" descr="MOCHILAS DE CUERDAS | Más de 20 modelos diferen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000372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omputador roto: vectores, gráfico vectorial, Computador roto imágenes  vectoriales de stock |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18" y="2928934"/>
            <a:ext cx="2786082" cy="2786082"/>
          </a:xfrm>
          <a:prstGeom prst="rect">
            <a:avLst/>
          </a:prstGeom>
          <a:noFill/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5720" y="1428736"/>
            <a:ext cx="8572560" cy="785818"/>
          </a:xfrm>
        </p:spPr>
        <p:txBody>
          <a:bodyPr>
            <a:normAutofit fontScale="850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s-ES" sz="2600" b="1" dirty="0" smtClean="0">
                <a:solidFill>
                  <a:schemeClr val="tx1"/>
                </a:solidFill>
              </a:rPr>
              <a:t>El </a:t>
            </a:r>
            <a:r>
              <a:rPr lang="es-ES" sz="2600" b="1" dirty="0" err="1" smtClean="0">
                <a:solidFill>
                  <a:schemeClr val="tx1"/>
                </a:solidFill>
              </a:rPr>
              <a:t>Chromebook</a:t>
            </a:r>
            <a:r>
              <a:rPr lang="es-ES" sz="2600" b="1" dirty="0" smtClean="0">
                <a:solidFill>
                  <a:schemeClr val="tx1"/>
                </a:solidFill>
              </a:rPr>
              <a:t> </a:t>
            </a:r>
            <a:r>
              <a:rPr lang="es-ES" sz="2600" b="1" dirty="0" err="1" smtClean="0">
                <a:solidFill>
                  <a:schemeClr val="tx1"/>
                </a:solidFill>
              </a:rPr>
              <a:t>és</a:t>
            </a:r>
            <a:r>
              <a:rPr lang="es-ES" sz="2600" b="1" dirty="0" smtClean="0">
                <a:solidFill>
                  <a:schemeClr val="tx1"/>
                </a:solidFill>
              </a:rPr>
              <a:t> </a:t>
            </a:r>
            <a:r>
              <a:rPr lang="es-ES" sz="2600" b="1" dirty="0" err="1" smtClean="0">
                <a:solidFill>
                  <a:schemeClr val="tx1"/>
                </a:solidFill>
              </a:rPr>
              <a:t>propietat</a:t>
            </a:r>
            <a:r>
              <a:rPr lang="es-ES" sz="2600" b="1" dirty="0" smtClean="0">
                <a:solidFill>
                  <a:schemeClr val="tx1"/>
                </a:solidFill>
              </a:rPr>
              <a:t> del centre! </a:t>
            </a:r>
          </a:p>
          <a:p>
            <a:pPr lvl="1"/>
            <a:r>
              <a:rPr lang="es-ES" sz="2600" dirty="0" err="1" smtClean="0">
                <a:solidFill>
                  <a:schemeClr val="tx1"/>
                </a:solidFill>
              </a:rPr>
              <a:t>Serà</a:t>
            </a:r>
            <a:r>
              <a:rPr lang="es-ES" sz="2600" dirty="0" smtClean="0">
                <a:solidFill>
                  <a:schemeClr val="tx1"/>
                </a:solidFill>
              </a:rPr>
              <a:t> </a:t>
            </a:r>
            <a:r>
              <a:rPr lang="es-ES" sz="2600" dirty="0" err="1" smtClean="0">
                <a:solidFill>
                  <a:schemeClr val="tx1"/>
                </a:solidFill>
              </a:rPr>
              <a:t>facilitat</a:t>
            </a:r>
            <a:r>
              <a:rPr lang="es-ES" sz="2600" dirty="0" smtClean="0">
                <a:solidFill>
                  <a:schemeClr val="tx1"/>
                </a:solidFill>
              </a:rPr>
              <a:t> </a:t>
            </a:r>
            <a:r>
              <a:rPr lang="es-ES" sz="2600" dirty="0" err="1" smtClean="0">
                <a:solidFill>
                  <a:schemeClr val="tx1"/>
                </a:solidFill>
              </a:rPr>
              <a:t>als</a:t>
            </a:r>
            <a:r>
              <a:rPr lang="es-ES" sz="2600" dirty="0" smtClean="0">
                <a:solidFill>
                  <a:schemeClr val="tx1"/>
                </a:solidFill>
              </a:rPr>
              <a:t> </a:t>
            </a:r>
            <a:r>
              <a:rPr lang="es-ES" sz="2600" dirty="0" err="1" smtClean="0">
                <a:solidFill>
                  <a:schemeClr val="tx1"/>
                </a:solidFill>
              </a:rPr>
              <a:t>alumnes</a:t>
            </a:r>
            <a:r>
              <a:rPr lang="es-ES" sz="2600" dirty="0" smtClean="0">
                <a:solidFill>
                  <a:schemeClr val="tx1"/>
                </a:solidFill>
              </a:rPr>
              <a:t> </a:t>
            </a:r>
            <a:r>
              <a:rPr lang="es-ES" sz="2600" dirty="0" err="1" smtClean="0">
                <a:solidFill>
                  <a:schemeClr val="tx1"/>
                </a:solidFill>
              </a:rPr>
              <a:t>durant</a:t>
            </a:r>
            <a:r>
              <a:rPr lang="es-ES" sz="2600" dirty="0" smtClean="0">
                <a:solidFill>
                  <a:schemeClr val="tx1"/>
                </a:solidFill>
              </a:rPr>
              <a:t> les </a:t>
            </a:r>
            <a:r>
              <a:rPr lang="es-ES" sz="2600" dirty="0" err="1" smtClean="0">
                <a:solidFill>
                  <a:schemeClr val="tx1"/>
                </a:solidFill>
              </a:rPr>
              <a:t>primeres</a:t>
            </a:r>
            <a:r>
              <a:rPr lang="es-ES" sz="2600" dirty="0" smtClean="0">
                <a:solidFill>
                  <a:schemeClr val="tx1"/>
                </a:solidFill>
              </a:rPr>
              <a:t> </a:t>
            </a:r>
            <a:r>
              <a:rPr lang="es-ES" sz="2600" dirty="0" err="1" smtClean="0">
                <a:solidFill>
                  <a:schemeClr val="tx1"/>
                </a:solidFill>
              </a:rPr>
              <a:t>setmanes</a:t>
            </a:r>
            <a:r>
              <a:rPr lang="es-ES" sz="2600" dirty="0" smtClean="0">
                <a:solidFill>
                  <a:schemeClr val="tx1"/>
                </a:solidFill>
              </a:rPr>
              <a:t> de </a:t>
            </a:r>
            <a:r>
              <a:rPr lang="es-ES" sz="2600" dirty="0" err="1" smtClean="0">
                <a:solidFill>
                  <a:schemeClr val="tx1"/>
                </a:solidFill>
              </a:rPr>
              <a:t>curs</a:t>
            </a:r>
            <a:endParaRPr lang="ca-ES" sz="26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s-ES_tradnl" sz="2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786454"/>
            <a:ext cx="1400003" cy="8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928662" y="642918"/>
            <a:ext cx="1858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4800" b="1" dirty="0" smtClean="0">
                <a:ln w="635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1r ESO</a:t>
            </a:r>
            <a:endParaRPr lang="ca-ES" sz="4800" b="1" dirty="0" smtClean="0">
              <a:ln w="635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28" name="AutoShape 4" descr="Portátil, Chromebook, Chrome Os imagen png - imagen transparente descarga 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4" name="Picture 10" descr="Wacom Intuos se une a la gama de tabletas compatibles con Chrome OS"/>
          <p:cNvPicPr>
            <a:picLocks noChangeAspect="1" noChangeArrowheads="1"/>
          </p:cNvPicPr>
          <p:nvPr/>
        </p:nvPicPr>
        <p:blipFill>
          <a:blip r:embed="rId4"/>
          <a:srcRect l="1924" t="1351" r="1859" b="5405"/>
          <a:stretch>
            <a:fillRect/>
          </a:stretch>
        </p:blipFill>
        <p:spPr bwMode="auto">
          <a:xfrm>
            <a:off x="-285784" y="1643050"/>
            <a:ext cx="7557899" cy="5214950"/>
          </a:xfrm>
          <a:prstGeom prst="rect">
            <a:avLst/>
          </a:prstGeom>
          <a:noFill/>
        </p:spPr>
      </p:pic>
      <p:sp>
        <p:nvSpPr>
          <p:cNvPr id="12" name="2 Marcador de texto"/>
          <p:cNvSpPr txBox="1">
            <a:spLocks/>
          </p:cNvSpPr>
          <p:nvPr/>
        </p:nvSpPr>
        <p:spPr>
          <a:xfrm>
            <a:off x="6000760" y="2428868"/>
            <a:ext cx="2643206" cy="785818"/>
          </a:xfrm>
          <a:prstGeom prst="rect">
            <a:avLst/>
          </a:prstGeom>
        </p:spPr>
        <p:txBody>
          <a:bodyPr vert="horz" lIns="45720" rIns="45720" anchor="t">
            <a:normAutofit fontScale="92500" lnSpcReduction="20000"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</a:rPr>
              <a:t>Fem</a:t>
            </a:r>
            <a:r>
              <a:rPr kumimoji="0" lang="es-ES_tradnl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</a:rPr>
              <a:t> un bon </a:t>
            </a:r>
            <a:r>
              <a:rPr kumimoji="0" lang="es-ES_tradnl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</a:rPr>
              <a:t>ús</a:t>
            </a:r>
            <a:r>
              <a:rPr kumimoji="0" lang="es-ES_tradnl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itchFamily="49" charset="0"/>
              </a:rPr>
              <a:t>!!!!</a:t>
            </a:r>
            <a:endParaRPr kumimoji="0" lang="es-ES_tradnl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olas" pitchFamily="49" charset="0"/>
            </a:endParaRPr>
          </a:p>
        </p:txBody>
      </p:sp>
      <p:sp>
        <p:nvSpPr>
          <p:cNvPr id="1036" name="AutoShape 12" descr="Computador roto: vectores, gráfico vectorial, Computador roto imágenes  vectoriales de stock |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Mestre a casa - DON JOSÉ ALBA - VILAVELLA (LA) - NOTÍC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921441"/>
            <a:ext cx="1800957" cy="19365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85850" y="1000108"/>
            <a:ext cx="7772400" cy="1214446"/>
          </a:xfrm>
        </p:spPr>
        <p:txBody>
          <a:bodyPr/>
          <a:lstStyle/>
          <a:p>
            <a:pPr algn="ctr"/>
            <a:r>
              <a:rPr lang="es-ES" dirty="0" err="1" smtClean="0"/>
              <a:t>L’agenda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1472" y="2285992"/>
            <a:ext cx="7772400" cy="3786214"/>
          </a:xfrm>
        </p:spPr>
        <p:txBody>
          <a:bodyPr>
            <a:normAutofit fontScale="85000" lnSpcReduction="20000"/>
          </a:bodyPr>
          <a:lstStyle/>
          <a:p>
            <a:r>
              <a:rPr lang="es-ES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a-ES" sz="3200" dirty="0" smtClean="0"/>
              <a:t> </a:t>
            </a:r>
            <a:r>
              <a:rPr lang="ca-ES" sz="3200" b="1" dirty="0" smtClean="0"/>
              <a:t>Eina de treball escolar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Dades personals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Horari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Deures (calendari de classe) 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Sistema de comunicació amb les famílies</a:t>
            </a:r>
          </a:p>
          <a:p>
            <a:endParaRPr lang="ca-ES" sz="3200" b="1" dirty="0" smtClean="0"/>
          </a:p>
          <a:p>
            <a:r>
              <a:rPr lang="ca-ES" sz="3200" b="1" dirty="0" smtClean="0"/>
              <a:t> Els comunicats generals del centre </a:t>
            </a:r>
          </a:p>
          <a:p>
            <a:r>
              <a:rPr lang="ca-ES" sz="3200" b="1" dirty="0" smtClean="0"/>
              <a:t>els farà la Direcció via mail.</a:t>
            </a:r>
            <a:endParaRPr lang="ca-ES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4664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4" name="AutoShape 4" descr="Reescribir las notas de cl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5846" name="AutoShape 6" descr="Reescribir las notas de cl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44824"/>
            <a:ext cx="6444208" cy="648072"/>
          </a:xfrm>
        </p:spPr>
        <p:txBody>
          <a:bodyPr/>
          <a:lstStyle/>
          <a:p>
            <a:r>
              <a:rPr lang="es-ES_tradnl" dirty="0" smtClean="0"/>
              <a:t>La </a:t>
            </a:r>
            <a:r>
              <a:rPr lang="es-ES_tradnl" dirty="0" err="1" smtClean="0"/>
              <a:t>convivència</a:t>
            </a:r>
            <a:r>
              <a:rPr lang="es-ES_tradnl" dirty="0" smtClean="0"/>
              <a:t> al centre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764704"/>
            <a:ext cx="8748464" cy="6093296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s-ES" sz="3200" dirty="0" smtClean="0"/>
          </a:p>
          <a:p>
            <a:pPr lvl="1">
              <a:buFont typeface="Arial" pitchFamily="34" charset="0"/>
              <a:buChar char="•"/>
            </a:pPr>
            <a:endParaRPr lang="es-ES" sz="3200" dirty="0" smtClean="0"/>
          </a:p>
          <a:p>
            <a:pPr lvl="1" algn="just"/>
            <a:endParaRPr lang="ca-ES" sz="3200" b="1" dirty="0" smtClean="0">
              <a:solidFill>
                <a:schemeClr val="tx1"/>
              </a:solidFill>
            </a:endParaRPr>
          </a:p>
          <a:p>
            <a:pPr lvl="1" algn="just"/>
            <a:endParaRPr lang="ca-ES" sz="1100" b="1" dirty="0" smtClean="0">
              <a:solidFill>
                <a:schemeClr val="tx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Assistència i puntualitat</a:t>
            </a:r>
          </a:p>
          <a:p>
            <a:pPr lvl="1" algn="just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Gorres, mòbils i fotografies...</a:t>
            </a:r>
          </a:p>
          <a:p>
            <a:pPr lvl="1" algn="just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Sortides al passadís (lavabos, intercanvis...)  </a:t>
            </a:r>
          </a:p>
          <a:p>
            <a:pPr lvl="1" algn="just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Menjar dins el centre</a:t>
            </a:r>
          </a:p>
          <a:p>
            <a:pPr lvl="1" algn="just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Càrrecs d’aula (delegats, ordre, neteja...)</a:t>
            </a:r>
          </a:p>
          <a:p>
            <a:pPr lvl="1" algn="just"/>
            <a:endParaRPr lang="ca-ES" sz="3200" b="1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4429156"/>
          </a:xfrm>
        </p:spPr>
        <p:txBody>
          <a:bodyPr>
            <a:normAutofit fontScale="77500" lnSpcReduction="20000"/>
          </a:bodyPr>
          <a:lstStyle/>
          <a:p>
            <a:endParaRPr lang="es-ES" sz="4000" dirty="0" smtClean="0"/>
          </a:p>
          <a:p>
            <a:pPr algn="ctr"/>
            <a:r>
              <a:rPr lang="ca-ES" sz="4000" b="1" dirty="0" smtClean="0">
                <a:latin typeface="Consolas" pitchFamily="49" charset="0"/>
                <a:ea typeface="Verdana" pitchFamily="34" charset="0"/>
              </a:rPr>
              <a:t>Important, la confirmació de dades!</a:t>
            </a:r>
          </a:p>
          <a:p>
            <a:pPr algn="ctr"/>
            <a:r>
              <a:rPr lang="ca-ES" sz="4000" b="1" dirty="0" smtClean="0">
                <a:latin typeface="Consolas" pitchFamily="49" charset="0"/>
                <a:ea typeface="Verdana" pitchFamily="34" charset="0"/>
              </a:rPr>
              <a:t>Si les vostres dades (tel, @...) han canviat</a:t>
            </a:r>
          </a:p>
          <a:p>
            <a:pPr algn="ctr"/>
            <a:r>
              <a:rPr lang="ca-ES" sz="4000" b="1" dirty="0" smtClean="0">
                <a:latin typeface="Consolas" pitchFamily="49" charset="0"/>
                <a:ea typeface="Verdana" pitchFamily="34" charset="0"/>
              </a:rPr>
              <a:t>Modifiqueu-les el més aviat possible.</a:t>
            </a:r>
          </a:p>
          <a:p>
            <a:pPr algn="ctr"/>
            <a:endParaRPr lang="ca-ES" sz="1600" b="1" dirty="0" smtClean="0">
              <a:latin typeface="Consolas" pitchFamily="49" charset="0"/>
              <a:ea typeface="Verdana" pitchFamily="34" charset="0"/>
            </a:endParaRPr>
          </a:p>
          <a:p>
            <a:pPr algn="ctr"/>
            <a:endParaRPr lang="ca-ES" sz="4000" b="1" dirty="0" smtClean="0"/>
          </a:p>
          <a:p>
            <a:pPr algn="ctr"/>
            <a:r>
              <a:rPr lang="ca-ES" sz="4000" b="1" dirty="0" smtClean="0">
                <a:solidFill>
                  <a:schemeClr val="accent5"/>
                </a:solidFill>
                <a:latin typeface="Comic Sans MS" pitchFamily="66" charset="0"/>
              </a:rPr>
              <a:t>IMPORTANT VIA DE COMUNICACIÓ</a:t>
            </a:r>
            <a:r>
              <a:rPr lang="ca-ES" sz="4000" b="1" dirty="0" smtClean="0">
                <a:latin typeface="Comic Sans MS" pitchFamily="66" charset="0"/>
              </a:rPr>
              <a:t>!</a:t>
            </a:r>
          </a:p>
          <a:p>
            <a:endParaRPr lang="es-ES" sz="4000" dirty="0" smtClean="0"/>
          </a:p>
          <a:p>
            <a:endParaRPr lang="es-ES" sz="4000" dirty="0" smtClean="0"/>
          </a:p>
          <a:p>
            <a:pPr>
              <a:buFont typeface="Arial" pitchFamily="34" charset="0"/>
              <a:buChar char="•"/>
            </a:pPr>
            <a:endParaRPr lang="ca-E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6672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008112"/>
          </a:xfrm>
        </p:spPr>
        <p:txBody>
          <a:bodyPr/>
          <a:lstStyle/>
          <a:p>
            <a:pPr algn="ctr"/>
            <a:r>
              <a:rPr lang="es-ES_tradnl" dirty="0" smtClean="0"/>
              <a:t>La </a:t>
            </a:r>
            <a:r>
              <a:rPr lang="es-ES_tradnl" dirty="0" err="1" smtClean="0"/>
              <a:t>convivència</a:t>
            </a:r>
            <a:r>
              <a:rPr lang="es-ES_tradnl" dirty="0" smtClean="0"/>
              <a:t> al centre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7772400" cy="450912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3200" dirty="0" smtClean="0"/>
              <a:t> </a:t>
            </a:r>
            <a:r>
              <a:rPr lang="ca-ES" sz="3200" b="1" dirty="0" smtClean="0"/>
              <a:t>Observacions / expulsions d’aula / amonestacions / faltes greus (consultes al programa de gestió escolar ALEXIA)</a:t>
            </a:r>
          </a:p>
          <a:p>
            <a:pPr algn="ctr"/>
            <a:r>
              <a:rPr lang="es-ES" dirty="0" smtClean="0"/>
              <a:t>INFORMACIÓ IMMEDIATA A TRAVÉS DE</a:t>
            </a:r>
          </a:p>
          <a:p>
            <a:pPr algn="ctr"/>
            <a:r>
              <a:rPr lang="es-ES" dirty="0" smtClean="0"/>
              <a:t>L’APLICATIU</a:t>
            </a: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0" y="5229200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071538" y="571480"/>
          <a:ext cx="6929486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1071538" y="2071678"/>
          <a:ext cx="6929486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1071538" y="3571876"/>
          <a:ext cx="6929486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1071538" y="5143512"/>
          <a:ext cx="6929486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772400" cy="1214446"/>
          </a:xfrm>
        </p:spPr>
        <p:txBody>
          <a:bodyPr/>
          <a:lstStyle/>
          <a:p>
            <a:r>
              <a:rPr lang="es-ES" dirty="0" err="1" smtClean="0"/>
              <a:t>Avaluacions</a:t>
            </a:r>
            <a:r>
              <a:rPr lang="es-ES" dirty="0" smtClean="0"/>
              <a:t>/</a:t>
            </a:r>
            <a:br>
              <a:rPr lang="es-ES" dirty="0" smtClean="0"/>
            </a:br>
            <a:r>
              <a:rPr lang="es-ES" dirty="0" smtClean="0"/>
              <a:t>trimestres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2643182"/>
            <a:ext cx="8104414" cy="4032448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a-ES" sz="2600" dirty="0" smtClean="0">
                <a:latin typeface="Consolas" pitchFamily="49" charset="0"/>
              </a:rPr>
              <a:t>  </a:t>
            </a:r>
            <a:r>
              <a:rPr lang="ca-ES" sz="2600" b="1" dirty="0" smtClean="0">
                <a:latin typeface="Consolas" pitchFamily="49" charset="0"/>
              </a:rPr>
              <a:t>Avaluació inicial: informe a finals d’octubre</a:t>
            </a:r>
          </a:p>
          <a:p>
            <a:pPr algn="just">
              <a:buFont typeface="Arial" pitchFamily="34" charset="0"/>
              <a:buChar char="•"/>
            </a:pPr>
            <a:r>
              <a:rPr lang="ca-ES" sz="2600" b="1" dirty="0" smtClean="0">
                <a:latin typeface="Consolas" pitchFamily="49" charset="0"/>
              </a:rPr>
              <a:t> </a:t>
            </a:r>
            <a:r>
              <a:rPr lang="ca-ES" sz="2600" b="1" dirty="0" smtClean="0">
                <a:solidFill>
                  <a:srgbClr val="0070C0"/>
                </a:solidFill>
                <a:latin typeface="Consolas" pitchFamily="49" charset="0"/>
              </a:rPr>
              <a:t>Primera avaluació</a:t>
            </a:r>
            <a:r>
              <a:rPr lang="ca-ES" sz="2600" b="1" dirty="0" smtClean="0">
                <a:latin typeface="Consolas" pitchFamily="49" charset="0"/>
              </a:rPr>
              <a:t>: 13 de setembre al 26 de novembre</a:t>
            </a:r>
          </a:p>
          <a:p>
            <a:pPr algn="just">
              <a:buFont typeface="Arial" pitchFamily="34" charset="0"/>
              <a:buChar char="•"/>
            </a:pPr>
            <a:r>
              <a:rPr lang="ca-ES" sz="2600" b="1" dirty="0" smtClean="0">
                <a:latin typeface="Consolas" pitchFamily="49" charset="0"/>
              </a:rPr>
              <a:t> </a:t>
            </a:r>
            <a:r>
              <a:rPr lang="ca-ES" sz="2600" b="1" dirty="0" smtClean="0">
                <a:solidFill>
                  <a:srgbClr val="0070C0"/>
                </a:solidFill>
                <a:latin typeface="Consolas" pitchFamily="49" charset="0"/>
              </a:rPr>
              <a:t>Segona avaluació</a:t>
            </a:r>
            <a:r>
              <a:rPr lang="ca-ES" sz="2600" b="1" dirty="0" smtClean="0">
                <a:latin typeface="Consolas" pitchFamily="49" charset="0"/>
              </a:rPr>
              <a:t>: 29 de novembre al 4 de març</a:t>
            </a:r>
          </a:p>
          <a:p>
            <a:pPr algn="just">
              <a:buFont typeface="Arial" pitchFamily="34" charset="0"/>
              <a:buChar char="•"/>
            </a:pPr>
            <a:r>
              <a:rPr lang="ca-ES" sz="2600" b="1" dirty="0" smtClean="0">
                <a:latin typeface="Consolas" pitchFamily="49" charset="0"/>
              </a:rPr>
              <a:t> </a:t>
            </a:r>
            <a:r>
              <a:rPr lang="ca-ES" sz="2600" b="1" dirty="0" smtClean="0">
                <a:solidFill>
                  <a:srgbClr val="0070C0"/>
                </a:solidFill>
                <a:latin typeface="Consolas" pitchFamily="49" charset="0"/>
              </a:rPr>
              <a:t>Tercera avaluació</a:t>
            </a:r>
            <a:r>
              <a:rPr lang="ca-ES" sz="2600" b="1" dirty="0" smtClean="0">
                <a:latin typeface="Consolas" pitchFamily="49" charset="0"/>
              </a:rPr>
              <a:t>: 7 de març al 10 de juny</a:t>
            </a:r>
          </a:p>
          <a:p>
            <a:pPr algn="just">
              <a:buFont typeface="Arial" pitchFamily="34" charset="0"/>
              <a:buChar char="•"/>
            </a:pPr>
            <a:endParaRPr lang="ca-ES" sz="2600" b="1" dirty="0" smtClean="0">
              <a:latin typeface="Consolas" pitchFamily="49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a-ES" sz="2600" b="1" dirty="0" smtClean="0">
                <a:latin typeface="Consolas" pitchFamily="49" charset="0"/>
              </a:rPr>
              <a:t> Recuperacions: trimestrals / juny</a:t>
            </a:r>
          </a:p>
          <a:p>
            <a:endParaRPr lang="ca-ES" sz="2600" b="1" dirty="0">
              <a:latin typeface="Consolas" pitchFamily="49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928670"/>
            <a:ext cx="7772400" cy="1708242"/>
          </a:xfrm>
        </p:spPr>
        <p:txBody>
          <a:bodyPr/>
          <a:lstStyle/>
          <a:p>
            <a:r>
              <a:rPr lang="es-ES" dirty="0" err="1" smtClean="0"/>
              <a:t>Lliurament</a:t>
            </a:r>
            <a:r>
              <a:rPr lang="es-ES" dirty="0" smtClean="0"/>
              <a:t> de </a:t>
            </a:r>
            <a:r>
              <a:rPr lang="es-ES" dirty="0" err="1" smtClean="0"/>
              <a:t>butlletins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852936"/>
            <a:ext cx="7772400" cy="345638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/>
              <a:t> </a:t>
            </a:r>
            <a:r>
              <a:rPr lang="ca-ES" sz="3200" b="1" dirty="0" smtClean="0"/>
              <a:t>Avaluació inicial: 3 de novembre 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Primera avaluació: 22 de desembre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Segona avaluació: 23 de març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Tercera avaluació: 2 de juny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Final ordinària; 18 de juny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Finals: 25 de juny</a:t>
            </a:r>
            <a:endParaRPr lang="es-ES" sz="3200" b="1" dirty="0" smtClean="0">
              <a:solidFill>
                <a:srgbClr val="FF0000"/>
              </a:solidFill>
            </a:endParaRPr>
          </a:p>
          <a:p>
            <a:endParaRPr lang="es-ES" sz="3200" dirty="0" smtClean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2656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864096"/>
          </a:xfrm>
        </p:spPr>
        <p:txBody>
          <a:bodyPr/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dirty="0" err="1" smtClean="0"/>
              <a:t>Sortides</a:t>
            </a:r>
            <a:r>
              <a:rPr lang="es-ES" dirty="0" smtClean="0"/>
              <a:t> 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2204864"/>
            <a:ext cx="8104414" cy="465313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Setembre: Platja – Tutoria (important portar  les autoritzacions).</a:t>
            </a:r>
          </a:p>
          <a:p>
            <a:pPr algn="just">
              <a:buFont typeface="Arial" pitchFamily="34" charset="0"/>
              <a:buChar char="•"/>
            </a:pPr>
            <a:endParaRPr lang="ca-ES" sz="3200" b="1" dirty="0" smtClean="0"/>
          </a:p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 Març: colònies a Serinyà</a:t>
            </a:r>
          </a:p>
          <a:p>
            <a:pPr algn="just"/>
            <a:endParaRPr lang="ca-ES" sz="3200" b="1" dirty="0" smtClean="0"/>
          </a:p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 Juny: sortida </a:t>
            </a:r>
            <a:r>
              <a:rPr lang="ca-ES" sz="3200" b="1" dirty="0" err="1" smtClean="0"/>
              <a:t>tutorial</a:t>
            </a:r>
            <a:r>
              <a:rPr lang="ca-ES" sz="3200" b="1" dirty="0" smtClean="0"/>
              <a:t> de final de curs</a:t>
            </a:r>
          </a:p>
          <a:p>
            <a:pPr algn="just"/>
            <a:r>
              <a:rPr lang="ca-ES" sz="3200" b="1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Important: lliurar autoritzacions de sortides  el 15 de setembre</a:t>
            </a:r>
          </a:p>
          <a:p>
            <a:pPr algn="just"/>
            <a:endParaRPr lang="ca-ES" sz="3200" b="1" dirty="0" smtClean="0"/>
          </a:p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 Criteris per poder anar a les sortides no obligatòries   </a:t>
            </a:r>
          </a:p>
          <a:p>
            <a:pPr>
              <a:buFont typeface="Arial" pitchFamily="34" charset="0"/>
              <a:buChar char="•"/>
            </a:pPr>
            <a:endParaRPr lang="es-ES" sz="3200" dirty="0" smtClean="0"/>
          </a:p>
          <a:p>
            <a:pPr>
              <a:buFont typeface="Arial" pitchFamily="34" charset="0"/>
              <a:buChar char="•"/>
            </a:pPr>
            <a:endParaRPr lang="ca-E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4664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928662" y="642918"/>
            <a:ext cx="1858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4800" b="1" dirty="0" smtClean="0">
                <a:ln w="635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1r ESO</a:t>
            </a:r>
            <a:endParaRPr lang="ca-ES" sz="4800" b="1" dirty="0" smtClean="0">
              <a:ln w="635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dirty="0" smtClean="0"/>
              <a:t>CRITERIS PER A FER COLÒNIES i VIATGES AL SERT (DE 1r </a:t>
            </a:r>
            <a:r>
              <a:rPr lang="ca-ES" sz="3200" dirty="0" err="1" smtClean="0"/>
              <a:t>D’ESO</a:t>
            </a:r>
            <a:r>
              <a:rPr lang="ca-ES" sz="3200" dirty="0" smtClean="0"/>
              <a:t> A 2n DE BATXILLERAT)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8715404" cy="785818"/>
          </a:xfrm>
        </p:spPr>
        <p:txBody>
          <a:bodyPr/>
          <a:lstStyle/>
          <a:p>
            <a:r>
              <a:rPr lang="ca-ES" b="1" dirty="0" smtClean="0">
                <a:solidFill>
                  <a:srgbClr val="FF0000"/>
                </a:solidFill>
              </a:rPr>
              <a:t> NO</a:t>
            </a:r>
            <a:r>
              <a:rPr lang="ca-ES" b="1" dirty="0" smtClean="0"/>
              <a:t>  faran les </a:t>
            </a:r>
            <a:r>
              <a:rPr lang="ca-ES" b="1" u="sng" dirty="0" smtClean="0">
                <a:solidFill>
                  <a:schemeClr val="accent6"/>
                </a:solidFill>
              </a:rPr>
              <a:t>colònies o viatges de </a:t>
            </a:r>
            <a:r>
              <a:rPr lang="ca-ES" b="1" dirty="0" smtClean="0"/>
              <a:t>fi de curs l’alumnat que es trobi en alguna de les següents situacions:</a:t>
            </a:r>
            <a:endParaRPr lang="ca-ES" dirty="0"/>
          </a:p>
        </p:txBody>
      </p:sp>
      <p:sp>
        <p:nvSpPr>
          <p:cNvPr id="4" name="3 Rectángulo"/>
          <p:cNvSpPr/>
          <p:nvPr/>
        </p:nvSpPr>
        <p:spPr>
          <a:xfrm>
            <a:off x="357158" y="2857496"/>
            <a:ext cx="87868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dirty="0" smtClean="0">
                <a:latin typeface="Consolas" pitchFamily="49" charset="0"/>
              </a:rPr>
              <a:t>ALUMNES QUE NO HAN PAGAT LA QUOTA DE MATERIAL I/O ELS LLIBRES DE TEXT O LLICÈNCIES DIGITALS</a:t>
            </a:r>
          </a:p>
          <a:p>
            <a:pPr lvl="0"/>
            <a:endParaRPr lang="ca-ES" dirty="0" smtClean="0">
              <a:latin typeface="Consolas" pitchFamily="49" charset="0"/>
            </a:endParaRPr>
          </a:p>
          <a:p>
            <a:pPr lvl="0"/>
            <a:r>
              <a:rPr lang="ca-ES" dirty="0" smtClean="0">
                <a:latin typeface="Consolas" pitchFamily="49" charset="0"/>
              </a:rPr>
              <a:t>ALUMNES AMB 6 EXPULSIONS D’AULA ACUMULADES DES DE PRINCIPI DE CURS</a:t>
            </a:r>
          </a:p>
          <a:p>
            <a:pPr lvl="0"/>
            <a:endParaRPr lang="ca-ES" dirty="0" smtClean="0">
              <a:latin typeface="Consolas" pitchFamily="49" charset="0"/>
            </a:endParaRPr>
          </a:p>
          <a:p>
            <a:pPr lvl="0"/>
            <a:r>
              <a:rPr lang="ca-ES" dirty="0" smtClean="0">
                <a:latin typeface="Consolas" pitchFamily="49" charset="0"/>
              </a:rPr>
              <a:t>ALUMNES AMB 10 FALTES D’ASSISTÈNCIA A CLASSE NO JUSTIFICADES (3 RETARDS EQUIVALEN A 1 FALTA)</a:t>
            </a:r>
          </a:p>
          <a:p>
            <a:pPr lvl="0"/>
            <a:endParaRPr lang="ca-ES" dirty="0" smtClean="0">
              <a:latin typeface="Consolas" pitchFamily="49" charset="0"/>
            </a:endParaRPr>
          </a:p>
          <a:p>
            <a:pPr lvl="0"/>
            <a:r>
              <a:rPr lang="ca-ES" dirty="0" smtClean="0">
                <a:latin typeface="Consolas" pitchFamily="49" charset="0"/>
              </a:rPr>
              <a:t>ALUMNES QUE NO HAN ANAT A ALGUNA DE LES SORTIDES CURRICULARS/OBLIGATÒRIES SENSE JUSTIFICAR </a:t>
            </a:r>
          </a:p>
          <a:p>
            <a:pPr lvl="0"/>
            <a:endParaRPr lang="ca-ES" dirty="0" smtClean="0">
              <a:latin typeface="Consolas" pitchFamily="49" charset="0"/>
            </a:endParaRPr>
          </a:p>
          <a:p>
            <a:r>
              <a:rPr lang="ca-ES" dirty="0" smtClean="0">
                <a:latin typeface="Consolas" pitchFamily="49" charset="0"/>
              </a:rPr>
              <a:t>UNA FALTA GREU POT SUPOSAR COM A MESURA CORRECTORA LA PRIVACIÓ DEL DRET D’ANAR DE COLÒNIES </a:t>
            </a:r>
            <a:endParaRPr lang="ca-ES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dirty="0" smtClean="0"/>
              <a:t>CRITERIS PER A FER COLÒNIES i VIATGES AL SERT (DE 1R. </a:t>
            </a:r>
            <a:r>
              <a:rPr lang="ca-ES" sz="3200" dirty="0" err="1" smtClean="0"/>
              <a:t>D’ESO</a:t>
            </a:r>
            <a:r>
              <a:rPr lang="ca-ES" sz="3200" dirty="0" smtClean="0"/>
              <a:t> A 2N. DE BATXILLERAT)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8715404" cy="785818"/>
          </a:xfrm>
        </p:spPr>
        <p:txBody>
          <a:bodyPr/>
          <a:lstStyle/>
          <a:p>
            <a:r>
              <a:rPr lang="ca-ES" b="1" dirty="0" smtClean="0"/>
              <a:t> </a:t>
            </a:r>
            <a:r>
              <a:rPr lang="ca-ES" b="1" dirty="0" smtClean="0">
                <a:solidFill>
                  <a:srgbClr val="FF0000"/>
                </a:solidFill>
              </a:rPr>
              <a:t>NO</a:t>
            </a:r>
            <a:r>
              <a:rPr lang="ca-ES" b="1" dirty="0" smtClean="0"/>
              <a:t> faran les sortides </a:t>
            </a:r>
            <a:r>
              <a:rPr lang="ca-ES" b="1" u="sng" dirty="0" smtClean="0">
                <a:solidFill>
                  <a:schemeClr val="accent6"/>
                </a:solidFill>
              </a:rPr>
              <a:t>lúdiques</a:t>
            </a:r>
            <a:r>
              <a:rPr lang="ca-ES" b="1" dirty="0" smtClean="0"/>
              <a:t> l’alumnat que es trobi en alguna de les següents situacions:</a:t>
            </a:r>
            <a:endParaRPr lang="ca-ES" dirty="0"/>
          </a:p>
        </p:txBody>
      </p:sp>
      <p:sp>
        <p:nvSpPr>
          <p:cNvPr id="4" name="3 Rectángulo"/>
          <p:cNvSpPr/>
          <p:nvPr/>
        </p:nvSpPr>
        <p:spPr>
          <a:xfrm>
            <a:off x="357158" y="3214686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ca-ES" dirty="0" smtClean="0">
                <a:latin typeface="Consolas" pitchFamily="49" charset="0"/>
              </a:rPr>
              <a:t> COMPLEIXEN ALGUN PUNT DELS ANTERIORS</a:t>
            </a:r>
          </a:p>
          <a:p>
            <a:pPr lvl="0"/>
            <a:endParaRPr lang="ca-ES" dirty="0" smtClean="0">
              <a:latin typeface="Consolas" pitchFamily="49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a-ES" dirty="0" smtClean="0">
                <a:latin typeface="Consolas" pitchFamily="49" charset="0"/>
              </a:rPr>
              <a:t>ALUMNES AMB </a:t>
            </a:r>
            <a:r>
              <a:rPr lang="ca-ES" u="sng" dirty="0" smtClean="0">
                <a:latin typeface="Consolas" pitchFamily="49" charset="0"/>
              </a:rPr>
              <a:t>6 O MÉS MATÈRIES</a:t>
            </a:r>
            <a:r>
              <a:rPr lang="ca-ES" dirty="0" smtClean="0">
                <a:latin typeface="Consolas" pitchFamily="49" charset="0"/>
              </a:rPr>
              <a:t> SUSPESES TRIMESTRALMENT (SENSE TENIR EN COMPTE LES RECUPERACIONS)</a:t>
            </a:r>
          </a:p>
          <a:p>
            <a:pPr lvl="0">
              <a:buFont typeface="Arial" pitchFamily="34" charset="0"/>
              <a:buChar char="•"/>
            </a:pPr>
            <a:endParaRPr lang="ca-ES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080120"/>
          </a:xfrm>
        </p:spPr>
        <p:txBody>
          <a:bodyPr/>
          <a:lstStyle/>
          <a:p>
            <a:r>
              <a:rPr lang="ca-ES" dirty="0" smtClean="0"/>
              <a:t>   Projectes </a:t>
            </a:r>
            <a:endParaRPr lang="es-ES" dirty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7772400" cy="551723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a-ES" sz="3000" b="1" dirty="0" smtClean="0"/>
              <a:t>EF en anglès</a:t>
            </a:r>
          </a:p>
          <a:p>
            <a:endParaRPr lang="ca-ES" sz="900" b="1" dirty="0" smtClean="0"/>
          </a:p>
          <a:p>
            <a:pPr algn="just">
              <a:buFont typeface="Arial" pitchFamily="34" charset="0"/>
              <a:buChar char="•"/>
            </a:pPr>
            <a:r>
              <a:rPr lang="ca-ES" sz="3000" b="1" dirty="0" smtClean="0"/>
              <a:t> Treball per projectes:</a:t>
            </a:r>
          </a:p>
          <a:p>
            <a:r>
              <a:rPr lang="ca-ES" sz="3000" b="1" dirty="0" smtClean="0"/>
              <a:t>	1. Arqueòlegs al </a:t>
            </a:r>
            <a:r>
              <a:rPr lang="ca-ES" sz="3000" b="1" dirty="0" err="1" smtClean="0"/>
              <a:t>Sert</a:t>
            </a:r>
            <a:r>
              <a:rPr lang="ca-ES" sz="3000" b="1" dirty="0" smtClean="0"/>
              <a:t> (1r </a:t>
            </a:r>
            <a:r>
              <a:rPr lang="ca-ES" sz="3000" b="1" dirty="0" err="1" smtClean="0"/>
              <a:t>tr</a:t>
            </a:r>
            <a:r>
              <a:rPr lang="ca-ES" sz="3000" b="1" dirty="0" smtClean="0"/>
              <a:t>.)</a:t>
            </a:r>
          </a:p>
          <a:p>
            <a:r>
              <a:rPr lang="ca-ES" sz="3000" b="1" dirty="0" smtClean="0"/>
              <a:t>	2. Carnaval (2n </a:t>
            </a:r>
            <a:r>
              <a:rPr lang="ca-ES" sz="3000" b="1" dirty="0" err="1" smtClean="0"/>
              <a:t>tr</a:t>
            </a:r>
            <a:r>
              <a:rPr lang="ca-ES" sz="3000" b="1" dirty="0" smtClean="0"/>
              <a:t>.)</a:t>
            </a:r>
          </a:p>
          <a:p>
            <a:r>
              <a:rPr lang="ca-ES" sz="3000" b="1" dirty="0" smtClean="0"/>
              <a:t>	3. Festa de benvinguda (3r </a:t>
            </a:r>
            <a:r>
              <a:rPr lang="ca-ES" sz="3000" b="1" dirty="0" err="1" smtClean="0"/>
              <a:t>tr</a:t>
            </a:r>
            <a:r>
              <a:rPr lang="ca-ES" sz="3000" b="1" dirty="0" smtClean="0"/>
              <a:t>.) </a:t>
            </a:r>
          </a:p>
          <a:p>
            <a:endParaRPr lang="ca-ES" sz="1000" b="1" dirty="0" smtClean="0"/>
          </a:p>
          <a:p>
            <a:pPr>
              <a:buFont typeface="Arial" pitchFamily="34" charset="0"/>
              <a:buChar char="•"/>
            </a:pPr>
            <a:r>
              <a:rPr lang="ca-ES" sz="3000" b="1" dirty="0" smtClean="0"/>
              <a:t> Hort (Biologia)</a:t>
            </a:r>
          </a:p>
          <a:p>
            <a:pPr>
              <a:buFont typeface="Arial" pitchFamily="34" charset="0"/>
              <a:buChar char="•"/>
            </a:pPr>
            <a:endParaRPr lang="ca-ES" sz="900" b="1" dirty="0" smtClean="0"/>
          </a:p>
          <a:p>
            <a:pPr>
              <a:buFont typeface="Arial" pitchFamily="34" charset="0"/>
              <a:buChar char="•"/>
            </a:pPr>
            <a:r>
              <a:rPr lang="ca-ES" sz="3000" b="1" dirty="0" smtClean="0"/>
              <a:t> ‘Avancem’ (àmbit lingüístic)</a:t>
            </a:r>
          </a:p>
          <a:p>
            <a:pPr>
              <a:buFont typeface="Arial" pitchFamily="34" charset="0"/>
              <a:buChar char="•"/>
            </a:pPr>
            <a:endParaRPr lang="ca-ES" sz="3000" b="1" dirty="0" smtClean="0"/>
          </a:p>
          <a:p>
            <a:r>
              <a:rPr lang="es-ES" sz="3000" dirty="0" smtClean="0"/>
              <a:t>		</a:t>
            </a:r>
            <a:r>
              <a:rPr lang="es-ES" sz="3000" dirty="0" err="1" smtClean="0"/>
              <a:t>Adaptats</a:t>
            </a:r>
            <a:r>
              <a:rPr lang="es-ES" sz="3000" dirty="0" smtClean="0"/>
              <a:t> a les mesures COVID-19</a:t>
            </a:r>
          </a:p>
          <a:p>
            <a:pPr>
              <a:buFont typeface="Arial" pitchFamily="34" charset="0"/>
              <a:buChar char="•"/>
            </a:pPr>
            <a:endParaRPr lang="ca-ES" sz="3000" b="1" dirty="0" smtClean="0"/>
          </a:p>
          <a:p>
            <a:pPr>
              <a:buFont typeface="Arial" pitchFamily="34" charset="0"/>
              <a:buChar char="•"/>
            </a:pPr>
            <a:endParaRPr lang="es-ES" sz="3000" dirty="0"/>
          </a:p>
        </p:txBody>
      </p:sp>
      <p:sp>
        <p:nvSpPr>
          <p:cNvPr id="4" name="3 Rectángulo"/>
          <p:cNvSpPr/>
          <p:nvPr/>
        </p:nvSpPr>
        <p:spPr>
          <a:xfrm>
            <a:off x="6643702" y="785794"/>
            <a:ext cx="1858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4800" b="1" dirty="0" smtClean="0">
                <a:ln w="635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1r ESO</a:t>
            </a:r>
            <a:endParaRPr lang="ca-ES" sz="4800" b="1" dirty="0" smtClean="0">
              <a:ln w="635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7772400" cy="888128"/>
          </a:xfrm>
        </p:spPr>
        <p:txBody>
          <a:bodyPr/>
          <a:lstStyle/>
          <a:p>
            <a:pPr algn="ctr"/>
            <a:r>
              <a:rPr lang="es-ES_tradnl" dirty="0" smtClean="0"/>
              <a:t>DOCUMENTACIÓ DIA 13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1472" y="1785926"/>
            <a:ext cx="8072494" cy="3714776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S_tradnl" sz="4600" b="1" dirty="0" smtClean="0"/>
              <a:t> </a:t>
            </a:r>
            <a:r>
              <a:rPr lang="es-ES_tradnl" sz="9600" b="1" dirty="0" smtClean="0">
                <a:latin typeface="Consolas" pitchFamily="49" charset="0"/>
              </a:rPr>
              <a:t>FACILITADA PELS TUTORS:</a:t>
            </a:r>
          </a:p>
          <a:p>
            <a:endParaRPr lang="es-ES_tradnl" sz="3600" b="1" dirty="0" smtClean="0">
              <a:latin typeface="Consolas" pitchFamily="49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ca-ES" sz="9600" b="1" dirty="0" smtClean="0">
                <a:solidFill>
                  <a:schemeClr val="tx1"/>
                </a:solidFill>
                <a:latin typeface="Consolas" pitchFamily="49" charset="0"/>
              </a:rPr>
              <a:t>Horari, agenda, carpeta i guia estudiant</a:t>
            </a:r>
          </a:p>
          <a:p>
            <a:pPr lvl="1" algn="just"/>
            <a:endParaRPr lang="ca-ES" sz="3600" b="1" dirty="0" smtClean="0">
              <a:solidFill>
                <a:schemeClr val="tx1"/>
              </a:solidFill>
              <a:latin typeface="Consolas" pitchFamily="49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ca-ES" sz="9600" b="1" dirty="0" smtClean="0">
                <a:solidFill>
                  <a:schemeClr val="tx1"/>
                </a:solidFill>
                <a:latin typeface="Consolas" pitchFamily="49" charset="0"/>
              </a:rPr>
              <a:t>Documentació a retornar omplerta:</a:t>
            </a:r>
          </a:p>
          <a:p>
            <a:pPr lvl="1"/>
            <a:r>
              <a:rPr lang="ca-ES" sz="9600" b="1" dirty="0" smtClean="0">
                <a:solidFill>
                  <a:schemeClr val="tx1"/>
                </a:solidFill>
                <a:latin typeface="Consolas" pitchFamily="49" charset="0"/>
              </a:rPr>
              <a:t>	1. Fulls d’autoritzacions (</a:t>
            </a:r>
            <a:r>
              <a:rPr lang="ca-ES" sz="9600" dirty="0" err="1" smtClean="0">
                <a:solidFill>
                  <a:schemeClr val="tx1"/>
                </a:solidFill>
                <a:latin typeface="Consolas" pitchFamily="49" charset="0"/>
              </a:rPr>
              <a:t>D.R</a:t>
            </a:r>
            <a:r>
              <a:rPr lang="ca-ES" sz="9600" dirty="0" smtClean="0">
                <a:solidFill>
                  <a:schemeClr val="tx1"/>
                </a:solidFill>
                <a:latin typeface="Consolas" pitchFamily="49" charset="0"/>
              </a:rPr>
              <a:t>. malalties / portar mascareta...Autorització sortides per Castelldefels , Fitxa mèdica </a:t>
            </a:r>
            <a:r>
              <a:rPr lang="ca-ES" sz="9600" dirty="0" err="1" smtClean="0">
                <a:solidFill>
                  <a:schemeClr val="tx1"/>
                </a:solidFill>
                <a:latin typeface="Consolas" pitchFamily="49" charset="0"/>
              </a:rPr>
              <a:t>EF</a:t>
            </a:r>
            <a:r>
              <a:rPr lang="ca-ES" sz="9600" dirty="0" smtClean="0">
                <a:solidFill>
                  <a:schemeClr val="tx1"/>
                </a:solidFill>
                <a:latin typeface="Consolas" pitchFamily="49" charset="0"/>
              </a:rPr>
              <a:t>, Drets d’imatge, Usos Digitals, Autorització de drets intel·lectuals, Autorització per administrar paracetamol.</a:t>
            </a:r>
            <a:r>
              <a:rPr lang="ca-ES" sz="9600" b="1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pPr lvl="1" algn="just"/>
            <a:r>
              <a:rPr lang="ca-ES" sz="9600" b="1" dirty="0" smtClean="0">
                <a:solidFill>
                  <a:schemeClr val="tx1"/>
                </a:solidFill>
                <a:latin typeface="Consolas" pitchFamily="49" charset="0"/>
              </a:rPr>
              <a:t>	2. Carta de compromís educatiu.</a:t>
            </a:r>
          </a:p>
          <a:p>
            <a:pPr lvl="1" algn="just"/>
            <a:r>
              <a:rPr lang="ca-ES" sz="9600" b="1" dirty="0" smtClean="0">
                <a:solidFill>
                  <a:schemeClr val="tx1"/>
                </a:solidFill>
                <a:latin typeface="Consolas" pitchFamily="49" charset="0"/>
              </a:rPr>
              <a:t>	3.Carta declaració responsable COVID19</a:t>
            </a:r>
            <a:endParaRPr lang="es-ES_tradnl" sz="9600" b="1" dirty="0" smtClean="0">
              <a:latin typeface="Consolas" pitchFamily="49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429264"/>
            <a:ext cx="2032030" cy="121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864096"/>
          </a:xfrm>
        </p:spPr>
        <p:txBody>
          <a:bodyPr/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dirty="0" err="1" smtClean="0"/>
              <a:t>Sortides</a:t>
            </a:r>
            <a:r>
              <a:rPr lang="es-ES" dirty="0" smtClean="0"/>
              <a:t> 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1857364"/>
            <a:ext cx="8104414" cy="72407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Sortida al Palau de la Música </a:t>
            </a:r>
          </a:p>
          <a:p>
            <a:pPr>
              <a:buFont typeface="Arial" pitchFamily="34" charset="0"/>
              <a:buChar char="•"/>
            </a:pPr>
            <a:endParaRPr lang="es-ES" sz="3200" dirty="0" smtClean="0"/>
          </a:p>
          <a:p>
            <a:pPr>
              <a:buFont typeface="Arial" pitchFamily="34" charset="0"/>
              <a:buChar char="•"/>
            </a:pPr>
            <a:endParaRPr lang="ca-E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4664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928662" y="642918"/>
            <a:ext cx="1858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4800" b="1" dirty="0" smtClean="0">
                <a:ln w="635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1r ESO</a:t>
            </a:r>
            <a:endParaRPr lang="ca-ES" sz="4800" b="1" dirty="0" smtClean="0">
              <a:ln w="635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214282" y="2786058"/>
            <a:ext cx="2428892" cy="72407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</a:rPr>
              <a:t>Us passarem full de despeses (</a:t>
            </a:r>
            <a:r>
              <a:rPr kumimoji="0" lang="ca-E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</a:rPr>
              <a:t>11€) el primer dia de classe.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ca-ES" sz="2000" b="1" baseline="0" dirty="0" smtClean="0">
                <a:latin typeface="Consolas" pitchFamily="49" charset="0"/>
              </a:rPr>
              <a:t>El pagament</a:t>
            </a:r>
            <a:r>
              <a:rPr lang="ca-ES" sz="2000" b="1" dirty="0" smtClean="0">
                <a:latin typeface="Consolas" pitchFamily="49" charset="0"/>
              </a:rPr>
              <a:t> s’ha de fer al setembre.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</a:rPr>
              <a:t>Encara</a:t>
            </a:r>
            <a:r>
              <a:rPr kumimoji="0" lang="ca-E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</a:rPr>
              <a:t> que la sortida serà al 2n trimestre</a:t>
            </a:r>
            <a:endParaRPr kumimoji="0" lang="ca-E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</a:endParaRPr>
          </a:p>
        </p:txBody>
      </p:sp>
      <p:sp>
        <p:nvSpPr>
          <p:cNvPr id="83970" name="AutoShape 2" descr="Palacio de la Música Catalana (Palau de la Música Catalana): Cosas que  Hacer en 2021 - Vi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83972" name="Picture 4" descr="Visita Guiada | Palau de la Música Catala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500306"/>
            <a:ext cx="5072098" cy="2851948"/>
          </a:xfrm>
          <a:prstGeom prst="rect">
            <a:avLst/>
          </a:prstGeom>
          <a:noFill/>
        </p:spPr>
      </p:pic>
      <p:sp>
        <p:nvSpPr>
          <p:cNvPr id="83976" name="AutoShape 8" descr="logo-vector-palau-de-la-musica-orfeo-catala - Fundació CI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83978" name="AutoShape 10" descr="AIQ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83980" name="AutoShape 12" descr="AIQ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83982" name="Picture 14" descr="logo-vector-palau-de-la-musica-orfeo-catala - Fundació CI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5333973"/>
            <a:ext cx="3000428" cy="152402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4429156"/>
          </a:xfrm>
        </p:spPr>
        <p:txBody>
          <a:bodyPr>
            <a:normAutofit fontScale="70000" lnSpcReduction="20000"/>
          </a:bodyPr>
          <a:lstStyle/>
          <a:p>
            <a:endParaRPr lang="es-ES" sz="4000" dirty="0" smtClean="0"/>
          </a:p>
          <a:p>
            <a:pPr algn="ctr"/>
            <a:r>
              <a:rPr lang="ca-ES" sz="4000" b="1" dirty="0" smtClean="0">
                <a:latin typeface="Consolas" pitchFamily="49" charset="0"/>
                <a:ea typeface="Verdana" pitchFamily="34" charset="0"/>
              </a:rPr>
              <a:t>Des de secretaria rebran un mail on tindran </a:t>
            </a:r>
            <a:r>
              <a:rPr lang="ca-ES" sz="4000" b="1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Verdana" pitchFamily="34" charset="0"/>
              </a:rPr>
              <a:t>12 hores </a:t>
            </a:r>
            <a:r>
              <a:rPr lang="ca-ES" sz="4000" b="1" dirty="0" smtClean="0">
                <a:latin typeface="Consolas" pitchFamily="49" charset="0"/>
                <a:ea typeface="Verdana" pitchFamily="34" charset="0"/>
              </a:rPr>
              <a:t>per donar-se d’alta a l’Alexia i confirmar les dades.</a:t>
            </a:r>
          </a:p>
          <a:p>
            <a:pPr algn="ctr"/>
            <a:r>
              <a:rPr lang="ca-ES" sz="4000" b="1" dirty="0" smtClean="0">
                <a:latin typeface="Consolas" pitchFamily="49" charset="0"/>
                <a:ea typeface="Verdana" pitchFamily="34" charset="0"/>
              </a:rPr>
              <a:t> </a:t>
            </a:r>
          </a:p>
          <a:p>
            <a:pPr algn="ctr"/>
            <a:r>
              <a:rPr lang="ca-ES" sz="4000" b="1" dirty="0" smtClean="0">
                <a:latin typeface="Consolas" pitchFamily="49" charset="0"/>
                <a:ea typeface="Verdana" pitchFamily="34" charset="0"/>
              </a:rPr>
              <a:t>Es poden baixar l’aplicació </a:t>
            </a:r>
          </a:p>
          <a:p>
            <a:pPr algn="ctr"/>
            <a:r>
              <a:rPr lang="ca-ES" sz="4000" b="1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Verdana" pitchFamily="34" charset="0"/>
              </a:rPr>
              <a:t>Alexia famílies</a:t>
            </a:r>
            <a:r>
              <a:rPr lang="ca-ES" sz="4000" b="1" dirty="0" smtClean="0">
                <a:latin typeface="Consolas" pitchFamily="49" charset="0"/>
                <a:ea typeface="Verdana" pitchFamily="34" charset="0"/>
              </a:rPr>
              <a:t> per fer el seguiment de l’alumnat.</a:t>
            </a:r>
          </a:p>
          <a:p>
            <a:pPr algn="ctr"/>
            <a:endParaRPr lang="ca-ES" sz="4000" b="1" dirty="0" smtClean="0"/>
          </a:p>
          <a:p>
            <a:pPr algn="ctr"/>
            <a:r>
              <a:rPr lang="ca-ES" sz="4000" b="1" dirty="0" smtClean="0">
                <a:solidFill>
                  <a:schemeClr val="accent5"/>
                </a:solidFill>
                <a:latin typeface="Comic Sans MS" pitchFamily="66" charset="0"/>
              </a:rPr>
              <a:t>IMPORTANT VIA DE COMUNICACIÓ</a:t>
            </a:r>
            <a:r>
              <a:rPr lang="ca-ES" sz="4000" b="1" dirty="0" smtClean="0">
                <a:latin typeface="Comic Sans MS" pitchFamily="66" charset="0"/>
              </a:rPr>
              <a:t>!</a:t>
            </a:r>
          </a:p>
          <a:p>
            <a:endParaRPr lang="es-ES" sz="4000" dirty="0" smtClean="0"/>
          </a:p>
          <a:p>
            <a:endParaRPr lang="es-ES" sz="4000" dirty="0" smtClean="0"/>
          </a:p>
          <a:p>
            <a:pPr>
              <a:buFont typeface="Arial" pitchFamily="34" charset="0"/>
              <a:buChar char="•"/>
            </a:pPr>
            <a:endParaRPr lang="ca-E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6672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362456"/>
          </a:xfrm>
        </p:spPr>
        <p:txBody>
          <a:bodyPr/>
          <a:lstStyle/>
          <a:p>
            <a:r>
              <a:rPr lang="ca-ES" dirty="0" smtClean="0"/>
              <a:t>AMPA</a:t>
            </a:r>
            <a:endParaRPr lang="es-ES" dirty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8362128" cy="52292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a-ES" sz="3000" dirty="0" smtClean="0">
                <a:latin typeface="Consolas" pitchFamily="49" charset="0"/>
              </a:rPr>
              <a:t> </a:t>
            </a:r>
            <a:r>
              <a:rPr lang="ca-ES" sz="3600" b="1" dirty="0" smtClean="0">
                <a:latin typeface="Consolas" pitchFamily="49" charset="0"/>
              </a:rPr>
              <a:t>Contacte:</a:t>
            </a:r>
          </a:p>
          <a:p>
            <a:pPr lvl="1" algn="just">
              <a:buFont typeface="Arial" pitchFamily="34" charset="0"/>
              <a:buChar char="•"/>
            </a:pPr>
            <a:r>
              <a:rPr lang="ca-ES" sz="3600" b="1" dirty="0" smtClean="0">
                <a:solidFill>
                  <a:schemeClr val="tx1"/>
                </a:solidFill>
                <a:latin typeface="Consolas" pitchFamily="49" charset="0"/>
              </a:rPr>
              <a:t>Correu: </a:t>
            </a:r>
            <a:r>
              <a:rPr lang="ca-ES" sz="3600" b="1" dirty="0" err="1" smtClean="0">
                <a:solidFill>
                  <a:schemeClr val="tx1"/>
                </a:solidFill>
                <a:latin typeface="Consolas" pitchFamily="49" charset="0"/>
                <a:hlinkClick r:id="rId2"/>
              </a:rPr>
              <a:t>ampasert</a:t>
            </a:r>
            <a:r>
              <a:rPr lang="ca-ES" sz="3600" b="1" dirty="0" smtClean="0">
                <a:solidFill>
                  <a:schemeClr val="tx1"/>
                </a:solidFill>
                <a:latin typeface="Consolas" pitchFamily="49" charset="0"/>
                <a:hlinkClick r:id="rId2"/>
              </a:rPr>
              <a:t>@</a:t>
            </a:r>
            <a:r>
              <a:rPr lang="ca-ES" sz="3600" b="1" dirty="0" err="1" smtClean="0">
                <a:solidFill>
                  <a:schemeClr val="tx1"/>
                </a:solidFill>
                <a:latin typeface="Consolas" pitchFamily="49" charset="0"/>
                <a:hlinkClick r:id="rId2"/>
              </a:rPr>
              <a:t>gmail.com</a:t>
            </a:r>
            <a:endParaRPr lang="ca-ES" sz="3600" b="1" dirty="0" smtClean="0">
              <a:solidFill>
                <a:schemeClr val="tx1"/>
              </a:solidFill>
              <a:latin typeface="Consolas" pitchFamily="49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ca-ES" sz="3600" b="1" dirty="0" err="1" smtClean="0">
                <a:solidFill>
                  <a:schemeClr val="tx1"/>
                </a:solidFill>
                <a:latin typeface="Consolas" pitchFamily="49" charset="0"/>
                <a:hlinkClick r:id="rId3"/>
              </a:rPr>
              <a:t>www.ampasert.com</a:t>
            </a:r>
            <a:endParaRPr lang="ca-ES" sz="3600" b="1" dirty="0" smtClean="0">
              <a:solidFill>
                <a:schemeClr val="tx1"/>
              </a:solidFill>
              <a:latin typeface="Consolas" pitchFamily="49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ca-ES" sz="3600" b="1" dirty="0" smtClean="0">
                <a:solidFill>
                  <a:schemeClr val="tx1"/>
                </a:solidFill>
                <a:latin typeface="Consolas" pitchFamily="49" charset="0"/>
              </a:rPr>
              <a:t>Tel.</a:t>
            </a:r>
            <a:r>
              <a:rPr lang="ca-ES" sz="3600" dirty="0" smtClean="0">
                <a:latin typeface="Consolas" pitchFamily="49" charset="0"/>
              </a:rPr>
              <a:t>: 625599203</a:t>
            </a:r>
          </a:p>
          <a:p>
            <a:pPr lvl="1" algn="just"/>
            <a:endParaRPr lang="ca-ES" sz="1050" b="1" dirty="0" smtClean="0">
              <a:latin typeface="Consolas" pitchFamily="49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a-ES" sz="3600" b="1" dirty="0" smtClean="0">
                <a:latin typeface="Consolas" pitchFamily="49" charset="0"/>
              </a:rPr>
              <a:t>Com a contacte es necessiten dues famílies delegades de cada classe.</a:t>
            </a:r>
            <a:endParaRPr lang="es-ES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72400" cy="1362456"/>
          </a:xfrm>
        </p:spPr>
        <p:txBody>
          <a:bodyPr/>
          <a:lstStyle/>
          <a:p>
            <a:pPr algn="ctr"/>
            <a:r>
              <a:rPr lang="es-ES" dirty="0" smtClean="0"/>
              <a:t>Web del centre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2708920"/>
            <a:ext cx="8002088" cy="1948472"/>
          </a:xfrm>
        </p:spPr>
        <p:txBody>
          <a:bodyPr>
            <a:normAutofit fontScale="92500"/>
          </a:bodyPr>
          <a:lstStyle/>
          <a:p>
            <a:pPr algn="ctr"/>
            <a:r>
              <a:rPr lang="es-ES" sz="4800" b="1" dirty="0" smtClean="0">
                <a:hlinkClick r:id="rId3"/>
              </a:rPr>
              <a:t>http://agora.xtec.cat/iessert/</a:t>
            </a:r>
            <a:endParaRPr lang="es-ES" sz="4800" b="1" dirty="0" smtClean="0"/>
          </a:p>
          <a:p>
            <a:pPr algn="ctr"/>
            <a:r>
              <a:rPr lang="ca-ES" sz="3000" b="1" dirty="0" smtClean="0"/>
              <a:t>(accés programa Gestió Escolar  - contrasenyes)</a:t>
            </a:r>
            <a:endParaRPr lang="es-ES" sz="3000" b="1" dirty="0" smtClean="0"/>
          </a:p>
          <a:p>
            <a:pPr algn="ctr">
              <a:buFont typeface="Arial" pitchFamily="34" charset="0"/>
              <a:buChar char="•"/>
            </a:pPr>
            <a:endParaRPr lang="ca-ES" sz="4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013176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s-ES" sz="5600" b="1" dirty="0" smtClean="0">
                <a:ln w="635">
                  <a:noFill/>
                </a:ln>
                <a:solidFill>
                  <a:srgbClr val="6585CF">
                    <a:tint val="90000"/>
                    <a:satMod val="12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Web del centre</a:t>
            </a:r>
            <a:endParaRPr lang="ca-ES" sz="6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13672" r="1720" b="6250"/>
          <a:stretch>
            <a:fillRect/>
          </a:stretch>
        </p:blipFill>
        <p:spPr bwMode="auto">
          <a:xfrm>
            <a:off x="0" y="1714488"/>
            <a:ext cx="9144000" cy="418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707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1571612"/>
            <a:ext cx="8643966" cy="1362456"/>
          </a:xfrm>
        </p:spPr>
        <p:txBody>
          <a:bodyPr/>
          <a:lstStyle/>
          <a:p>
            <a:r>
              <a:rPr lang="ca-ES" dirty="0" smtClean="0"/>
              <a:t>NORMATIVA COVID-19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27.363 imágenes de Distancia | Descarga Gra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4286280" cy="3211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mascarilla-correcta | Meditación y Budismo en Mála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00108"/>
            <a:ext cx="3167058" cy="316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AutoShape 4" descr="Lavarse las manos para el cuidado personal diario | Vec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0" name="AutoShape 6" descr="Lavarse las manos para el cuidado personal diario | Vec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8" name="7 Rectángulo"/>
          <p:cNvSpPr/>
          <p:nvPr/>
        </p:nvSpPr>
        <p:spPr>
          <a:xfrm>
            <a:off x="785786" y="1428736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Cal portar mascareta </a:t>
            </a:r>
            <a:r>
              <a:rPr lang="ca-ES" sz="28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SEMPRE</a:t>
            </a:r>
            <a:r>
              <a:rPr lang="ca-ES" sz="2800" dirty="0" smtClean="0">
                <a:latin typeface="Candara Light" pitchFamily="34" charset="0"/>
                <a:cs typeface="Arial" pitchFamily="34" charset="0"/>
              </a:rPr>
              <a:t>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57554" y="5572140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I mantenir  </a:t>
            </a:r>
            <a:r>
              <a:rPr lang="ca-ES" sz="28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1 ,5 m </a:t>
            </a:r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de seguretat  </a:t>
            </a:r>
          </a:p>
        </p:txBody>
      </p:sp>
      <p:sp>
        <p:nvSpPr>
          <p:cNvPr id="1034" name="AutoShape 10" descr="Distancia Social PNG Imágenes Transparentes | Vectores y Archivos PSD |  Descarga Gratuita en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" name="9 Rectángulo"/>
          <p:cNvSpPr/>
          <p:nvPr/>
        </p:nvSpPr>
        <p:spPr>
          <a:xfrm>
            <a:off x="3714712" y="6334780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(El grup classe és grup estable)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Lavarse las manos para el cuidado personal diario | Vec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0" name="AutoShape 6" descr="Lavarse las manos para el cuidado personal diario | Vec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2" name="Picture 8" descr="Lavarse las manos para el cuidado personal diario | Vector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2500330" cy="250033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3071802" y="2285992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Rentar-se les mans : </a:t>
            </a:r>
            <a:r>
              <a:rPr lang="ca-ES" sz="2800" dirty="0" smtClean="0">
                <a:latin typeface="Candara Light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357290" y="4214818"/>
            <a:ext cx="6786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     - Abans, durant i quan acabin les </a:t>
            </a:r>
            <a:r>
              <a:rPr lang="ca-ES" sz="28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classes </a:t>
            </a:r>
          </a:p>
          <a:p>
            <a:pPr marL="342900" indent="-342900"/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	 - Abans i després d’anar al </a:t>
            </a:r>
            <a:r>
              <a:rPr lang="ca-ES" sz="28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pati</a:t>
            </a:r>
          </a:p>
          <a:p>
            <a:pPr marL="342900" indent="-342900"/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	 - Abans i després d’anar al </a:t>
            </a:r>
            <a:r>
              <a:rPr lang="ca-ES" sz="28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lavabo</a:t>
            </a:r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	 - Abans i després dels </a:t>
            </a:r>
            <a:r>
              <a:rPr lang="ca-ES" sz="28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àpats.</a:t>
            </a:r>
          </a:p>
        </p:txBody>
      </p:sp>
      <p:pic>
        <p:nvPicPr>
          <p:cNvPr id="7" name="Picture 2" descr="Desinfectante de manos en diseño pl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85860"/>
            <a:ext cx="2357454" cy="2357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0001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24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No 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es pot </a:t>
            </a:r>
            <a:r>
              <a:rPr lang="ca-ES" sz="24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sortir de l’aula 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entre classe i classe. S’ha de romandre al grup estable.</a:t>
            </a: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 </a:t>
            </a:r>
            <a:endParaRPr lang="ca-ES" sz="2400" b="1" dirty="0">
              <a:latin typeface="Candara Light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2285992"/>
            <a:ext cx="600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	La font i la màquina de venda automàtica aquest any SÍ que estaran actives,  i es podran fer servir </a:t>
            </a:r>
            <a:r>
              <a:rPr lang="ca-ES" sz="2400" b="1" smtClean="0">
                <a:latin typeface="Candara Light" pitchFamily="34" charset="0"/>
                <a:cs typeface="Arial" pitchFamily="34" charset="0"/>
              </a:rPr>
              <a:t>de manera PUNTUAL, PERÒ 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es RECOMANA  portar una a </a:t>
            </a:r>
            <a:r>
              <a:rPr lang="ca-ES" sz="24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AMPOLLA </a:t>
            </a:r>
            <a:r>
              <a:rPr lang="ca-ES" sz="2400" b="1" dirty="0" err="1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d’AIGUA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  per beure entre classe i classe  i l’esmorzar de casa.  </a:t>
            </a:r>
            <a:endParaRPr lang="ca-ES" sz="2400" b="1" dirty="0">
              <a:latin typeface="Candara Light" pitchFamily="34" charset="0"/>
              <a:cs typeface="Arial" pitchFamily="34" charset="0"/>
            </a:endParaRPr>
          </a:p>
        </p:txBody>
      </p:sp>
      <p:sp>
        <p:nvSpPr>
          <p:cNvPr id="66562" name="AutoShape 2" descr="Agua potable fuentes de agua potable, beber, vaso, niño, mano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66564" name="Picture 4" descr="Agua potable fuentes de agua potable, beber, vaso, niño, mano png | PNGW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143116"/>
            <a:ext cx="2404213" cy="359325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4714884"/>
            <a:ext cx="5500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 Al pati s’ha d’anar a l’</a:t>
            </a:r>
            <a:r>
              <a:rPr lang="ca-ES" sz="24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àrea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 que toca per grup. </a:t>
            </a:r>
            <a:r>
              <a:rPr lang="ca-ES" sz="2800" b="1" dirty="0" smtClean="0">
                <a:solidFill>
                  <a:srgbClr val="00B050"/>
                </a:solidFill>
                <a:latin typeface="Candara Light" pitchFamily="34" charset="0"/>
                <a:cs typeface="Arial" pitchFamily="34" charset="0"/>
              </a:rPr>
              <a:t>(Zona de pistes i voltants de l’hort).</a:t>
            </a:r>
            <a:endParaRPr lang="ca-ES" sz="2800" b="1" dirty="0">
              <a:solidFill>
                <a:srgbClr val="00B050"/>
              </a:solidFill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85720" y="1071546"/>
            <a:ext cx="8572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FAMÍLIES</a:t>
            </a: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Les famílies són les responsables de l’estat de salut dels alumnes:</a:t>
            </a: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 algn="just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	- A </a:t>
            </a:r>
            <a:r>
              <a:rPr lang="ca-ES" sz="2400" b="1" dirty="0" err="1" smtClean="0">
                <a:latin typeface="Candara Light" pitchFamily="34" charset="0"/>
                <a:cs typeface="Arial" pitchFamily="34" charset="0"/>
              </a:rPr>
              <a:t>l’inici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 de curs  </a:t>
            </a:r>
            <a:r>
              <a:rPr lang="ca-E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 Light" pitchFamily="34" charset="0"/>
                <a:cs typeface="Arial" pitchFamily="34" charset="0"/>
              </a:rPr>
              <a:t>signaran una DR 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conforme són coneixedores de la situació de pandèmia actual, i es comprometen a </a:t>
            </a:r>
            <a:r>
              <a:rPr lang="ca-ES" sz="2400" b="1" u="sng" dirty="0" smtClean="0">
                <a:latin typeface="Candara Light" pitchFamily="34" charset="0"/>
                <a:cs typeface="Arial" pitchFamily="34" charset="0"/>
              </a:rPr>
              <a:t>no portar  l’adolescent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 al centre en cas que presenti s</a:t>
            </a:r>
            <a:r>
              <a:rPr lang="ca-ES" sz="2400" b="1" u="sng" dirty="0" smtClean="0">
                <a:latin typeface="Candara Light" pitchFamily="34" charset="0"/>
                <a:cs typeface="Arial" pitchFamily="34" charset="0"/>
              </a:rPr>
              <a:t>imptomatologi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a compatible amb la </a:t>
            </a:r>
            <a:r>
              <a:rPr lang="ca-ES" sz="2400" b="1" u="sng" dirty="0" smtClean="0">
                <a:latin typeface="Candara Light" pitchFamily="34" charset="0"/>
                <a:cs typeface="Arial" pitchFamily="34" charset="0"/>
              </a:rPr>
              <a:t>COVID-19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, així com als darrers 14 dies i comunicar-ho al centre. </a:t>
            </a:r>
          </a:p>
          <a:p>
            <a:pPr marL="342900" indent="-342900"/>
            <a:endParaRPr lang="ca-ES" sz="2400" b="1" dirty="0"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1142984"/>
            <a:ext cx="850112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NETEJA</a:t>
            </a: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L’alumnat haurà de deixar net el seu lloc de treball. Tindrà 5 minuts  a l’entrada de classe per netejar les taules.</a:t>
            </a: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Les aules estaran ventilades.</a:t>
            </a: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Les conserges també ajudaran i desinfectaran els poms de les portes i les baranes dues vegades al dia.</a:t>
            </a: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El servei de neteja habitual farà la neteja de les aules a les tardes.</a:t>
            </a: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endParaRPr lang="ca-ES" sz="2400" b="1" dirty="0"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1142984"/>
            <a:ext cx="85011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VENTILACIÓ</a:t>
            </a: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ESTIU:</a:t>
            </a:r>
          </a:p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Les finestres romandran obertes tota l’estona. En marxar, es deixaran les finestres obertes amb persianes baixades per  tal que la classe es ventili i no hi pugui accedir ningú. Les portes de l’aula també romandran obertes.</a:t>
            </a: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HIVERN :</a:t>
            </a:r>
          </a:p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Les finestres romandran tancades  fins al primer pati, moment que s’obriran per ventilar durant els 35 min. de pati.  Es tornaran a tancar les finestres fins al segon pati , i després es tornaran a obrir. A més  a l’última hora del dia també estaran obertes. Les portes de l’aula també romandran obertes durant les classes.</a:t>
            </a:r>
            <a:endParaRPr lang="ca-ES" sz="2400" b="1" dirty="0"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uánto nos cuesta la vuelta al 'cole', y qué podemos hacer para gastarnos  men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6929486" cy="415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32144"/>
          </a:xfrm>
        </p:spPr>
        <p:txBody>
          <a:bodyPr/>
          <a:lstStyle/>
          <a:p>
            <a:pPr algn="ctr"/>
            <a:r>
              <a:rPr lang="es-ES_tradnl" dirty="0" smtClean="0"/>
              <a:t>ACOLLIDA DELS ALUMNES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14546" y="3500438"/>
            <a:ext cx="7772400" cy="25245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3600" b="1" dirty="0" smtClean="0"/>
              <a:t>  13 </a:t>
            </a:r>
            <a:r>
              <a:rPr lang="ca-ES" sz="3600" b="1" dirty="0" smtClean="0"/>
              <a:t>de setembre </a:t>
            </a:r>
          </a:p>
          <a:p>
            <a:pPr>
              <a:buFont typeface="Arial" pitchFamily="34" charset="0"/>
              <a:buChar char="•"/>
            </a:pPr>
            <a:r>
              <a:rPr lang="ca-ES" sz="3600" b="1" dirty="0" smtClean="0"/>
              <a:t> Hora d’entrada: </a:t>
            </a:r>
            <a:r>
              <a:rPr lang="ca-ES" sz="3600" b="1" dirty="0" smtClean="0"/>
              <a:t>10:00</a:t>
            </a:r>
            <a:endParaRPr lang="ca-ES" sz="3600" b="1" dirty="0" smtClean="0"/>
          </a:p>
          <a:p>
            <a:pPr>
              <a:buFont typeface="Arial" pitchFamily="34" charset="0"/>
              <a:buChar char="•"/>
            </a:pPr>
            <a:r>
              <a:rPr lang="ca-ES" sz="3600" b="1" dirty="0" smtClean="0"/>
              <a:t> Hora de sortida: </a:t>
            </a:r>
            <a:r>
              <a:rPr lang="ca-ES" sz="3600" b="1" dirty="0" smtClean="0"/>
              <a:t>12:30</a:t>
            </a:r>
            <a:endParaRPr lang="es-ES" sz="3600" b="1" dirty="0"/>
          </a:p>
        </p:txBody>
      </p:sp>
      <p:sp>
        <p:nvSpPr>
          <p:cNvPr id="6" name="5 Rectángulo"/>
          <p:cNvSpPr/>
          <p:nvPr/>
        </p:nvSpPr>
        <p:spPr>
          <a:xfrm>
            <a:off x="1428728" y="642918"/>
            <a:ext cx="1858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4800" b="1" dirty="0" smtClean="0">
                <a:ln w="635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1r ESO</a:t>
            </a:r>
            <a:endParaRPr lang="ca-ES" sz="4800" b="1" dirty="0" smtClean="0">
              <a:ln w="635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596" y="1500174"/>
            <a:ext cx="850112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Gestió de casos</a:t>
            </a:r>
          </a:p>
          <a:p>
            <a:pPr marL="342900" indent="-342900"/>
            <a:endParaRPr lang="ca-ES" sz="9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 algn="just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Davant d'una persona que comença a desenvolupar símptomes compatibles  amb la COVID-19 al centre educatiu:</a:t>
            </a:r>
          </a:p>
          <a:p>
            <a:pPr marL="342900" indent="-342900" algn="just"/>
            <a:endParaRPr lang="ca-ES" sz="8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Avisar l’equip directiu .</a:t>
            </a:r>
          </a:p>
          <a:p>
            <a:pPr marL="457200" indent="-457200" algn="just">
              <a:buAutoNum type="arabicPeriod"/>
            </a:pP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Aïllar l’alumne/a.</a:t>
            </a:r>
          </a:p>
          <a:p>
            <a:pPr marL="457200" indent="-457200" algn="just">
              <a:buAutoNum type="arabicPeriod"/>
            </a:pP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Contactar amb la  família que el/la vingui  a  buscar i que el/la porti al CAP .   </a:t>
            </a:r>
          </a:p>
          <a:p>
            <a:pPr marL="457200" indent="-457200" algn="just">
              <a:buAutoNum type="arabicPeriod"/>
            </a:pP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Si és greu , s’ha de trucar al 061.</a:t>
            </a:r>
          </a:p>
          <a:p>
            <a:pPr marL="457200" indent="-457200" algn="just">
              <a:buAutoNum type="arabicPeriod"/>
            </a:pP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El centre ha de contactar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amb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el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Servei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Territorial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d’Educació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.</a:t>
            </a:r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85720" y="1500174"/>
            <a:ext cx="8501122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ca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itchFamily="34" charset="0"/>
              <a:cs typeface="Arial" pitchFamily="34" charset="0"/>
            </a:endParaRPr>
          </a:p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EN CAS DE POSITIU </a:t>
            </a:r>
          </a:p>
          <a:p>
            <a:pPr marL="342900" indent="-342900"/>
            <a:endParaRPr lang="ca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itchFamily="34" charset="0"/>
              <a:cs typeface="Arial" pitchFamily="34" charset="0"/>
            </a:endParaRPr>
          </a:p>
          <a:p>
            <a:pPr marL="342900" indent="-342900"/>
            <a:endParaRPr lang="ca-ES" sz="9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ca-ES" sz="3200" dirty="0" smtClean="0">
                <a:latin typeface="Candara Light" pitchFamily="34" charset="0"/>
                <a:cs typeface="Arial" pitchFamily="34" charset="0"/>
              </a:rPr>
              <a:t>El </a:t>
            </a:r>
            <a:r>
              <a:rPr lang="ca-ES" sz="3200" b="1" dirty="0" smtClean="0">
                <a:solidFill>
                  <a:schemeClr val="accent2">
                    <a:lumMod val="75000"/>
                  </a:schemeClr>
                </a:solidFill>
                <a:latin typeface="Candara Light" pitchFamily="34" charset="0"/>
                <a:cs typeface="Arial" pitchFamily="34" charset="0"/>
              </a:rPr>
              <a:t>Servei Català de la Salut </a:t>
            </a:r>
            <a:r>
              <a:rPr lang="ca-ES" sz="3200" b="1" u="sng" dirty="0" smtClean="0">
                <a:latin typeface="Candara Light" pitchFamily="34" charset="0"/>
                <a:cs typeface="Arial" pitchFamily="34" charset="0"/>
              </a:rPr>
              <a:t>decidirà</a:t>
            </a:r>
            <a:r>
              <a:rPr lang="ca-ES" sz="3200" b="1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ca-ES" sz="3200" dirty="0" smtClean="0">
                <a:latin typeface="Candara Light" pitchFamily="34" charset="0"/>
                <a:cs typeface="Arial" pitchFamily="34" charset="0"/>
              </a:rPr>
              <a:t>si hi ha </a:t>
            </a:r>
            <a:r>
              <a:rPr lang="ca-ES" sz="3200" u="sng" dirty="0" smtClean="0">
                <a:latin typeface="Candara Light" pitchFamily="34" charset="0"/>
                <a:cs typeface="Arial" pitchFamily="34" charset="0"/>
              </a:rPr>
              <a:t>confinament o no</a:t>
            </a:r>
            <a:r>
              <a:rPr lang="ca-ES" sz="3200" dirty="0" smtClean="0">
                <a:latin typeface="Candara Light" pitchFamily="34" charset="0"/>
                <a:cs typeface="Arial" pitchFamily="34" charset="0"/>
              </a:rPr>
              <a:t> i si aquest és parcial o total.</a:t>
            </a:r>
          </a:p>
          <a:p>
            <a:pPr marL="457200" indent="-457200" algn="just"/>
            <a:endParaRPr lang="ca-ES" sz="2400" dirty="0" smtClean="0"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1364188"/>
            <a:ext cx="850112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CONFINAMENT PARCIAL</a:t>
            </a:r>
          </a:p>
          <a:p>
            <a:pPr marL="342900" indent="-342900"/>
            <a:endParaRPr lang="ca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itchFamily="34" charset="0"/>
              <a:cs typeface="Arial" pitchFamily="34" charset="0"/>
            </a:endParaRPr>
          </a:p>
          <a:p>
            <a:pPr marL="342900" indent="-342900"/>
            <a:endParaRPr lang="ca-ES" sz="9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En el cas que 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andara Light" pitchFamily="34" charset="0"/>
                <a:cs typeface="Arial" pitchFamily="34" charset="0"/>
              </a:rPr>
              <a:t>un o </a:t>
            </a:r>
            <a:r>
              <a:rPr lang="es-ES" sz="2800" b="1" dirty="0" err="1" smtClean="0">
                <a:solidFill>
                  <a:schemeClr val="accent2">
                    <a:lumMod val="75000"/>
                  </a:schemeClr>
                </a:solidFill>
                <a:latin typeface="Candara Light" pitchFamily="34" charset="0"/>
                <a:cs typeface="Arial" pitchFamily="34" charset="0"/>
              </a:rPr>
              <a:t>més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accent2">
                    <a:lumMod val="75000"/>
                  </a:schemeClr>
                </a:solidFill>
                <a:latin typeface="Candara Light" pitchFamily="34" charset="0"/>
                <a:cs typeface="Arial" pitchFamily="34" charset="0"/>
              </a:rPr>
              <a:t>d’un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accent2">
                    <a:lumMod val="75000"/>
                  </a:schemeClr>
                </a:solidFill>
                <a:latin typeface="Candara Light" pitchFamily="34" charset="0"/>
                <a:cs typeface="Arial" pitchFamily="34" charset="0"/>
              </a:rPr>
              <a:t>grup</a:t>
            </a: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estigui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confinat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, les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classes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es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faran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igual,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amb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​el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mateix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horari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. </a:t>
            </a:r>
          </a:p>
          <a:p>
            <a:pPr marL="457200" indent="-457200" algn="just"/>
            <a:endParaRPr lang="es-ES" sz="28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El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professorat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d’aquell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grup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anirà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a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l’aula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on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es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feia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classe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presencial i des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d’allà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impartirà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classe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per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videoconferència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​. </a:t>
            </a:r>
          </a:p>
          <a:p>
            <a:pPr marL="457200" indent="-457200" algn="just"/>
            <a:endParaRPr lang="es-ES" sz="2400" u="sng" dirty="0" smtClean="0"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1214422"/>
            <a:ext cx="850112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CONFINAMENT TOTAL</a:t>
            </a:r>
          </a:p>
          <a:p>
            <a:pPr marL="342900" indent="-342900"/>
            <a:endParaRPr lang="ca-ES" sz="20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Aquest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any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no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preveiem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que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s’arribi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a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fer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un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confinament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total,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però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en cas que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passi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s’enviaria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a les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famílies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: </a:t>
            </a:r>
          </a:p>
          <a:p>
            <a:pPr marL="457200" indent="-457200" algn="just"/>
            <a:endParaRPr lang="es-ES" sz="8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	-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Horari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de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videoconferències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</a:pP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		-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Usuari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i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contrasenya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Google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Classroom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 de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l’alumnat</a:t>
            </a:r>
            <a:endParaRPr lang="es-ES" sz="24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		-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Recomanacions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generals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</a:t>
            </a:r>
            <a:endParaRPr lang="es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es-ES" u="sng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En cas de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confinament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es prestaran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ordinadors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als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alumnes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que no en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disposin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85720" y="1500174"/>
            <a:ext cx="850112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GIMNÀS</a:t>
            </a:r>
          </a:p>
          <a:p>
            <a:pPr marL="342900" indent="-342900"/>
            <a:endParaRPr lang="ca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itchFamily="34" charset="0"/>
              <a:cs typeface="Arial" pitchFamily="34" charset="0"/>
            </a:endParaRPr>
          </a:p>
          <a:p>
            <a:pPr marL="342900" indent="-342900"/>
            <a:endParaRPr lang="ca-ES" sz="9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ca-ES" sz="2400" dirty="0" smtClean="0">
                <a:latin typeface="Candara Light" pitchFamily="34" charset="0"/>
                <a:cs typeface="Arial" pitchFamily="34" charset="0"/>
              </a:rPr>
              <a:t>Sempre que sigui possible, l’Educació Física es farà a l’aire lliure, evitant les hores de major exposició solar durant els mesos de més calor.   </a:t>
            </a:r>
          </a:p>
          <a:p>
            <a:pPr marL="457200" indent="-457200" algn="just"/>
            <a:endParaRPr lang="ca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ca-ES" sz="2400" dirty="0" smtClean="0">
                <a:latin typeface="Candara Light" pitchFamily="34" charset="0"/>
                <a:cs typeface="Arial" pitchFamily="34" charset="0"/>
              </a:rPr>
              <a:t>	Es necessari que els alumnes portin el </a:t>
            </a:r>
            <a:r>
              <a:rPr lang="ca-ES" sz="2400" dirty="0" err="1" smtClean="0">
                <a:latin typeface="Candara Light" pitchFamily="34" charset="0"/>
                <a:cs typeface="Arial" pitchFamily="34" charset="0"/>
              </a:rPr>
              <a:t>kit</a:t>
            </a:r>
            <a:r>
              <a:rPr lang="ca-ES" sz="2400" dirty="0" smtClean="0">
                <a:latin typeface="Candara Light" pitchFamily="34" charset="0"/>
                <a:cs typeface="Arial" pitchFamily="34" charset="0"/>
              </a:rPr>
              <a:t> d’Educació Física.</a:t>
            </a:r>
          </a:p>
          <a:p>
            <a:pPr marL="457200" indent="-457200" algn="just"/>
            <a:endParaRPr lang="ca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ca-ES" sz="2400" dirty="0" smtClean="0">
                <a:latin typeface="Candara Light" pitchFamily="34" charset="0"/>
                <a:cs typeface="Arial" pitchFamily="34" charset="0"/>
              </a:rPr>
              <a:t>	</a:t>
            </a:r>
            <a:endParaRPr lang="ca-ES" sz="2400" b="1" dirty="0" smtClean="0">
              <a:solidFill>
                <a:srgbClr val="FF0000"/>
              </a:solidFill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85720" y="714356"/>
            <a:ext cx="850112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PATIS</a:t>
            </a:r>
          </a:p>
          <a:p>
            <a:pPr marL="342900" indent="-342900"/>
            <a:endParaRPr lang="ca-ES" sz="9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La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sortida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al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pati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serà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esglaonada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als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horaris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habituals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seguint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les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intruccions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de la normativa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Covid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vigent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. </a:t>
            </a:r>
          </a:p>
          <a:p>
            <a:pPr marL="457200" indent="-457200" algn="just"/>
            <a:endParaRPr lang="ca-ES" sz="800" b="1" dirty="0" smtClean="0">
              <a:solidFill>
                <a:srgbClr val="FF0000"/>
              </a:solidFill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ca-ES" sz="800" b="1" dirty="0" smtClean="0">
              <a:solidFill>
                <a:srgbClr val="FF0000"/>
              </a:solidFill>
              <a:latin typeface="Candara Light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ca-ES" sz="2400" dirty="0" smtClean="0">
                <a:latin typeface="Candara Light" pitchFamily="34" charset="0"/>
                <a:cs typeface="Arial" pitchFamily="34" charset="0"/>
              </a:rPr>
              <a:t>Els patis es distribueixen en </a:t>
            </a:r>
            <a:r>
              <a:rPr lang="ca-ES" sz="24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dues àrees diferenciades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.</a:t>
            </a:r>
            <a:endParaRPr lang="ca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ca-ES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ca-ES" sz="2400" dirty="0" smtClean="0">
                <a:latin typeface="Candara Light" pitchFamily="34" charset="0"/>
                <a:cs typeface="Arial" pitchFamily="34" charset="0"/>
              </a:rPr>
              <a:t>	</a:t>
            </a:r>
            <a:r>
              <a:rPr lang="ca-ES" sz="2400" b="1" dirty="0" smtClean="0">
                <a:solidFill>
                  <a:schemeClr val="accent2">
                    <a:lumMod val="75000"/>
                  </a:schemeClr>
                </a:solidFill>
                <a:latin typeface="Candara Light" pitchFamily="34" charset="0"/>
                <a:cs typeface="Arial" pitchFamily="34" charset="0"/>
              </a:rPr>
              <a:t>PRIMER CICLE ESO:  Pista i voltants de l’hort</a:t>
            </a:r>
          </a:p>
          <a:p>
            <a:pPr marL="457200" indent="-457200" algn="just"/>
            <a:endParaRPr lang="ca-ES" sz="1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ca-E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ndara Light" pitchFamily="34" charset="0"/>
                <a:cs typeface="Arial" pitchFamily="34" charset="0"/>
              </a:rPr>
              <a:t>	</a:t>
            </a:r>
            <a:r>
              <a:rPr lang="ca-ES" sz="2400" dirty="0" smtClean="0">
                <a:latin typeface="Candara Light" pitchFamily="34" charset="0"/>
                <a:cs typeface="Arial" pitchFamily="34" charset="0"/>
              </a:rPr>
              <a:t>SEGON CICLE ESO;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Pati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d’entrada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porxo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i la zona que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hi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ha entre secretaria i el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gimnàs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​. </a:t>
            </a:r>
          </a:p>
          <a:p>
            <a:pPr marL="457200" indent="-457200" algn="just"/>
            <a:endParaRPr lang="es-ES" sz="1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BATXILLERAT: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sortiran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fora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del centre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amb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les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autoritzacions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de les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famílies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. </a:t>
            </a:r>
          </a:p>
          <a:p>
            <a:pPr marL="457200" indent="-457200" algn="ctr"/>
            <a:endParaRPr lang="es-ES" sz="2400" b="1" dirty="0" smtClean="0">
              <a:solidFill>
                <a:srgbClr val="0070C0"/>
              </a:solidFill>
              <a:latin typeface="Candara Light" pitchFamily="34" charset="0"/>
              <a:cs typeface="Arial" pitchFamily="34" charset="0"/>
            </a:endParaRPr>
          </a:p>
          <a:p>
            <a:pPr marL="457200" indent="-457200" algn="ctr"/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NO ES POT ACCEDIR A L’ESPAI DE L’INSTITUT LES MARINES</a:t>
            </a:r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4282" y="1071546"/>
            <a:ext cx="8501122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ENTRADES I SORTIDES del CENTRE</a:t>
            </a:r>
          </a:p>
          <a:p>
            <a:pPr marL="342900" indent="-342900"/>
            <a:endParaRPr lang="ca-ES" sz="8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/>
            <a:endParaRPr lang="ca-ES" sz="9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Les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entrades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i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sortides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del centre 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faran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de manera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esglaonada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tenint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en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compte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el nombre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d’accessos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i el nombre de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grups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estables.</a:t>
            </a:r>
          </a:p>
          <a:p>
            <a:pPr marL="457200" indent="-457200" algn="just"/>
            <a:endParaRPr lang="es-ES" sz="2400" u="sng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itchFamily="34" charset="0"/>
                <a:cs typeface="Arial" pitchFamily="34" charset="0"/>
              </a:rPr>
              <a:t>PRIMERS; </a:t>
            </a:r>
          </a:p>
          <a:p>
            <a:pPr marL="457200" indent="-457200" algn="just"/>
            <a:endParaRPr lang="es-ES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ENTRADA;  8:05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PORTA GRAN DRETA </a:t>
            </a:r>
          </a:p>
          <a:p>
            <a:pPr marL="457200" indent="-457200" algn="just"/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			+ PORTA JARDINERIA</a:t>
            </a:r>
          </a:p>
          <a:p>
            <a:pPr marL="457200" indent="-457200" algn="just"/>
            <a:endParaRPr lang="es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SORTIDA;  14: 50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PORTA JARDINERIA </a:t>
            </a:r>
          </a:p>
          <a:p>
            <a:pPr marL="457200" indent="-457200" algn="just"/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			+ PORTA GRAN DRETA</a:t>
            </a:r>
          </a:p>
          <a:p>
            <a:pPr marL="457200" indent="-457200" algn="just"/>
            <a:endParaRPr lang="es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es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es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es-ES" sz="2400" b="1" dirty="0" smtClean="0">
              <a:solidFill>
                <a:srgbClr val="0070C0"/>
              </a:solidFill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ca-ES" sz="2400" b="1" dirty="0" smtClean="0">
              <a:solidFill>
                <a:srgbClr val="0070C0"/>
              </a:solidFill>
              <a:latin typeface="Candara Light" pitchFamily="34" charset="0"/>
              <a:cs typeface="Arial" pitchFamily="34" charset="0"/>
            </a:endParaRPr>
          </a:p>
        </p:txBody>
      </p:sp>
      <p:pic>
        <p:nvPicPr>
          <p:cNvPr id="7" name="Picture 2" descr="C:\Users\Ins Josep Lluis Sert\Downloads\IMG_20200901_085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786190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7772400" cy="2540892"/>
          </a:xfrm>
        </p:spPr>
        <p:txBody>
          <a:bodyPr/>
          <a:lstStyle/>
          <a:p>
            <a:pPr algn="ctr"/>
            <a:r>
              <a:rPr lang="ca-ES" sz="6000" dirty="0" smtClean="0"/>
              <a:t>TORN OBERT DE PARAULA</a:t>
            </a:r>
            <a:endParaRPr lang="ca-ES" sz="6000" dirty="0"/>
          </a:p>
        </p:txBody>
      </p:sp>
      <p:pic>
        <p:nvPicPr>
          <p:cNvPr id="4098" name="Picture 2" descr="Para qué utilizamos el signo de interrogación? - Maestri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4810092" cy="4810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1127048"/>
          </a:xfrm>
        </p:spPr>
        <p:txBody>
          <a:bodyPr/>
          <a:lstStyle/>
          <a:p>
            <a:r>
              <a:rPr lang="es-ES" dirty="0" err="1" smtClean="0"/>
              <a:t>Organització</a:t>
            </a:r>
            <a:r>
              <a:rPr lang="es-ES" dirty="0" smtClean="0"/>
              <a:t> del centre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412776"/>
            <a:ext cx="7772400" cy="4445116"/>
          </a:xfrm>
        </p:spPr>
        <p:txBody>
          <a:bodyPr>
            <a:normAutofit lnSpcReduction="10000"/>
          </a:bodyPr>
          <a:lstStyle/>
          <a:p>
            <a:pPr algn="just"/>
            <a:r>
              <a:rPr lang="ca-ES" sz="3200" b="1" dirty="0" smtClean="0"/>
              <a:t>Horari:</a:t>
            </a:r>
          </a:p>
          <a:p>
            <a:pPr algn="just"/>
            <a:endParaRPr lang="ca-ES" sz="3200" b="1" dirty="0" smtClean="0"/>
          </a:p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 Han d’entrar a l’aula a les 8’05 i acaben a les 14’50 cada dia. (De 8:05 a 8:10, neteja de taules i cadires).</a:t>
            </a:r>
          </a:p>
          <a:p>
            <a:pPr algn="just"/>
            <a:endParaRPr lang="ca-ES" sz="1800" b="1" dirty="0" smtClean="0"/>
          </a:p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 Hi ha dos esbarjos: un de 25 min. (per esmorzar) i un altre de 15 min. (per estirar les cames).</a:t>
            </a:r>
            <a:endParaRPr lang="ca-E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157192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312064"/>
          </a:xfrm>
        </p:spPr>
        <p:txBody>
          <a:bodyPr/>
          <a:lstStyle/>
          <a:p>
            <a:pPr algn="ctr"/>
            <a:r>
              <a:rPr lang="es-ES_tradnl" sz="5400" dirty="0" smtClean="0"/>
              <a:t>HORARI</a:t>
            </a:r>
            <a:endParaRPr lang="es-ES" sz="5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1785926"/>
            <a:ext cx="8175282" cy="4000528"/>
          </a:xfrm>
        </p:spPr>
        <p:txBody>
          <a:bodyPr>
            <a:noAutofit/>
          </a:bodyPr>
          <a:lstStyle/>
          <a:p>
            <a:r>
              <a:rPr lang="ca-ES" sz="2400" b="1" dirty="0" smtClean="0">
                <a:latin typeface="Consolas" pitchFamily="49" charset="0"/>
              </a:rPr>
              <a:t>8:05 – 8:10</a:t>
            </a:r>
            <a:r>
              <a:rPr lang="es-ES" sz="2400" b="1" dirty="0" smtClean="0">
                <a:latin typeface="Consolas" pitchFamily="49" charset="0"/>
              </a:rPr>
              <a:t>	</a:t>
            </a:r>
            <a:r>
              <a:rPr lang="es-ES" sz="2400" b="1" dirty="0" err="1" smtClean="0">
                <a:latin typeface="Consolas" pitchFamily="49" charset="0"/>
              </a:rPr>
              <a:t>Neteja</a:t>
            </a:r>
            <a:r>
              <a:rPr lang="es-ES" sz="2400" b="1" dirty="0" smtClean="0">
                <a:latin typeface="Consolas" pitchFamily="49" charset="0"/>
              </a:rPr>
              <a:t> de </a:t>
            </a:r>
            <a:r>
              <a:rPr lang="es-ES" sz="2400" b="1" dirty="0" err="1" smtClean="0">
                <a:latin typeface="Consolas" pitchFamily="49" charset="0"/>
              </a:rPr>
              <a:t>taules</a:t>
            </a:r>
            <a:r>
              <a:rPr lang="es-ES" sz="2400" b="1" dirty="0" smtClean="0">
                <a:latin typeface="Consolas" pitchFamily="49" charset="0"/>
              </a:rPr>
              <a:t> </a:t>
            </a:r>
            <a:endParaRPr lang="ca-ES" sz="2400" b="1" dirty="0" smtClean="0">
              <a:latin typeface="Consolas" pitchFamily="49" charset="0"/>
            </a:endParaRPr>
          </a:p>
          <a:p>
            <a:r>
              <a:rPr lang="ca-ES" sz="2400" b="1" dirty="0" smtClean="0">
                <a:latin typeface="Consolas" pitchFamily="49" charset="0"/>
              </a:rPr>
              <a:t>8:10 - 9:10</a:t>
            </a:r>
            <a:r>
              <a:rPr lang="es-ES" sz="2400" b="1" dirty="0" smtClean="0">
                <a:latin typeface="Consolas" pitchFamily="49" charset="0"/>
              </a:rPr>
              <a:t>	</a:t>
            </a:r>
            <a:r>
              <a:rPr lang="ca-ES" sz="2400" b="1" dirty="0" smtClean="0">
                <a:latin typeface="Consolas" pitchFamily="49" charset="0"/>
              </a:rPr>
              <a:t>1a classe</a:t>
            </a:r>
            <a:endParaRPr lang="es-ES" sz="2400" b="1" dirty="0" smtClean="0">
              <a:latin typeface="Consolas" pitchFamily="49" charset="0"/>
            </a:endParaRPr>
          </a:p>
          <a:p>
            <a:r>
              <a:rPr lang="ca-ES" sz="2400" b="1" dirty="0" smtClean="0">
                <a:latin typeface="Consolas" pitchFamily="49" charset="0"/>
              </a:rPr>
              <a:t>9:10 - 10:10</a:t>
            </a:r>
            <a:r>
              <a:rPr lang="es-ES" sz="2400" b="1" dirty="0" smtClean="0">
                <a:latin typeface="Consolas" pitchFamily="49" charset="0"/>
              </a:rPr>
              <a:t>	</a:t>
            </a:r>
            <a:r>
              <a:rPr lang="ca-ES" sz="2400" b="1" dirty="0" smtClean="0">
                <a:latin typeface="Consolas" pitchFamily="49" charset="0"/>
              </a:rPr>
              <a:t>2a classe</a:t>
            </a:r>
            <a:endParaRPr lang="es-ES" sz="2400" b="1" dirty="0" smtClean="0">
              <a:latin typeface="Consolas" pitchFamily="49" charset="0"/>
            </a:endParaRPr>
          </a:p>
          <a:p>
            <a:r>
              <a:rPr lang="ca-ES" sz="2400" b="1" dirty="0" smtClean="0">
                <a:latin typeface="Consolas" pitchFamily="49" charset="0"/>
              </a:rPr>
              <a:t>10:10 - 10:35</a:t>
            </a:r>
            <a:r>
              <a:rPr lang="es-ES" sz="2400" b="1" dirty="0" smtClean="0">
                <a:latin typeface="Consolas" pitchFamily="49" charset="0"/>
              </a:rPr>
              <a:t>	</a:t>
            </a:r>
            <a:r>
              <a:rPr lang="ca-ES" sz="2400" b="1" u="sng" dirty="0" smtClean="0">
                <a:latin typeface="Consolas" pitchFamily="49" charset="0"/>
              </a:rPr>
              <a:t>Primer esbarjo (25’)</a:t>
            </a:r>
            <a:endParaRPr lang="es-ES" sz="2400" b="1" u="sng" dirty="0" smtClean="0">
              <a:latin typeface="Consolas" pitchFamily="49" charset="0"/>
            </a:endParaRPr>
          </a:p>
          <a:p>
            <a:r>
              <a:rPr lang="ca-ES" sz="2400" b="1" dirty="0" smtClean="0">
                <a:latin typeface="Consolas" pitchFamily="49" charset="0"/>
              </a:rPr>
              <a:t>10:35 – 11:35</a:t>
            </a:r>
            <a:r>
              <a:rPr lang="es-ES" sz="2400" b="1" dirty="0" smtClean="0">
                <a:latin typeface="Consolas" pitchFamily="49" charset="0"/>
              </a:rPr>
              <a:t>	</a:t>
            </a:r>
            <a:r>
              <a:rPr lang="ca-ES" sz="2400" b="1" dirty="0" smtClean="0">
                <a:latin typeface="Consolas" pitchFamily="49" charset="0"/>
              </a:rPr>
              <a:t>3a classe</a:t>
            </a:r>
            <a:endParaRPr lang="es-ES" sz="2400" b="1" dirty="0" smtClean="0">
              <a:latin typeface="Consolas" pitchFamily="49" charset="0"/>
            </a:endParaRPr>
          </a:p>
          <a:p>
            <a:r>
              <a:rPr lang="ca-ES" sz="2400" b="1" dirty="0" smtClean="0">
                <a:latin typeface="Consolas" pitchFamily="49" charset="0"/>
              </a:rPr>
              <a:t>11:35 – 12:35	4a classe</a:t>
            </a:r>
            <a:endParaRPr lang="es-ES" sz="2400" b="1" dirty="0" smtClean="0">
              <a:latin typeface="Consolas" pitchFamily="49" charset="0"/>
            </a:endParaRPr>
          </a:p>
          <a:p>
            <a:r>
              <a:rPr lang="ca-ES" sz="2400" b="1" dirty="0" smtClean="0">
                <a:latin typeface="Consolas" pitchFamily="49" charset="0"/>
              </a:rPr>
              <a:t>12:35 - 12:50 </a:t>
            </a:r>
            <a:r>
              <a:rPr lang="es-ES" sz="2400" b="1" dirty="0" smtClean="0">
                <a:latin typeface="Consolas" pitchFamily="49" charset="0"/>
              </a:rPr>
              <a:t>	</a:t>
            </a:r>
            <a:r>
              <a:rPr lang="ca-ES" sz="2400" b="1" u="sng" dirty="0" smtClean="0">
                <a:latin typeface="Consolas" pitchFamily="49" charset="0"/>
              </a:rPr>
              <a:t>Segon esbarjo (15’)</a:t>
            </a:r>
            <a:endParaRPr lang="es-ES" sz="2400" b="1" u="sng" dirty="0" smtClean="0">
              <a:latin typeface="Consolas" pitchFamily="49" charset="0"/>
            </a:endParaRPr>
          </a:p>
          <a:p>
            <a:r>
              <a:rPr lang="ca-ES" sz="2400" b="1" dirty="0" smtClean="0">
                <a:latin typeface="Consolas" pitchFamily="49" charset="0"/>
              </a:rPr>
              <a:t>12:50 - 13:50</a:t>
            </a:r>
            <a:r>
              <a:rPr lang="es-ES" sz="2400" b="1" dirty="0" smtClean="0">
                <a:latin typeface="Consolas" pitchFamily="49" charset="0"/>
              </a:rPr>
              <a:t>	</a:t>
            </a:r>
            <a:r>
              <a:rPr lang="ca-ES" sz="2400" b="1" dirty="0" smtClean="0">
                <a:latin typeface="Consolas" pitchFamily="49" charset="0"/>
              </a:rPr>
              <a:t>5a classe</a:t>
            </a:r>
            <a:endParaRPr lang="es-ES" sz="2400" b="1" dirty="0" smtClean="0">
              <a:latin typeface="Consolas" pitchFamily="49" charset="0"/>
            </a:endParaRPr>
          </a:p>
          <a:p>
            <a:r>
              <a:rPr lang="ca-ES" sz="2400" b="1" dirty="0" smtClean="0">
                <a:latin typeface="Consolas" pitchFamily="49" charset="0"/>
              </a:rPr>
              <a:t>13:50 – 14:50</a:t>
            </a:r>
            <a:r>
              <a:rPr lang="es-ES" sz="2400" b="1" dirty="0" smtClean="0">
                <a:latin typeface="Consolas" pitchFamily="49" charset="0"/>
              </a:rPr>
              <a:t>	</a:t>
            </a:r>
            <a:r>
              <a:rPr lang="ca-ES" sz="2400" b="1" dirty="0" smtClean="0">
                <a:latin typeface="Consolas" pitchFamily="49" charset="0"/>
              </a:rPr>
              <a:t>6a classe </a:t>
            </a:r>
            <a:endParaRPr lang="es-ES" sz="2400" dirty="0">
              <a:latin typeface="Consolas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 descr="Coloring Page clock - free printable coloring p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286256"/>
            <a:ext cx="161980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626"/>
          <a:stretch>
            <a:fillRect/>
          </a:stretch>
        </p:blipFill>
        <p:spPr bwMode="auto">
          <a:xfrm>
            <a:off x="1142976" y="1357298"/>
            <a:ext cx="6000792" cy="136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2212" r="1182"/>
          <a:stretch>
            <a:fillRect/>
          </a:stretch>
        </p:blipFill>
        <p:spPr bwMode="auto">
          <a:xfrm>
            <a:off x="1171587" y="2571744"/>
            <a:ext cx="5972181" cy="37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357290" y="500042"/>
            <a:ext cx="6298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5400" b="1" dirty="0" err="1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Assignatures</a:t>
            </a:r>
            <a:r>
              <a:rPr lang="es-ES_tradnl" sz="5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1r CICLE</a:t>
            </a:r>
            <a:endParaRPr lang="ca-ES" sz="54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412776"/>
          </a:xfrm>
        </p:spPr>
        <p:txBody>
          <a:bodyPr/>
          <a:lstStyle/>
          <a:p>
            <a:pPr algn="ctr"/>
            <a:r>
              <a:rPr lang="es-ES" dirty="0" err="1" smtClean="0"/>
              <a:t>Horari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5720" y="1643050"/>
            <a:ext cx="9144000" cy="71440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a-ES" sz="2400" b="1" dirty="0" smtClean="0">
                <a:latin typeface="Consolas" pitchFamily="49" charset="0"/>
                <a:ea typeface="Verdana" pitchFamily="34" charset="0"/>
              </a:rPr>
              <a:t>Matèries Comunes</a:t>
            </a:r>
          </a:p>
          <a:p>
            <a:pPr>
              <a:buFont typeface="Arial" pitchFamily="34" charset="0"/>
              <a:buChar char="•"/>
            </a:pPr>
            <a:r>
              <a:rPr lang="ca-ES" sz="2400" b="1" dirty="0" smtClean="0">
                <a:latin typeface="Consolas" pitchFamily="49" charset="0"/>
                <a:ea typeface="Verdana" pitchFamily="34" charset="0"/>
              </a:rPr>
              <a:t>Optatives i Alternatives </a:t>
            </a:r>
            <a:endParaRPr lang="ca-ES" sz="2400" dirty="0" smtClean="0">
              <a:solidFill>
                <a:schemeClr val="tx1"/>
              </a:solidFill>
              <a:latin typeface="Consolas" pitchFamily="49" charset="0"/>
              <a:ea typeface="Verdana" pitchFamily="34" charset="0"/>
            </a:endParaRPr>
          </a:p>
          <a:p>
            <a:pPr lvl="1"/>
            <a:endParaRPr lang="ca-ES" sz="2400" dirty="0" smtClean="0">
              <a:latin typeface="Consolas" pitchFamily="49" charset="0"/>
              <a:ea typeface="Verdana" pitchFamily="34" charset="0"/>
            </a:endParaRPr>
          </a:p>
          <a:p>
            <a:pPr lvl="1"/>
            <a:endParaRPr lang="es-ES_tradnl" sz="2400" dirty="0" smtClean="0">
              <a:latin typeface="Consolas" pitchFamily="49" charset="0"/>
            </a:endParaRPr>
          </a:p>
          <a:p>
            <a:pPr lvl="1"/>
            <a:r>
              <a:rPr lang="es-ES" sz="2400" dirty="0" smtClean="0">
                <a:latin typeface="Consolas" pitchFamily="49" charset="0"/>
              </a:rPr>
              <a:t> </a:t>
            </a:r>
          </a:p>
          <a:p>
            <a:pPr lvl="1"/>
            <a:endParaRPr lang="ca-ES" sz="2400" dirty="0">
              <a:latin typeface="Consolas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142976" y="642918"/>
            <a:ext cx="1858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4800" b="1" dirty="0" smtClean="0">
                <a:ln w="635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1r ESO</a:t>
            </a:r>
            <a:endParaRPr lang="ca-ES" sz="4800" b="1" dirty="0" smtClean="0">
              <a:ln w="635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6196" y="4348170"/>
            <a:ext cx="186691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Consolas" pitchFamily="49" charset="0"/>
              </a:rPr>
              <a:t>OPTATIVA </a:t>
            </a:r>
          </a:p>
          <a:p>
            <a:pPr algn="ctr"/>
            <a:r>
              <a:rPr lang="ca-ES" b="1" dirty="0" smtClean="0">
                <a:latin typeface="Consolas" pitchFamily="49" charset="0"/>
              </a:rPr>
              <a:t>(2h)</a:t>
            </a:r>
            <a:endParaRPr lang="ca-ES" b="1" dirty="0">
              <a:latin typeface="Consolas" pitchFamily="49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428728" y="3786190"/>
            <a:ext cx="171451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99CCFF"/>
                </a:solidFill>
                <a:latin typeface="Consolas" pitchFamily="49" charset="0"/>
              </a:rPr>
              <a:t>   3 GRUPS</a:t>
            </a:r>
            <a:endParaRPr lang="ca-ES" b="1" dirty="0">
              <a:solidFill>
                <a:srgbClr val="99CCFF"/>
              </a:solidFill>
              <a:latin typeface="Consolas" pitchFamily="49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285984" y="5214950"/>
            <a:ext cx="18573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Consolas" pitchFamily="49" charset="0"/>
              </a:rPr>
              <a:t>FRANCÈS</a:t>
            </a:r>
            <a:endParaRPr lang="ca-ES" b="1" dirty="0">
              <a:latin typeface="Consolas" pitchFamily="49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85720" y="5214950"/>
            <a:ext cx="18573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Consolas" pitchFamily="49" charset="0"/>
              </a:rPr>
              <a:t>FRANCÈS </a:t>
            </a:r>
            <a:endParaRPr lang="ca-ES" b="1" dirty="0">
              <a:latin typeface="Consolas" pitchFamily="49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285984" y="4357694"/>
            <a:ext cx="185738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Consolas" pitchFamily="49" charset="0"/>
              </a:rPr>
              <a:t>ALTERNATIVA (1h)</a:t>
            </a:r>
            <a:endParaRPr lang="ca-ES" b="1" dirty="0">
              <a:latin typeface="Consolas" pitchFamily="49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776790" y="3133724"/>
            <a:ext cx="186691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err="1" smtClean="0">
                <a:latin typeface="Consolas" pitchFamily="49" charset="0"/>
              </a:rPr>
              <a:t>OPT</a:t>
            </a:r>
            <a:r>
              <a:rPr lang="ca-ES" b="1" dirty="0" smtClean="0">
                <a:latin typeface="Consolas" pitchFamily="49" charset="0"/>
              </a:rPr>
              <a:t>.(2h) Quadrimestral</a:t>
            </a:r>
            <a:endParaRPr lang="ca-ES" b="1" dirty="0">
              <a:latin typeface="Consolas" pitchFamily="49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929322" y="2571744"/>
            <a:ext cx="171451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99CCFF"/>
                </a:solidFill>
                <a:latin typeface="Consolas" pitchFamily="49" charset="0"/>
              </a:rPr>
              <a:t>   2 GRUPS</a:t>
            </a:r>
            <a:endParaRPr lang="ca-ES" b="1" dirty="0">
              <a:solidFill>
                <a:srgbClr val="99CCFF"/>
              </a:solidFill>
              <a:latin typeface="Consolas" pitchFamily="49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786578" y="4000504"/>
            <a:ext cx="18573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Consolas" pitchFamily="49" charset="0"/>
              </a:rPr>
              <a:t>CREACIÓ I INTERPRETACIÓ </a:t>
            </a:r>
            <a:endParaRPr lang="ca-ES" b="1" dirty="0">
              <a:latin typeface="Consolas" pitchFamily="49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786314" y="4000504"/>
            <a:ext cx="18573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Consolas" pitchFamily="49" charset="0"/>
              </a:rPr>
              <a:t>ÀMBIT LINGÜISTIC </a:t>
            </a:r>
            <a:endParaRPr lang="ca-ES" b="1" dirty="0">
              <a:latin typeface="Consolas" pitchFamily="49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786578" y="3143248"/>
            <a:ext cx="185738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Consolas" pitchFamily="49" charset="0"/>
              </a:rPr>
              <a:t>ALT. (1h) Trimestral</a:t>
            </a:r>
            <a:endParaRPr lang="ca-ES" b="1" dirty="0">
              <a:latin typeface="Consolas" pitchFamily="49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786314" y="5000636"/>
            <a:ext cx="18573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Consolas" pitchFamily="49" charset="0"/>
              </a:rPr>
              <a:t>EINES DIGITALS</a:t>
            </a:r>
            <a:endParaRPr lang="ca-ES" b="1" dirty="0">
              <a:latin typeface="Consolas" pitchFamily="49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786578" y="4786322"/>
            <a:ext cx="18573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Consolas" pitchFamily="49" charset="0"/>
              </a:rPr>
              <a:t>CULTURA I VALORS</a:t>
            </a:r>
            <a:endParaRPr lang="ca-ES" b="1" dirty="0">
              <a:latin typeface="Consolas" pitchFamily="49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786578" y="5572140"/>
            <a:ext cx="18573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Consolas" pitchFamily="49" charset="0"/>
              </a:rPr>
              <a:t>GESTIÓ EMOCIONAL</a:t>
            </a:r>
            <a:endParaRPr lang="ca-ES" b="1" dirty="0">
              <a:latin typeface="Consolas" pitchFamily="49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85720" y="621508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+mj-lt"/>
              </a:rPr>
              <a:t>Grups </a:t>
            </a:r>
            <a:r>
              <a:rPr lang="ca-ES" dirty="0" err="1" smtClean="0">
                <a:latin typeface="+mj-lt"/>
              </a:rPr>
              <a:t>Pim</a:t>
            </a:r>
            <a:r>
              <a:rPr lang="ca-ES" dirty="0" smtClean="0">
                <a:latin typeface="+mj-lt"/>
              </a:rPr>
              <a:t> no fan Optatives ni Alternatives</a:t>
            </a:r>
            <a:endParaRPr lang="ca-ES" dirty="0">
              <a:latin typeface="+mj-lt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42910" y="250030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Consolas" pitchFamily="49" charset="0"/>
              </a:rPr>
              <a:t>Es divideixen els 4 grups en 5 grups;</a:t>
            </a:r>
            <a:endParaRPr lang="ca-ES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>
            <a:spLocks noGrp="1"/>
          </p:cNvSpPr>
          <p:nvPr>
            <p:ph type="body" idx="1"/>
          </p:nvPr>
        </p:nvSpPr>
        <p:spPr>
          <a:xfrm>
            <a:off x="357158" y="1556792"/>
            <a:ext cx="8390166" cy="4944042"/>
          </a:xfrm>
        </p:spPr>
        <p:txBody>
          <a:bodyPr>
            <a:normAutofit/>
          </a:bodyPr>
          <a:lstStyle/>
          <a:p>
            <a:endParaRPr lang="ca-ES" sz="2600" b="1" dirty="0" smtClean="0"/>
          </a:p>
          <a:p>
            <a:pPr lvl="1" algn="ctr"/>
            <a:r>
              <a:rPr lang="ca-ES" sz="2600" b="1" dirty="0" smtClean="0">
                <a:solidFill>
                  <a:schemeClr val="tx1"/>
                </a:solidFill>
              </a:rPr>
              <a:t>FAMÍLIES PENDENTS DE CONFIRMAR</a:t>
            </a:r>
          </a:p>
          <a:p>
            <a:pPr lvl="1" algn="ctr"/>
            <a:r>
              <a:rPr lang="ca-ES" sz="2600" b="1" dirty="0" smtClean="0">
                <a:solidFill>
                  <a:schemeClr val="tx1"/>
                </a:solidFill>
              </a:rPr>
              <a:t> SI FARAN FRANCÈS</a:t>
            </a:r>
          </a:p>
          <a:p>
            <a:pPr lvl="1">
              <a:buFont typeface="Arial" pitchFamily="34" charset="0"/>
              <a:buChar char="•"/>
            </a:pPr>
            <a:endParaRPr lang="ca-ES" sz="2600" b="1" dirty="0" smtClean="0">
              <a:solidFill>
                <a:schemeClr val="tx1"/>
              </a:solidFill>
            </a:endParaRPr>
          </a:p>
          <a:p>
            <a:pPr lvl="1"/>
            <a:endParaRPr lang="ca-ES" sz="26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endParaRPr lang="ca-ES" sz="26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endParaRPr lang="es-ES_tradnl" sz="3100" b="1" dirty="0" smtClean="0">
              <a:solidFill>
                <a:schemeClr val="tx1"/>
              </a:solidFill>
            </a:endParaRPr>
          </a:p>
          <a:p>
            <a:pPr lvl="1"/>
            <a:endParaRPr lang="ca-ES" sz="2400" dirty="0" smtClean="0"/>
          </a:p>
          <a:p>
            <a:pPr lvl="1"/>
            <a:endParaRPr lang="ca-ES" sz="3000" dirty="0" smtClean="0">
              <a:solidFill>
                <a:schemeClr val="tx1"/>
              </a:solidFill>
            </a:endParaRPr>
          </a:p>
          <a:p>
            <a:pPr lvl="1"/>
            <a:endParaRPr lang="ca-ES" sz="3200" dirty="0" smtClean="0"/>
          </a:p>
          <a:p>
            <a:pPr lvl="1"/>
            <a:endParaRPr lang="es-ES_tradnl" sz="3200" dirty="0" smtClean="0"/>
          </a:p>
          <a:p>
            <a:pPr lvl="1"/>
            <a:endParaRPr lang="es-ES" sz="3200" dirty="0" smtClean="0"/>
          </a:p>
          <a:p>
            <a:pPr lvl="1"/>
            <a:endParaRPr lang="ca-ES" sz="3200" dirty="0"/>
          </a:p>
        </p:txBody>
      </p:sp>
      <p:pic>
        <p:nvPicPr>
          <p:cNvPr id="1026" name="Picture 2" descr="Francés - ABA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214686"/>
            <a:ext cx="3810000" cy="27051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142976" y="642918"/>
            <a:ext cx="1858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4800" b="1" dirty="0" smtClean="0">
                <a:ln w="635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1r ESO</a:t>
            </a:r>
            <a:endParaRPr lang="ca-ES" sz="4800" b="1" dirty="0" smtClean="0">
              <a:ln w="635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m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3456</TotalTime>
  <Words>1570</Words>
  <Application>Microsoft Office PowerPoint</Application>
  <PresentationFormat>Presentación en pantalla (4:3)</PresentationFormat>
  <Paragraphs>389</Paragraphs>
  <Slides>47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Flujo</vt:lpstr>
      <vt:lpstr>PRESENTACIÓ DEL CURS 2021-22 Institut Josep Lluís Sert Grup: E-12 Tutora de grup: Esther Ponce   Tutor orientador: Héctor Cháfer </vt:lpstr>
      <vt:lpstr>Diapositiva 2</vt:lpstr>
      <vt:lpstr>Diapositiva 3</vt:lpstr>
      <vt:lpstr>ACOLLIDA DELS ALUMNES</vt:lpstr>
      <vt:lpstr>Organització del centre</vt:lpstr>
      <vt:lpstr>HORARI</vt:lpstr>
      <vt:lpstr>Diapositiva 7</vt:lpstr>
      <vt:lpstr>Horari</vt:lpstr>
      <vt:lpstr>Diapositiva 9</vt:lpstr>
      <vt:lpstr>Diapositiva 10</vt:lpstr>
      <vt:lpstr>Dies festius</vt:lpstr>
      <vt:lpstr>El tutor de grup  i el tutor orientador</vt:lpstr>
      <vt:lpstr>Grups </vt:lpstr>
      <vt:lpstr>Guia de l’alumne</vt:lpstr>
      <vt:lpstr>Material obligatori</vt:lpstr>
      <vt:lpstr>Material obligatori</vt:lpstr>
      <vt:lpstr>Diapositiva 17</vt:lpstr>
      <vt:lpstr>L’agenda</vt:lpstr>
      <vt:lpstr>La convivència al centre</vt:lpstr>
      <vt:lpstr>La convivència al centre</vt:lpstr>
      <vt:lpstr>Diapositiva 21</vt:lpstr>
      <vt:lpstr>Avaluacions/ trimestres</vt:lpstr>
      <vt:lpstr>Lliurament de butlletins</vt:lpstr>
      <vt:lpstr>   Sortides </vt:lpstr>
      <vt:lpstr>CRITERIS PER A FER COLÒNIES i VIATGES AL SERT (DE 1r D’ESO A 2n DE BATXILLERAT) </vt:lpstr>
      <vt:lpstr>CRITERIS PER A FER COLÒNIES i VIATGES AL SERT (DE 1R. D’ESO A 2N. DE BATXILLERAT) </vt:lpstr>
      <vt:lpstr>   Projectes </vt:lpstr>
      <vt:lpstr>DOCUMENTACIÓ DIA 13</vt:lpstr>
      <vt:lpstr>   Sortides </vt:lpstr>
      <vt:lpstr>AMPA</vt:lpstr>
      <vt:lpstr>Web del centre</vt:lpstr>
      <vt:lpstr>Web del centre</vt:lpstr>
      <vt:lpstr>NORMATIVA COVID-19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TORN OBERT DE PARAULA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CURS 2011-12 Grup: E-22 Sandra Loureiro Fernández sandraloureiro35@gmail.com</dc:title>
  <dc:creator>sert2003</dc:creator>
  <cp:lastModifiedBy>Usuario</cp:lastModifiedBy>
  <cp:revision>211</cp:revision>
  <dcterms:created xsi:type="dcterms:W3CDTF">2011-10-17T07:57:00Z</dcterms:created>
  <dcterms:modified xsi:type="dcterms:W3CDTF">2021-09-09T07:45:09Z</dcterms:modified>
</cp:coreProperties>
</file>