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1" r:id="rId6"/>
    <p:sldId id="263" r:id="rId7"/>
    <p:sldId id="305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9144000" cy="6858000" type="screen4x3"/>
  <p:notesSz cx="6858000" cy="9144000"/>
  <p:embeddedFontLs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Constantia" pitchFamily="18" charset="0"/>
      <p:regular r:id="rId50"/>
      <p:bold r:id="rId51"/>
      <p:italic r:id="rId52"/>
      <p:boldItalic r:id="rId53"/>
    </p:embeddedFont>
    <p:embeddedFont>
      <p:font typeface="Candara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g5P9aDCGcGMaHDosVjr4lvgy5G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62A5704-FCD2-4F38-AF46-2F5684BF4C2F}">
  <a:tblStyle styleId="{862A5704-FCD2-4F38-AF46-2F5684BF4C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6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B05295"/>
              </a:buClr>
              <a:buSzPts val="5600"/>
              <a:buFont typeface="Calibri"/>
              <a:buNone/>
              <a:defRPr sz="5600" b="1">
                <a:solidFill>
                  <a:srgbClr val="B05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5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5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5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7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  <a:defRPr sz="5600" b="1" cap="none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7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2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3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2" name="Google Shape;72;p53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3" name="Google Shape;73;p53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78" name="Google Shape;78;p53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9" name="Google Shape;79;p53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B6003C">
                  <a:alpha val="44705"/>
                </a:srgbClr>
              </a:gs>
              <a:gs pos="100000">
                <a:srgbClr val="B2008A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0" name="Google Shape;80;p53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10066">
                  <a:alpha val="29803"/>
                </a:srgbClr>
              </a:gs>
              <a:gs pos="80000">
                <a:srgbClr val="F00045">
                  <a:alpha val="44705"/>
                </a:srgbClr>
              </a:gs>
              <a:gs pos="100000">
                <a:srgbClr val="F0004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B6003C">
                  <a:alpha val="44705"/>
                </a:srgbClr>
              </a:gs>
              <a:gs pos="100000">
                <a:srgbClr val="B2008A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44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10066">
                  <a:alpha val="29803"/>
                </a:srgbClr>
              </a:gs>
              <a:gs pos="80000">
                <a:srgbClr val="F00045">
                  <a:alpha val="44705"/>
                </a:srgbClr>
              </a:gs>
              <a:gs pos="100000">
                <a:srgbClr val="F0004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4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1616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Google Shape;15;p4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61616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Google Shape;16;p4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1616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1616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1616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1616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1616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1616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1616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1616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1616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17" name="Google Shape;17;p44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4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8800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4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mpasert@gmail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gora.xtec.cat/iesser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" descr="foto-entrad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251520" y="2618648"/>
            <a:ext cx="8458200" cy="423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05295"/>
              </a:buClr>
              <a:buSzPts val="4410"/>
              <a:buFont typeface="Calibri"/>
              <a:buNone/>
            </a:pPr>
            <a:r>
              <a:rPr lang="es-ES" sz="4410" dirty="0"/>
              <a:t>PRESENTACIÓ DEL CURS</a:t>
            </a:r>
            <a:br>
              <a:rPr lang="es-ES" sz="4410" dirty="0"/>
            </a:br>
            <a:r>
              <a:rPr lang="es-ES" sz="4410" dirty="0"/>
              <a:t>2020-21</a:t>
            </a:r>
            <a:br>
              <a:rPr lang="es-ES" sz="4410" dirty="0"/>
            </a:br>
            <a:r>
              <a:rPr lang="es-ES" sz="4410" dirty="0" err="1"/>
              <a:t>Institut</a:t>
            </a:r>
            <a:r>
              <a:rPr lang="es-ES" sz="4410" dirty="0"/>
              <a:t> Josep Lluís </a:t>
            </a:r>
            <a:r>
              <a:rPr lang="es-ES" sz="4410" dirty="0" err="1"/>
              <a:t>Sert</a:t>
            </a:r>
            <a:r>
              <a:rPr lang="es-ES" sz="4410" dirty="0"/>
              <a:t/>
            </a:r>
            <a:br>
              <a:rPr lang="es-ES" sz="4410" dirty="0"/>
            </a:br>
            <a:r>
              <a:rPr lang="es-ES" sz="4410" dirty="0" err="1"/>
              <a:t>Grup</a:t>
            </a:r>
            <a:r>
              <a:rPr lang="es-ES" sz="4410" dirty="0"/>
              <a:t>: </a:t>
            </a:r>
            <a:r>
              <a:rPr lang="es-ES" sz="4410" dirty="0" smtClean="0"/>
              <a:t>E-XX</a:t>
            </a:r>
            <a:r>
              <a:rPr lang="es-ES" sz="4410" dirty="0"/>
              <a:t/>
            </a:r>
            <a:br>
              <a:rPr lang="es-ES" sz="4410" dirty="0"/>
            </a:br>
            <a:r>
              <a:rPr lang="es-ES" sz="4410" dirty="0" smtClean="0"/>
              <a:t>Tutor/a </a:t>
            </a:r>
            <a:r>
              <a:rPr lang="es-ES" sz="4410" dirty="0" err="1"/>
              <a:t>grup</a:t>
            </a:r>
            <a:r>
              <a:rPr lang="es-ES" sz="4410" dirty="0"/>
              <a:t>: </a:t>
            </a:r>
            <a:r>
              <a:rPr lang="es-ES" sz="4410" dirty="0" smtClean="0"/>
              <a:t>XXXXXXXX</a:t>
            </a:r>
            <a:r>
              <a:rPr lang="es-ES" sz="4410" dirty="0"/>
              <a:t/>
            </a:r>
            <a:br>
              <a:rPr lang="es-ES" sz="4410" dirty="0"/>
            </a:br>
            <a:r>
              <a:rPr lang="es-ES" sz="4410" dirty="0" smtClean="0"/>
              <a:t>Tutor/a orientador/a: XXXXXXXX</a:t>
            </a:r>
            <a:r>
              <a:rPr lang="es-ES" sz="4860" dirty="0"/>
              <a:t/>
            </a:r>
            <a:br>
              <a:rPr lang="es-ES" sz="4860" dirty="0"/>
            </a:br>
            <a:endParaRPr sz="4860"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260648"/>
            <a:ext cx="3737479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530352" y="692696"/>
            <a:ext cx="7772400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Grups </a:t>
            </a:r>
            <a:endParaRPr/>
          </a:p>
        </p:txBody>
      </p:sp>
      <p:sp>
        <p:nvSpPr>
          <p:cNvPr id="196" name="Google Shape;196;p10"/>
          <p:cNvSpPr txBox="1">
            <a:spLocks noGrp="1"/>
          </p:cNvSpPr>
          <p:nvPr>
            <p:ph type="body" idx="1"/>
          </p:nvPr>
        </p:nvSpPr>
        <p:spPr>
          <a:xfrm>
            <a:off x="530352" y="2420888"/>
            <a:ext cx="8146104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-21113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25"/>
              <a:buFont typeface="Arial"/>
              <a:buChar char="•"/>
            </a:pPr>
            <a:r>
              <a:rPr lang="es-ES" sz="3500"/>
              <a:t> </a:t>
            </a:r>
            <a:r>
              <a:rPr lang="es-ES" sz="3500" b="1"/>
              <a:t>Cinc grups a segon: </a:t>
            </a:r>
            <a:endParaRPr/>
          </a:p>
          <a:p>
            <a:pPr marL="0" lvl="0" indent="-211137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325"/>
              <a:buFont typeface="Arial"/>
              <a:buChar char="•"/>
            </a:pPr>
            <a:r>
              <a:rPr lang="es-ES" sz="3500" b="1"/>
              <a:t> </a:t>
            </a:r>
            <a:r>
              <a:rPr lang="es-ES" sz="3500" b="1">
                <a:solidFill>
                  <a:srgbClr val="AB0042"/>
                </a:solidFill>
              </a:rPr>
              <a:t>E-21, E-22, E-23, E-24 i E-25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325"/>
              <a:buFont typeface="Arial"/>
              <a:buNone/>
            </a:pPr>
            <a:endParaRPr sz="3500" b="1"/>
          </a:p>
          <a:p>
            <a:pPr marL="0" lvl="0" indent="-211137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325"/>
              <a:buFont typeface="Arial"/>
              <a:buChar char="•"/>
            </a:pPr>
            <a:r>
              <a:rPr lang="es-ES" sz="3500" b="1"/>
              <a:t> Grups heterogenis, paritat nois/noies, centre de procedència, orientacions  de  1er ESO i primària...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325"/>
              <a:buFont typeface="Arial"/>
              <a:buNone/>
            </a:pPr>
            <a:endParaRPr sz="3500"/>
          </a:p>
          <a:p>
            <a:pPr marL="0" lvl="0" indent="0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325"/>
              <a:buFont typeface="Arial"/>
              <a:buNone/>
            </a:pPr>
            <a:endParaRPr sz="3500"/>
          </a:p>
          <a:p>
            <a:pPr marL="0" lvl="0" indent="0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325"/>
              <a:buFont typeface="Arial"/>
              <a:buNone/>
            </a:pPr>
            <a:endParaRPr sz="3500"/>
          </a:p>
          <a:p>
            <a:pPr marL="0" lvl="0" indent="0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325"/>
              <a:buFont typeface="Arial"/>
              <a:buNone/>
            </a:pPr>
            <a:endParaRPr sz="3500"/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500034" y="500042"/>
            <a:ext cx="7772400" cy="101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Guia de l’alumne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0" y="1571612"/>
            <a:ext cx="7772400" cy="414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-16408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4"/>
              <a:buFont typeface="Arial"/>
              <a:buChar char="•"/>
            </a:pPr>
            <a:r>
              <a:rPr lang="es-ES" sz="2720"/>
              <a:t> </a:t>
            </a:r>
            <a:r>
              <a:rPr lang="es-ES" sz="2720" b="1"/>
              <a:t>Informació bàsica i necessària: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87"/>
              </a:spcBef>
              <a:spcAft>
                <a:spcPts val="0"/>
              </a:spcAft>
              <a:buSzPts val="888"/>
              <a:buFont typeface="Arial"/>
              <a:buNone/>
            </a:pPr>
            <a:endParaRPr sz="935" b="1"/>
          </a:p>
          <a:p>
            <a:pPr marL="640080" lvl="1" indent="-246888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312"/>
              <a:buFont typeface="Arial"/>
              <a:buChar char="•"/>
            </a:pPr>
            <a:r>
              <a:rPr lang="es-ES" sz="2720" b="1">
                <a:solidFill>
                  <a:schemeClr val="dk1"/>
                </a:solidFill>
              </a:rPr>
              <a:t>Funcionament del centre</a:t>
            </a:r>
            <a:endParaRPr/>
          </a:p>
          <a:p>
            <a:pPr marL="640080" lvl="1" indent="-246888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312"/>
              <a:buFont typeface="Arial"/>
              <a:buChar char="•"/>
            </a:pPr>
            <a:r>
              <a:rPr lang="es-ES" sz="2720" b="1">
                <a:solidFill>
                  <a:schemeClr val="dk1"/>
                </a:solidFill>
              </a:rPr>
              <a:t> Normativa </a:t>
            </a:r>
            <a:endParaRPr/>
          </a:p>
          <a:p>
            <a:pPr marL="640080" lvl="1" indent="-246888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312"/>
              <a:buFont typeface="Arial"/>
              <a:buChar char="•"/>
            </a:pPr>
            <a:r>
              <a:rPr lang="es-ES" sz="2720" b="1">
                <a:solidFill>
                  <a:schemeClr val="dk1"/>
                </a:solidFill>
              </a:rPr>
              <a:t>Normativa addicional de la COVID-19</a:t>
            </a:r>
            <a:endParaRPr/>
          </a:p>
          <a:p>
            <a:pPr marL="640080" lvl="1" indent="-246888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312"/>
              <a:buFont typeface="Arial"/>
              <a:buChar char="•"/>
            </a:pPr>
            <a:r>
              <a:rPr lang="es-ES" sz="2720" b="1">
                <a:solidFill>
                  <a:schemeClr val="dk1"/>
                </a:solidFill>
              </a:rPr>
              <a:t>Dates de les avaluacions</a:t>
            </a:r>
            <a:endParaRPr/>
          </a:p>
          <a:p>
            <a:pPr marL="640080" lvl="1" indent="-246888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312"/>
              <a:buFont typeface="Arial"/>
              <a:buChar char="•"/>
            </a:pPr>
            <a:r>
              <a:rPr lang="es-ES" sz="2720" b="1">
                <a:solidFill>
                  <a:schemeClr val="dk1"/>
                </a:solidFill>
              </a:rPr>
              <a:t>Dates de lliurament de butlletins</a:t>
            </a:r>
            <a:endParaRPr/>
          </a:p>
          <a:p>
            <a:pPr marL="640080" lvl="1" indent="-246888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312"/>
              <a:buFont typeface="Arial"/>
              <a:buChar char="•"/>
            </a:pPr>
            <a:r>
              <a:rPr lang="es-ES" sz="2720" b="1">
                <a:solidFill>
                  <a:schemeClr val="dk1"/>
                </a:solidFill>
              </a:rPr>
              <a:t>Dies festius i vacances</a:t>
            </a:r>
            <a:endParaRPr/>
          </a:p>
          <a:p>
            <a:pPr marL="640080" lvl="1" indent="-246888" algn="just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312"/>
              <a:buFont typeface="Arial"/>
              <a:buChar char="•"/>
            </a:pPr>
            <a:r>
              <a:rPr lang="es-ES" sz="2720" b="1">
                <a:solidFill>
                  <a:schemeClr val="dk1"/>
                </a:solidFill>
              </a:rPr>
              <a:t>Criteris d’avaluació de cada assignatura</a:t>
            </a:r>
            <a:endParaRPr/>
          </a:p>
          <a:p>
            <a:pPr marL="640080" lvl="1" indent="-246888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312"/>
              <a:buFont typeface="Arial"/>
              <a:buChar char="•"/>
            </a:pPr>
            <a:r>
              <a:rPr lang="es-ES" sz="2720" b="1">
                <a:solidFill>
                  <a:schemeClr val="dk1"/>
                </a:solidFill>
              </a:rPr>
              <a:t>Criteris de recuperació</a:t>
            </a:r>
            <a:endParaRPr/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192" y="332656"/>
            <a:ext cx="231775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>
            <a:spLocks noGrp="1"/>
          </p:cNvSpPr>
          <p:nvPr>
            <p:ph type="title"/>
          </p:nvPr>
        </p:nvSpPr>
        <p:spPr>
          <a:xfrm>
            <a:off x="530352" y="908720"/>
            <a:ext cx="77724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Material obligatori</a:t>
            </a:r>
            <a:endParaRPr/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1"/>
          </p:nvPr>
        </p:nvSpPr>
        <p:spPr>
          <a:xfrm>
            <a:off x="500034" y="1571612"/>
            <a:ext cx="8358246" cy="500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40080" lvl="1" indent="-2468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s-ES" sz="2600" b="1">
                <a:solidFill>
                  <a:schemeClr val="dk1"/>
                </a:solidFill>
              </a:rPr>
              <a:t>La carpeta del centre</a:t>
            </a:r>
            <a:endParaRPr sz="2600" b="1">
              <a:solidFill>
                <a:schemeClr val="dk1"/>
              </a:solidFill>
            </a:endParaRPr>
          </a:p>
          <a:p>
            <a:pPr marL="640080" lvl="1" indent="-246888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s-ES" sz="2600" b="1">
                <a:solidFill>
                  <a:schemeClr val="dk1"/>
                </a:solidFill>
              </a:rPr>
              <a:t>Agenda escolar </a:t>
            </a:r>
            <a:endParaRPr sz="2600" b="1">
              <a:solidFill>
                <a:schemeClr val="dk1"/>
              </a:solidFill>
            </a:endParaRPr>
          </a:p>
          <a:p>
            <a:pPr marL="640080" lvl="1" indent="-246888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s-ES" sz="2600" b="1">
                <a:solidFill>
                  <a:schemeClr val="dk1"/>
                </a:solidFill>
              </a:rPr>
              <a:t>Fulls blancs DIN-A 4</a:t>
            </a:r>
            <a:endParaRPr sz="2600" b="1">
              <a:solidFill>
                <a:schemeClr val="dk1"/>
              </a:solidFill>
            </a:endParaRPr>
          </a:p>
          <a:p>
            <a:pPr marL="640080" lvl="1" indent="-246888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s-ES" sz="2600" b="1">
                <a:solidFill>
                  <a:schemeClr val="dk1"/>
                </a:solidFill>
              </a:rPr>
              <a:t>Llapis, bolígraf (blau, negre i vermell)</a:t>
            </a:r>
            <a:endParaRPr/>
          </a:p>
          <a:p>
            <a:pPr marL="640080" lvl="1" indent="-246888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s-ES" sz="2600" b="1">
                <a:solidFill>
                  <a:schemeClr val="dk1"/>
                </a:solidFill>
              </a:rPr>
              <a:t>Estoig / Goma d’esborrar /  Adhesiu en barra /  Regle graduat 20 cm </a:t>
            </a:r>
            <a:endParaRPr sz="2600" b="1">
              <a:solidFill>
                <a:schemeClr val="dk1"/>
              </a:solidFill>
            </a:endParaRPr>
          </a:p>
          <a:p>
            <a:pPr marL="640080" lvl="1" indent="-246888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s-ES" sz="2600" b="1">
                <a:solidFill>
                  <a:schemeClr val="dk1"/>
                </a:solidFill>
              </a:rPr>
              <a:t>Llibretes compartides (2 assignatures)</a:t>
            </a:r>
            <a:endParaRPr sz="2600" b="1">
              <a:solidFill>
                <a:schemeClr val="dk1"/>
              </a:solidFill>
            </a:endParaRPr>
          </a:p>
          <a:p>
            <a:pPr marL="640080" lvl="1" indent="-246888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s-ES" sz="2600" b="1">
                <a:solidFill>
                  <a:schemeClr val="dk1"/>
                </a:solidFill>
              </a:rPr>
              <a:t>Material específic d’algunes àrees (Música, EF...)</a:t>
            </a:r>
            <a:endParaRPr/>
          </a:p>
          <a:p>
            <a:pPr marL="640080" lvl="1" indent="-246888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s-ES" sz="2600" b="1">
                <a:solidFill>
                  <a:schemeClr val="dk1"/>
                </a:solidFill>
              </a:rPr>
              <a:t>Mascareta, bossa de plàstic o paper i pot de gel hidroalcohòlic</a:t>
            </a:r>
            <a:endParaRPr/>
          </a:p>
          <a:p>
            <a:pPr marL="640080" lvl="1" indent="-246888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s-ES" sz="2600" b="1">
                <a:solidFill>
                  <a:schemeClr val="dk1"/>
                </a:solidFill>
              </a:rPr>
              <a:t>Kit d’Educació Física</a:t>
            </a:r>
            <a:endParaRPr/>
          </a:p>
          <a:p>
            <a:pPr marL="640080" lvl="1" indent="-106553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Font typeface="Arial"/>
              <a:buNone/>
            </a:pPr>
            <a:endParaRPr sz="2600" b="1">
              <a:solidFill>
                <a:schemeClr val="dk1"/>
              </a:solidFill>
            </a:endParaRPr>
          </a:p>
          <a:p>
            <a:pPr marL="640080" lvl="1" indent="-9575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Arial"/>
              <a:buNone/>
            </a:pPr>
            <a:endParaRPr sz="2800"/>
          </a:p>
        </p:txBody>
      </p:sp>
      <p:pic>
        <p:nvPicPr>
          <p:cNvPr id="220" name="Google Shape;22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3997" y="6021834"/>
            <a:ext cx="1400003" cy="83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530352" y="908720"/>
            <a:ext cx="77724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Material obligatori</a:t>
            </a:r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body" idx="1"/>
          </p:nvPr>
        </p:nvSpPr>
        <p:spPr>
          <a:xfrm>
            <a:off x="500034" y="1571612"/>
            <a:ext cx="8358246" cy="500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40080" lvl="1" indent="-246888" algn="l" rtl="0">
              <a:spcBef>
                <a:spcPts val="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s-ES" sz="2600" b="1">
                <a:solidFill>
                  <a:schemeClr val="dk1"/>
                </a:solidFill>
              </a:rPr>
              <a:t>Kit d’Educació Física</a:t>
            </a:r>
            <a:endParaRPr/>
          </a:p>
          <a:p>
            <a:pPr marL="640080" lvl="1" indent="-246888" algn="l" rtl="0">
              <a:spcBef>
                <a:spcPts val="180"/>
              </a:spcBef>
              <a:spcAft>
                <a:spcPts val="0"/>
              </a:spcAft>
              <a:buSzPts val="765"/>
              <a:buNone/>
            </a:pPr>
            <a:endParaRPr sz="900" b="1">
              <a:solidFill>
                <a:schemeClr val="dk1"/>
              </a:solidFill>
            </a:endParaRPr>
          </a:p>
          <a:p>
            <a:pPr marL="914400" lvl="2" indent="-246887" algn="l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Char char="✔"/>
            </a:pPr>
            <a:r>
              <a:rPr lang="es-ES" sz="2800"/>
              <a:t>tovallola pètita </a:t>
            </a:r>
            <a:endParaRPr/>
          </a:p>
          <a:p>
            <a:pPr marL="914400" lvl="2" indent="-246887" algn="l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Char char="✔"/>
            </a:pPr>
            <a:r>
              <a:rPr lang="es-ES" sz="2800"/>
              <a:t>roba de recanvi </a:t>
            </a:r>
            <a:endParaRPr/>
          </a:p>
          <a:p>
            <a:pPr marL="914400" lvl="2" indent="-246887" algn="l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Char char="✔"/>
            </a:pPr>
            <a:r>
              <a:rPr lang="es-ES" sz="2800"/>
              <a:t>desodorant </a:t>
            </a:r>
            <a:endParaRPr/>
          </a:p>
          <a:p>
            <a:pPr marL="914400" lvl="2" indent="-246887" algn="l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Char char="✔"/>
            </a:pPr>
            <a:r>
              <a:rPr lang="es-ES" sz="2800"/>
              <a:t>ampolla d’aigua individual </a:t>
            </a:r>
            <a:endParaRPr/>
          </a:p>
          <a:p>
            <a:pPr marL="914400" lvl="2" indent="-246887" algn="l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Char char="✔"/>
            </a:pPr>
            <a:r>
              <a:rPr lang="es-ES" sz="2800"/>
              <a:t>llibreta i llapis</a:t>
            </a:r>
            <a:endParaRPr/>
          </a:p>
          <a:p>
            <a:pPr marL="640080" lvl="1" indent="-246888" algn="l" rtl="0">
              <a:spcBef>
                <a:spcPts val="520"/>
              </a:spcBef>
              <a:spcAft>
                <a:spcPts val="0"/>
              </a:spcAft>
              <a:buSzPts val="2210"/>
              <a:buNone/>
            </a:pPr>
            <a:endParaRPr sz="2600" b="1">
              <a:solidFill>
                <a:schemeClr val="dk1"/>
              </a:solidFill>
            </a:endParaRPr>
          </a:p>
          <a:p>
            <a:pPr marL="640080" lvl="1" indent="-246888" algn="l" rtl="0">
              <a:spcBef>
                <a:spcPts val="520"/>
              </a:spcBef>
              <a:spcAft>
                <a:spcPts val="0"/>
              </a:spcAft>
              <a:buSzPts val="2210"/>
              <a:buNone/>
            </a:pPr>
            <a:endParaRPr sz="2600" b="1">
              <a:solidFill>
                <a:schemeClr val="dk1"/>
              </a:solidFill>
            </a:endParaRPr>
          </a:p>
          <a:p>
            <a:pPr marL="640080" lvl="1" indent="-106553" algn="l" rtl="0">
              <a:spcBef>
                <a:spcPts val="520"/>
              </a:spcBef>
              <a:spcAft>
                <a:spcPts val="0"/>
              </a:spcAft>
              <a:buSzPts val="2210"/>
              <a:buFont typeface="Arial"/>
              <a:buNone/>
            </a:pPr>
            <a:endParaRPr sz="2600" b="1">
              <a:solidFill>
                <a:schemeClr val="dk1"/>
              </a:solidFill>
            </a:endParaRPr>
          </a:p>
          <a:p>
            <a:pPr marL="640080" lvl="1" indent="-95758" algn="l" rtl="0">
              <a:spcBef>
                <a:spcPts val="560"/>
              </a:spcBef>
              <a:spcAft>
                <a:spcPts val="0"/>
              </a:spcAft>
              <a:buSzPts val="2380"/>
              <a:buFont typeface="Arial"/>
              <a:buNone/>
            </a:pPr>
            <a:endParaRPr sz="2800"/>
          </a:p>
        </p:txBody>
      </p:sp>
      <p:pic>
        <p:nvPicPr>
          <p:cNvPr id="227" name="Google Shape;22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2396" y="5857892"/>
            <a:ext cx="1400003" cy="83616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 descr="MOCHILAS DE CUERDAS | Más de 20 modelos diferente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9" name="Google Shape;229;p13" descr="MOCHILAS DE CUERDAS | Más de 20 modelos diferente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30" name="Google Shape;230;p13" descr="MOCHILAS DE CUERDAS | Más de 20 modelos diferent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0760" y="3000372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4" descr="Mestre a casa - DON JOSÉ ALBA - VILAVELLA (LA) - NOTÍC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30" y="4921441"/>
            <a:ext cx="1800957" cy="193655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4"/>
          <p:cNvSpPr txBox="1">
            <a:spLocks noGrp="1"/>
          </p:cNvSpPr>
          <p:nvPr>
            <p:ph type="title"/>
          </p:nvPr>
        </p:nvSpPr>
        <p:spPr>
          <a:xfrm>
            <a:off x="-785850" y="1000108"/>
            <a:ext cx="7772400" cy="121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L’agenda</a:t>
            </a:r>
            <a:endParaRPr/>
          </a:p>
        </p:txBody>
      </p:sp>
      <p:sp>
        <p:nvSpPr>
          <p:cNvPr id="238" name="Google Shape;238;p14"/>
          <p:cNvSpPr txBox="1">
            <a:spLocks noGrp="1"/>
          </p:cNvSpPr>
          <p:nvPr>
            <p:ph type="body" idx="1"/>
          </p:nvPr>
        </p:nvSpPr>
        <p:spPr>
          <a:xfrm>
            <a:off x="571472" y="2285992"/>
            <a:ext cx="7772400" cy="378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4"/>
              <a:buNone/>
            </a:pPr>
            <a:r>
              <a:rPr lang="es-ES" sz="2720"/>
              <a:t> </a:t>
            </a:r>
            <a:endParaRPr/>
          </a:p>
          <a:p>
            <a:pPr marL="0" lvl="0" indent="-164084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584"/>
              <a:buFont typeface="Arial"/>
              <a:buChar char="•"/>
            </a:pPr>
            <a:r>
              <a:rPr lang="es-ES" sz="2720"/>
              <a:t> </a:t>
            </a:r>
            <a:r>
              <a:rPr lang="es-ES" sz="2720" b="1"/>
              <a:t>Eina de treball escolar</a:t>
            </a:r>
            <a:endParaRPr/>
          </a:p>
          <a:p>
            <a:pPr marL="0" lvl="0" indent="-164084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584"/>
              <a:buFont typeface="Arial"/>
              <a:buChar char="•"/>
            </a:pPr>
            <a:r>
              <a:rPr lang="es-ES" sz="2720" b="1"/>
              <a:t> Dades personals</a:t>
            </a:r>
            <a:endParaRPr/>
          </a:p>
          <a:p>
            <a:pPr marL="0" lvl="0" indent="-164084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584"/>
              <a:buFont typeface="Arial"/>
              <a:buChar char="•"/>
            </a:pPr>
            <a:r>
              <a:rPr lang="es-ES" sz="2720" b="1"/>
              <a:t> Horari</a:t>
            </a:r>
            <a:endParaRPr/>
          </a:p>
          <a:p>
            <a:pPr marL="0" lvl="0" indent="-164084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584"/>
              <a:buFont typeface="Arial"/>
              <a:buChar char="•"/>
            </a:pPr>
            <a:r>
              <a:rPr lang="es-ES" sz="2720" b="1"/>
              <a:t> Deures (calendari de classe) </a:t>
            </a:r>
            <a:endParaRPr/>
          </a:p>
          <a:p>
            <a:pPr marL="0" lvl="0" indent="-164084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584"/>
              <a:buFont typeface="Arial"/>
              <a:buChar char="•"/>
            </a:pPr>
            <a:r>
              <a:rPr lang="es-ES" sz="2720" b="1"/>
              <a:t> Sistema de comunicació amb les famílies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584"/>
              <a:buNone/>
            </a:pPr>
            <a:endParaRPr sz="2720" b="1"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584"/>
              <a:buNone/>
            </a:pPr>
            <a:r>
              <a:rPr lang="es-ES" sz="2720" b="1"/>
              <a:t> Els comunicats generals del centre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584"/>
              <a:buNone/>
            </a:pPr>
            <a:r>
              <a:rPr lang="es-ES" sz="2720" b="1"/>
              <a:t>els farà la Direcció via mail.</a:t>
            </a:r>
            <a:endParaRPr sz="2720" b="1"/>
          </a:p>
        </p:txBody>
      </p:sp>
      <p:pic>
        <p:nvPicPr>
          <p:cNvPr id="239" name="Google Shape;23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200" y="404664"/>
            <a:ext cx="2317750" cy="13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 descr="Reescribir las notas de clas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1" name="Google Shape;241;p14" descr="Reescribir las notas de clas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467544" y="1844824"/>
            <a:ext cx="644420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La convivència al centre</a:t>
            </a:r>
            <a:endParaRPr/>
          </a:p>
        </p:txBody>
      </p:sp>
      <p:sp>
        <p:nvSpPr>
          <p:cNvPr id="258" name="Google Shape;258;p15"/>
          <p:cNvSpPr txBox="1">
            <a:spLocks noGrp="1"/>
          </p:cNvSpPr>
          <p:nvPr>
            <p:ph type="body" idx="1"/>
          </p:nvPr>
        </p:nvSpPr>
        <p:spPr>
          <a:xfrm>
            <a:off x="0" y="764704"/>
            <a:ext cx="8748464" cy="609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40080" lvl="1" indent="-74168" algn="l" rtl="0">
              <a:spcBef>
                <a:spcPts val="0"/>
              </a:spcBef>
              <a:spcAft>
                <a:spcPts val="0"/>
              </a:spcAft>
              <a:buSzPts val="2720"/>
              <a:buFont typeface="Arial"/>
              <a:buNone/>
            </a:pPr>
            <a:endParaRPr sz="3200"/>
          </a:p>
          <a:p>
            <a:pPr marL="640080" lvl="1" indent="-74168" algn="l" rtl="0">
              <a:spcBef>
                <a:spcPts val="640"/>
              </a:spcBef>
              <a:spcAft>
                <a:spcPts val="0"/>
              </a:spcAft>
              <a:buSzPts val="2720"/>
              <a:buFont typeface="Arial"/>
              <a:buNone/>
            </a:pPr>
            <a:endParaRPr sz="3200"/>
          </a:p>
          <a:p>
            <a:pPr marL="640080" lvl="1" indent="-246888" algn="just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endParaRPr sz="3200" b="1">
              <a:solidFill>
                <a:schemeClr val="dk1"/>
              </a:solidFill>
            </a:endParaRPr>
          </a:p>
          <a:p>
            <a:pPr marL="640080" lvl="1" indent="-246888" algn="just" rtl="0">
              <a:spcBef>
                <a:spcPts val="220"/>
              </a:spcBef>
              <a:spcAft>
                <a:spcPts val="0"/>
              </a:spcAft>
              <a:buSzPts val="935"/>
              <a:buNone/>
            </a:pPr>
            <a:endParaRPr sz="1100" b="1">
              <a:solidFill>
                <a:schemeClr val="dk1"/>
              </a:solidFill>
            </a:endParaRPr>
          </a:p>
          <a:p>
            <a:pPr marL="640080" lvl="1" indent="-246888" algn="just" rtl="0">
              <a:spcBef>
                <a:spcPts val="640"/>
              </a:spcBef>
              <a:spcAft>
                <a:spcPts val="0"/>
              </a:spcAft>
              <a:buSzPts val="2720"/>
              <a:buFont typeface="Arial"/>
              <a:buChar char="•"/>
            </a:pPr>
            <a:r>
              <a:rPr lang="es-ES" sz="3200" b="1">
                <a:solidFill>
                  <a:schemeClr val="dk1"/>
                </a:solidFill>
              </a:rPr>
              <a:t>Assistència i puntualitat</a:t>
            </a:r>
            <a:endParaRPr/>
          </a:p>
          <a:p>
            <a:pPr marL="640080" lvl="1" indent="-246888" algn="just" rtl="0">
              <a:spcBef>
                <a:spcPts val="640"/>
              </a:spcBef>
              <a:spcAft>
                <a:spcPts val="0"/>
              </a:spcAft>
              <a:buSzPts val="2720"/>
              <a:buFont typeface="Arial"/>
              <a:buChar char="•"/>
            </a:pPr>
            <a:r>
              <a:rPr lang="es-ES" sz="3200" b="1">
                <a:solidFill>
                  <a:schemeClr val="dk1"/>
                </a:solidFill>
              </a:rPr>
              <a:t>Gorres, mòbils i fotografies...</a:t>
            </a:r>
            <a:endParaRPr/>
          </a:p>
          <a:p>
            <a:pPr marL="640080" lvl="1" indent="-246888" algn="just" rtl="0">
              <a:spcBef>
                <a:spcPts val="640"/>
              </a:spcBef>
              <a:spcAft>
                <a:spcPts val="0"/>
              </a:spcAft>
              <a:buSzPts val="2720"/>
              <a:buFont typeface="Arial"/>
              <a:buChar char="•"/>
            </a:pPr>
            <a:r>
              <a:rPr lang="es-ES" sz="3200" b="1">
                <a:solidFill>
                  <a:schemeClr val="dk1"/>
                </a:solidFill>
              </a:rPr>
              <a:t>Sortides al passadís (lavabos, intercanvis...)  </a:t>
            </a:r>
            <a:endParaRPr/>
          </a:p>
          <a:p>
            <a:pPr marL="640080" lvl="1" indent="-246888" algn="just" rtl="0">
              <a:spcBef>
                <a:spcPts val="640"/>
              </a:spcBef>
              <a:spcAft>
                <a:spcPts val="0"/>
              </a:spcAft>
              <a:buSzPts val="2720"/>
              <a:buFont typeface="Arial"/>
              <a:buChar char="•"/>
            </a:pPr>
            <a:r>
              <a:rPr lang="es-ES" sz="3200" b="1">
                <a:solidFill>
                  <a:schemeClr val="dk1"/>
                </a:solidFill>
              </a:rPr>
              <a:t>Menjar dins el centre</a:t>
            </a:r>
            <a:endParaRPr/>
          </a:p>
          <a:p>
            <a:pPr marL="640080" lvl="1" indent="-246888" algn="just" rtl="0">
              <a:spcBef>
                <a:spcPts val="640"/>
              </a:spcBef>
              <a:spcAft>
                <a:spcPts val="0"/>
              </a:spcAft>
              <a:buSzPts val="2720"/>
              <a:buFont typeface="Arial"/>
              <a:buChar char="•"/>
            </a:pPr>
            <a:r>
              <a:rPr lang="es-ES" sz="3200" b="1">
                <a:solidFill>
                  <a:schemeClr val="dk1"/>
                </a:solidFill>
              </a:rPr>
              <a:t>Càrrecs d’aula (delegats, ordre, neteja...)</a:t>
            </a:r>
            <a:endParaRPr/>
          </a:p>
          <a:p>
            <a:pPr marL="640080" lvl="1" indent="-246888" algn="just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endParaRPr sz="3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090"/>
              <a:buNone/>
            </a:pPr>
            <a:endParaRPr/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332656"/>
            <a:ext cx="231775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>
            <a:spLocks noGrp="1"/>
          </p:cNvSpPr>
          <p:nvPr>
            <p:ph type="title"/>
          </p:nvPr>
        </p:nvSpPr>
        <p:spPr>
          <a:xfrm>
            <a:off x="530352" y="764704"/>
            <a:ext cx="77724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La convivència al centre</a:t>
            </a:r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body" idx="1"/>
          </p:nvPr>
        </p:nvSpPr>
        <p:spPr>
          <a:xfrm>
            <a:off x="539552" y="1844824"/>
            <a:ext cx="7772400" cy="45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40"/>
              <a:buNone/>
            </a:pPr>
            <a:endParaRPr sz="3200"/>
          </a:p>
          <a:p>
            <a:pPr marL="0" lvl="0" indent="-193040" algn="just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3040"/>
              <a:buFont typeface="Arial"/>
              <a:buChar char="•"/>
            </a:pPr>
            <a:r>
              <a:rPr lang="es-ES" sz="3200"/>
              <a:t> </a:t>
            </a:r>
            <a:r>
              <a:rPr lang="es-ES" sz="3200" b="1"/>
              <a:t>Observacions / expulsions d’aula / amonestacions / faltes greus (consultes al programa de gestió escolar ALEXIA)</a:t>
            </a: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090"/>
              <a:buNone/>
            </a:pPr>
            <a:endParaRPr/>
          </a:p>
        </p:txBody>
      </p:sp>
      <p:pic>
        <p:nvPicPr>
          <p:cNvPr id="266" name="Google Shape;2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250" y="5229200"/>
            <a:ext cx="231775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/>
          <p:nvPr/>
        </p:nvSpPr>
        <p:spPr>
          <a:xfrm>
            <a:off x="1071538" y="571480"/>
            <a:ext cx="2262203" cy="135732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0046"/>
              </a:gs>
              <a:gs pos="33000">
                <a:srgbClr val="E86780"/>
              </a:gs>
              <a:gs pos="46750">
                <a:srgbClr val="F18B9C"/>
              </a:gs>
              <a:gs pos="52999">
                <a:srgbClr val="F18B9C"/>
              </a:gs>
              <a:gs pos="68000">
                <a:srgbClr val="E86881"/>
              </a:gs>
              <a:gs pos="100000">
                <a:srgbClr val="B40046"/>
              </a:gs>
            </a:gsLst>
            <a:lin ang="8350000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3 Retards</a:t>
            </a:r>
            <a:endParaRPr sz="1800" b="1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3559961" y="978677"/>
            <a:ext cx="678660" cy="54292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40046"/>
              </a:gs>
              <a:gs pos="33000">
                <a:srgbClr val="E86780"/>
              </a:gs>
              <a:gs pos="46750">
                <a:srgbClr val="F18B9C"/>
              </a:gs>
              <a:gs pos="52999">
                <a:srgbClr val="F18B9C"/>
              </a:gs>
              <a:gs pos="68000">
                <a:srgbClr val="E86881"/>
              </a:gs>
              <a:gs pos="100000">
                <a:srgbClr val="B40046"/>
              </a:gs>
            </a:gsLst>
            <a:lin ang="8350000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4464841" y="571480"/>
            <a:ext cx="2262203" cy="135732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B0064"/>
              </a:gs>
              <a:gs pos="33000">
                <a:srgbClr val="AD6798"/>
              </a:gs>
              <a:gs pos="46750">
                <a:srgbClr val="C18EB0"/>
              </a:gs>
              <a:gs pos="52999">
                <a:srgbClr val="C18EB0"/>
              </a:gs>
              <a:gs pos="68000">
                <a:srgbClr val="AE6899"/>
              </a:gs>
              <a:gs pos="100000">
                <a:srgbClr val="7B0064"/>
              </a:gs>
            </a:gsLst>
            <a:lin ang="8350000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 Falta assistència FA 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1071538" y="2071678"/>
            <a:ext cx="2262203" cy="135732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0046"/>
              </a:gs>
              <a:gs pos="33000">
                <a:srgbClr val="E86780"/>
              </a:gs>
              <a:gs pos="46750">
                <a:srgbClr val="F18B9C"/>
              </a:gs>
              <a:gs pos="52999">
                <a:srgbClr val="F18B9C"/>
              </a:gs>
              <a:gs pos="68000">
                <a:srgbClr val="E86881"/>
              </a:gs>
              <a:gs pos="100000">
                <a:srgbClr val="B40046"/>
              </a:gs>
            </a:gsLst>
            <a:lin ang="8350000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10 </a:t>
            </a:r>
            <a:r>
              <a:rPr lang="es-ES" sz="2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FA sense justificar</a:t>
            </a:r>
            <a:endParaRPr sz="2800" b="1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3559961" y="2478875"/>
            <a:ext cx="678660" cy="54292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40046"/>
              </a:gs>
              <a:gs pos="33000">
                <a:srgbClr val="E86780"/>
              </a:gs>
              <a:gs pos="46750">
                <a:srgbClr val="F18B9C"/>
              </a:gs>
              <a:gs pos="52999">
                <a:srgbClr val="F18B9C"/>
              </a:gs>
              <a:gs pos="68000">
                <a:srgbClr val="E86881"/>
              </a:gs>
              <a:gs pos="100000">
                <a:srgbClr val="B40046"/>
              </a:gs>
            </a:gsLst>
            <a:lin ang="8350000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4464841" y="2071678"/>
            <a:ext cx="2262203" cy="135732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B0064"/>
              </a:gs>
              <a:gs pos="33000">
                <a:srgbClr val="AD6798"/>
              </a:gs>
              <a:gs pos="46750">
                <a:srgbClr val="C18EB0"/>
              </a:gs>
              <a:gs pos="52999">
                <a:srgbClr val="C18EB0"/>
              </a:gs>
              <a:gs pos="68000">
                <a:srgbClr val="AE6899"/>
              </a:gs>
              <a:gs pos="100000">
                <a:srgbClr val="7B0064"/>
              </a:gs>
            </a:gsLst>
            <a:lin ang="8350000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 </a:t>
            </a:r>
            <a:r>
              <a:rPr lang="es-ES"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AMONESTACIÓ</a:t>
            </a:r>
            <a:endParaRPr sz="1800" b="1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1071538" y="3571876"/>
            <a:ext cx="2262203" cy="135732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0046"/>
              </a:gs>
              <a:gs pos="33000">
                <a:srgbClr val="E86780"/>
              </a:gs>
              <a:gs pos="46750">
                <a:srgbClr val="F18B9C"/>
              </a:gs>
              <a:gs pos="52999">
                <a:srgbClr val="F18B9C"/>
              </a:gs>
              <a:gs pos="68000">
                <a:srgbClr val="E86881"/>
              </a:gs>
              <a:gs pos="100000">
                <a:srgbClr val="B40046"/>
              </a:gs>
            </a:gsLst>
            <a:lin ang="8350000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3 Expulsions d’aula</a:t>
            </a:r>
            <a:endParaRPr sz="1800" b="1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3559961" y="3979073"/>
            <a:ext cx="678660" cy="54292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40046"/>
              </a:gs>
              <a:gs pos="33000">
                <a:srgbClr val="E86780"/>
              </a:gs>
              <a:gs pos="46750">
                <a:srgbClr val="F18B9C"/>
              </a:gs>
              <a:gs pos="52999">
                <a:srgbClr val="F18B9C"/>
              </a:gs>
              <a:gs pos="68000">
                <a:srgbClr val="E86881"/>
              </a:gs>
              <a:gs pos="100000">
                <a:srgbClr val="B40046"/>
              </a:gs>
            </a:gsLst>
            <a:lin ang="8350000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4464841" y="3571876"/>
            <a:ext cx="2262203" cy="135732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B0064"/>
              </a:gs>
              <a:gs pos="33000">
                <a:srgbClr val="AD6798"/>
              </a:gs>
              <a:gs pos="46750">
                <a:srgbClr val="C18EB0"/>
              </a:gs>
              <a:gs pos="52999">
                <a:srgbClr val="C18EB0"/>
              </a:gs>
              <a:gs pos="68000">
                <a:srgbClr val="AE6899"/>
              </a:gs>
              <a:gs pos="100000">
                <a:srgbClr val="7B0064"/>
              </a:gs>
            </a:gsLst>
            <a:lin ang="8350000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 AMONESTACIÓ</a:t>
            </a:r>
            <a:endParaRPr sz="1800" b="1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1071538" y="5143512"/>
            <a:ext cx="2262203" cy="135732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0046"/>
              </a:gs>
              <a:gs pos="33000">
                <a:srgbClr val="E86780"/>
              </a:gs>
              <a:gs pos="46750">
                <a:srgbClr val="F18B9C"/>
              </a:gs>
              <a:gs pos="52999">
                <a:srgbClr val="F18B9C"/>
              </a:gs>
              <a:gs pos="68000">
                <a:srgbClr val="E86881"/>
              </a:gs>
              <a:gs pos="100000">
                <a:srgbClr val="B40046"/>
              </a:gs>
            </a:gsLst>
            <a:lin ang="8350000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3 AMONESTACIONS</a:t>
            </a:r>
            <a:endParaRPr/>
          </a:p>
        </p:txBody>
      </p:sp>
      <p:sp>
        <p:nvSpPr>
          <p:cNvPr id="281" name="Google Shape;281;p17"/>
          <p:cNvSpPr/>
          <p:nvPr/>
        </p:nvSpPr>
        <p:spPr>
          <a:xfrm>
            <a:off x="3559961" y="5550709"/>
            <a:ext cx="678660" cy="54292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40046"/>
              </a:gs>
              <a:gs pos="33000">
                <a:srgbClr val="E86780"/>
              </a:gs>
              <a:gs pos="46750">
                <a:srgbClr val="F18B9C"/>
              </a:gs>
              <a:gs pos="52999">
                <a:srgbClr val="F18B9C"/>
              </a:gs>
              <a:gs pos="68000">
                <a:srgbClr val="E86881"/>
              </a:gs>
              <a:gs pos="100000">
                <a:srgbClr val="B40046"/>
              </a:gs>
            </a:gsLst>
            <a:lin ang="8350000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4464841" y="5143512"/>
            <a:ext cx="2262203" cy="135732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B0064"/>
              </a:gs>
              <a:gs pos="33000">
                <a:srgbClr val="AD6798"/>
              </a:gs>
              <a:gs pos="46750">
                <a:srgbClr val="C18EB0"/>
              </a:gs>
              <a:gs pos="52999">
                <a:srgbClr val="C18EB0"/>
              </a:gs>
              <a:gs pos="68000">
                <a:srgbClr val="AE6899"/>
              </a:gs>
              <a:gs pos="100000">
                <a:srgbClr val="7B0064"/>
              </a:gs>
            </a:gsLst>
            <a:lin ang="8350000" scaled="0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 FALTA GREU</a:t>
            </a:r>
            <a:endParaRPr sz="1800" b="1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611560" y="1268760"/>
            <a:ext cx="7772400" cy="121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Avaluacions/</a:t>
            </a:r>
            <a:br>
              <a:rPr lang="es-ES"/>
            </a:br>
            <a:r>
              <a:rPr lang="es-ES"/>
              <a:t>trimestres</a:t>
            </a:r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body" idx="1"/>
          </p:nvPr>
        </p:nvSpPr>
        <p:spPr>
          <a:xfrm>
            <a:off x="539552" y="2825552"/>
            <a:ext cx="7772400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-17856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12"/>
              <a:buFont typeface="Arial"/>
              <a:buChar char="•"/>
            </a:pPr>
            <a:r>
              <a:rPr lang="es-ES" sz="2960"/>
              <a:t>  </a:t>
            </a:r>
            <a:r>
              <a:rPr lang="es-ES" sz="2960" b="1"/>
              <a:t>Avaluació inicial: finals d’octubre</a:t>
            </a:r>
            <a:endParaRPr/>
          </a:p>
          <a:p>
            <a:pPr marL="0" lvl="0" indent="-178562" algn="just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Char char="•"/>
            </a:pPr>
            <a:r>
              <a:rPr lang="es-ES" sz="2960" b="1"/>
              <a:t> </a:t>
            </a:r>
            <a:r>
              <a:rPr lang="es-ES" sz="2960" b="1">
                <a:solidFill>
                  <a:srgbClr val="0070C0"/>
                </a:solidFill>
              </a:rPr>
              <a:t>Primera avaluació</a:t>
            </a:r>
            <a:r>
              <a:rPr lang="es-ES" sz="2960" b="1"/>
              <a:t>: 14 de setembre al 27 de novembre</a:t>
            </a:r>
            <a:endParaRPr/>
          </a:p>
          <a:p>
            <a:pPr marL="0" lvl="0" indent="-178562" algn="just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Char char="•"/>
            </a:pPr>
            <a:r>
              <a:rPr lang="es-ES" sz="2960" b="1"/>
              <a:t> </a:t>
            </a:r>
            <a:r>
              <a:rPr lang="es-ES" sz="2960" b="1">
                <a:solidFill>
                  <a:srgbClr val="0070C0"/>
                </a:solidFill>
              </a:rPr>
              <a:t>Segona avaluació</a:t>
            </a:r>
            <a:r>
              <a:rPr lang="es-ES" sz="2960" b="1"/>
              <a:t>: 30 de novembre al 26 de febrer.</a:t>
            </a:r>
            <a:endParaRPr/>
          </a:p>
          <a:p>
            <a:pPr marL="0" lvl="0" indent="-178562" algn="just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Char char="•"/>
            </a:pPr>
            <a:r>
              <a:rPr lang="es-ES" sz="2960" b="1"/>
              <a:t> </a:t>
            </a:r>
            <a:r>
              <a:rPr lang="es-ES" sz="2960" b="1">
                <a:solidFill>
                  <a:srgbClr val="0070C0"/>
                </a:solidFill>
              </a:rPr>
              <a:t>Tercera avaluació</a:t>
            </a:r>
            <a:r>
              <a:rPr lang="es-ES" sz="2960" b="1"/>
              <a:t>: 1 de març al 11 de juny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None/>
            </a:pPr>
            <a:endParaRPr sz="2960" b="1"/>
          </a:p>
          <a:p>
            <a:pPr marL="0" lvl="0" indent="-178562" algn="just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Char char="•"/>
            </a:pPr>
            <a:r>
              <a:rPr lang="es-ES" sz="2960" b="1"/>
              <a:t> Recuperacions: trimestrals / juny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ts val="2812"/>
              <a:buNone/>
            </a:pPr>
            <a:endParaRPr sz="2960" b="1"/>
          </a:p>
        </p:txBody>
      </p:sp>
      <p:pic>
        <p:nvPicPr>
          <p:cNvPr id="290" name="Google Shape;29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224" y="332656"/>
            <a:ext cx="231775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 txBox="1">
            <a:spLocks noGrp="1"/>
          </p:cNvSpPr>
          <p:nvPr>
            <p:ph type="title"/>
          </p:nvPr>
        </p:nvSpPr>
        <p:spPr>
          <a:xfrm>
            <a:off x="530352" y="928670"/>
            <a:ext cx="7772400" cy="170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Lliurament de butlletins</a:t>
            </a:r>
            <a:endParaRPr/>
          </a:p>
        </p:txBody>
      </p:sp>
      <p:sp>
        <p:nvSpPr>
          <p:cNvPr id="297" name="Google Shape;297;p19"/>
          <p:cNvSpPr txBox="1">
            <a:spLocks noGrp="1"/>
          </p:cNvSpPr>
          <p:nvPr>
            <p:ph type="body" idx="1"/>
          </p:nvPr>
        </p:nvSpPr>
        <p:spPr>
          <a:xfrm>
            <a:off x="530352" y="2852936"/>
            <a:ext cx="7772400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-193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40"/>
              <a:buFont typeface="Arial"/>
              <a:buChar char="•"/>
            </a:pPr>
            <a:r>
              <a:rPr lang="es-ES" sz="3200"/>
              <a:t> </a:t>
            </a:r>
            <a:r>
              <a:rPr lang="es-ES" sz="3200" b="1"/>
              <a:t>Avaluació inicial: 4 de novembre </a:t>
            </a:r>
            <a:endParaRPr/>
          </a:p>
          <a:p>
            <a:pPr marL="0" lvl="0" indent="-19304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Font typeface="Arial"/>
              <a:buChar char="•"/>
            </a:pPr>
            <a:r>
              <a:rPr lang="es-ES" sz="3200" b="1"/>
              <a:t> Primera avaluació: 21 de desembre</a:t>
            </a:r>
            <a:endParaRPr/>
          </a:p>
          <a:p>
            <a:pPr marL="0" lvl="0" indent="-19304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Font typeface="Arial"/>
              <a:buChar char="•"/>
            </a:pPr>
            <a:r>
              <a:rPr lang="es-ES" sz="3200" b="1"/>
              <a:t> Segona avaluació: 17 de març</a:t>
            </a:r>
            <a:endParaRPr/>
          </a:p>
          <a:p>
            <a:pPr marL="0" lvl="0" indent="-19304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Font typeface="Arial"/>
              <a:buChar char="•"/>
            </a:pPr>
            <a:r>
              <a:rPr lang="es-ES" sz="3200" b="1"/>
              <a:t> Tercera avaluació: 2 de juny</a:t>
            </a:r>
            <a:endParaRPr/>
          </a:p>
          <a:p>
            <a:pPr marL="0" lvl="0" indent="-19304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Font typeface="Arial"/>
              <a:buChar char="•"/>
            </a:pPr>
            <a:r>
              <a:rPr lang="es-ES" sz="3200" b="1"/>
              <a:t>Final ordinària; 11 de juny</a:t>
            </a:r>
            <a:endParaRPr/>
          </a:p>
          <a:p>
            <a:pPr marL="0" lvl="0" indent="-19304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Font typeface="Arial"/>
              <a:buChar char="•"/>
            </a:pPr>
            <a:r>
              <a:rPr lang="es-ES" sz="3200" b="1"/>
              <a:t> Finals: 25 de juny</a:t>
            </a:r>
            <a:endParaRPr sz="3200" b="1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>
              <a:solidFill>
                <a:srgbClr val="FF0000"/>
              </a:solidFill>
            </a:endParaRPr>
          </a:p>
        </p:txBody>
      </p:sp>
      <p:pic>
        <p:nvPicPr>
          <p:cNvPr id="298" name="Google Shape;29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08" y="332656"/>
            <a:ext cx="231775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" descr="foto-entrad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>
            <a:spLocks noGrp="1"/>
          </p:cNvSpPr>
          <p:nvPr>
            <p:ph type="ctrTitle"/>
          </p:nvPr>
        </p:nvSpPr>
        <p:spPr>
          <a:xfrm>
            <a:off x="251520" y="2618648"/>
            <a:ext cx="8458200" cy="423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05295"/>
              </a:buClr>
              <a:buSzPts val="4900"/>
              <a:buFont typeface="Calibri"/>
              <a:buNone/>
            </a:pPr>
            <a:r>
              <a:rPr lang="es-ES" sz="4900"/>
              <a:t/>
            </a:r>
            <a:br>
              <a:rPr lang="es-ES" sz="4900"/>
            </a:br>
            <a:r>
              <a:rPr lang="es-ES" sz="4900"/>
              <a:t>Important si hem canviat dades com telèfon o @, hem d’estar actualitzats per a una bona comunicació!</a:t>
            </a:r>
            <a:endParaRPr sz="5400"/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260648"/>
            <a:ext cx="3737479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 descr="Ceip Joan Veny i Clar | ED. INFANTIL i PRIMARIA A CAMPOS | Pàgina 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7752" y="857232"/>
            <a:ext cx="36099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/>
          <p:nvPr/>
        </p:nvSpPr>
        <p:spPr>
          <a:xfrm rot="-1620000">
            <a:off x="3161971" y="2705971"/>
            <a:ext cx="465603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ANUL·LAT TEMPORALMENT</a:t>
            </a:r>
            <a:endParaRPr sz="360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5" name="Google Shape;305;p20"/>
          <p:cNvSpPr txBox="1">
            <a:spLocks noGrp="1"/>
          </p:cNvSpPr>
          <p:nvPr>
            <p:ph type="title"/>
          </p:nvPr>
        </p:nvSpPr>
        <p:spPr>
          <a:xfrm>
            <a:off x="530352" y="836712"/>
            <a:ext cx="77724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/>
            </a:r>
            <a:br>
              <a:rPr lang="es-ES"/>
            </a:br>
            <a:r>
              <a:rPr lang="es-ES"/>
              <a:t/>
            </a:r>
            <a:br>
              <a:rPr lang="es-ES"/>
            </a:br>
            <a:r>
              <a:rPr lang="es-ES"/>
              <a:t> Sortides </a:t>
            </a:r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body" idx="1"/>
          </p:nvPr>
        </p:nvSpPr>
        <p:spPr>
          <a:xfrm>
            <a:off x="500034" y="2204864"/>
            <a:ext cx="8104414" cy="465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-178562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12"/>
              <a:buFont typeface="Arial"/>
              <a:buChar char="•"/>
            </a:pPr>
            <a:r>
              <a:rPr lang="es-ES" sz="2960" b="1"/>
              <a:t>Setembre: Platja – Tutoria (important portar  autorització).</a:t>
            </a:r>
            <a:endParaRPr/>
          </a:p>
          <a:p>
            <a:pPr marL="0" lvl="0" indent="-178562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Char char="•"/>
            </a:pPr>
            <a:r>
              <a:rPr lang="es-ES" sz="2960" b="1"/>
              <a:t> febrer: Esquiada a la Cerdanya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None/>
            </a:pPr>
            <a:endParaRPr sz="2960" b="1"/>
          </a:p>
          <a:p>
            <a:pPr marL="0" lvl="0" indent="-178562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Char char="•"/>
            </a:pPr>
            <a:r>
              <a:rPr lang="es-ES" sz="2960" b="1"/>
              <a:t> Juny: sortida tutorial final de curs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None/>
            </a:pPr>
            <a:r>
              <a:rPr lang="es-ES" sz="2960" b="1"/>
              <a:t> </a:t>
            </a:r>
            <a:endParaRPr/>
          </a:p>
          <a:p>
            <a:pPr marL="0" lvl="0" indent="-178562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Char char="•"/>
            </a:pPr>
            <a:r>
              <a:rPr lang="es-ES" sz="2960" b="1"/>
              <a:t> Documentació general per sortides del curs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None/>
            </a:pPr>
            <a:endParaRPr sz="2960" b="1"/>
          </a:p>
          <a:p>
            <a:pPr marL="0" lvl="0" indent="-178562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Char char="•"/>
            </a:pPr>
            <a:r>
              <a:rPr lang="es-ES" sz="2960" b="1"/>
              <a:t> Criteris per poder anar a les sortides no obligatòries 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None/>
            </a:pPr>
            <a:endParaRPr sz="296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None/>
            </a:pPr>
            <a:endParaRPr sz="2960"/>
          </a:p>
        </p:txBody>
      </p:sp>
      <p:pic>
        <p:nvPicPr>
          <p:cNvPr id="307" name="Google Shape;30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08" y="404664"/>
            <a:ext cx="231775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3200"/>
              <a:buFont typeface="Calibri"/>
              <a:buNone/>
            </a:pPr>
            <a:r>
              <a:rPr lang="es-ES" sz="3200"/>
              <a:t>CRITERIS PER A FER COLÒNIES i VIATGES AL SERT (DE 1R. D’ESO A 2N. DE BATXILLERAT)</a:t>
            </a:r>
            <a:r>
              <a:rPr lang="es-ES"/>
              <a:t/>
            </a:r>
            <a:br>
              <a:rPr lang="es-ES"/>
            </a:br>
            <a:endParaRPr/>
          </a:p>
        </p:txBody>
      </p:sp>
      <p:sp>
        <p:nvSpPr>
          <p:cNvPr id="313" name="Google Shape;313;p21"/>
          <p:cNvSpPr txBox="1">
            <a:spLocks noGrp="1"/>
          </p:cNvSpPr>
          <p:nvPr>
            <p:ph type="body" idx="1"/>
          </p:nvPr>
        </p:nvSpPr>
        <p:spPr>
          <a:xfrm>
            <a:off x="428596" y="2000240"/>
            <a:ext cx="8715404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90"/>
              <a:buNone/>
            </a:pPr>
            <a:r>
              <a:rPr lang="es-ES" b="1">
                <a:solidFill>
                  <a:srgbClr val="FF0000"/>
                </a:solidFill>
              </a:rPr>
              <a:t> NO</a:t>
            </a:r>
            <a:r>
              <a:rPr lang="es-ES" b="1"/>
              <a:t>  faran les </a:t>
            </a:r>
            <a:r>
              <a:rPr lang="es-ES" b="1" u="sng">
                <a:solidFill>
                  <a:schemeClr val="accent6"/>
                </a:solidFill>
              </a:rPr>
              <a:t>colònies o viatges </a:t>
            </a:r>
            <a:r>
              <a:rPr lang="es-ES" b="1"/>
              <a:t>fi de curs els alumnes que es trobin en alguna de les següents situacions:</a:t>
            </a:r>
            <a:endParaRPr/>
          </a:p>
        </p:txBody>
      </p:sp>
      <p:sp>
        <p:nvSpPr>
          <p:cNvPr id="314" name="Google Shape;314;p21"/>
          <p:cNvSpPr/>
          <p:nvPr/>
        </p:nvSpPr>
        <p:spPr>
          <a:xfrm>
            <a:off x="357158" y="2857496"/>
            <a:ext cx="8429684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ALUMNES QUE NO HAN PAGAT LA QUOTA DE MATERIAL I/O ELS LLIBRES DE TEXT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UNA FALTA GREU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ALUMNES AMB 6 EXPULSIONS D’AULA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ALUMNES AMB 10 FALTES D’ASSISTÈNCIA A CLASSE NO JUSTIFICADES (3 RETARDS EQUIVALEN A 1 FALTA)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ALUMNES QUE NO HAN ANAT A ALGUNA DE LES SORTIDES CURRICULARS/OBLIGATÒRIES SENSE JUSTIFICAR (A MÉS D’HAVER DE POSAR LES 6 FALTES INJUSTIFICADES, EQUIVALENTS A UN DIA SENCER)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"/>
          <p:cNvSpPr txBox="1"/>
          <p:nvPr/>
        </p:nvSpPr>
        <p:spPr>
          <a:xfrm rot="-1620000">
            <a:off x="4107786" y="4736426"/>
            <a:ext cx="4656034" cy="6463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ADAPTATS</a:t>
            </a:r>
            <a:endParaRPr sz="360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539552" y="260648"/>
            <a:ext cx="77724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   Projectes </a:t>
            </a:r>
            <a:endParaRPr/>
          </a:p>
        </p:txBody>
      </p:sp>
      <p:sp>
        <p:nvSpPr>
          <p:cNvPr id="321" name="Google Shape;321;p22"/>
          <p:cNvSpPr txBox="1">
            <a:spLocks noGrp="1"/>
          </p:cNvSpPr>
          <p:nvPr>
            <p:ph type="body" idx="1"/>
          </p:nvPr>
        </p:nvSpPr>
        <p:spPr>
          <a:xfrm>
            <a:off x="642910" y="221455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-180975" algn="l" rtl="0">
              <a:spcBef>
                <a:spcPts val="0"/>
              </a:spcBef>
              <a:spcAft>
                <a:spcPts val="0"/>
              </a:spcAft>
              <a:buSzPts val="2850"/>
              <a:buFont typeface="Arial"/>
              <a:buChar char="•"/>
            </a:pPr>
            <a:r>
              <a:rPr lang="es-ES" sz="3000"/>
              <a:t> </a:t>
            </a:r>
            <a:r>
              <a:rPr lang="es-ES" sz="3000" b="1"/>
              <a:t>Educació Física en anglès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850"/>
              <a:buNone/>
            </a:pPr>
            <a:endParaRPr sz="3000" b="1"/>
          </a:p>
          <a:p>
            <a:pPr marL="0" lvl="0" indent="-180975" algn="just" rtl="0">
              <a:spcBef>
                <a:spcPts val="600"/>
              </a:spcBef>
              <a:spcAft>
                <a:spcPts val="0"/>
              </a:spcAft>
              <a:buSzPts val="2850"/>
              <a:buFont typeface="Arial"/>
              <a:buChar char="•"/>
            </a:pPr>
            <a:r>
              <a:rPr lang="es-ES" sz="3000" b="1"/>
              <a:t> Treball per projectes: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850"/>
              <a:buNone/>
            </a:pPr>
            <a:r>
              <a:rPr lang="es-ES" sz="3000" b="1"/>
              <a:t>	1. Carnaval (2n. tr.)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850"/>
              <a:buNone/>
            </a:pPr>
            <a:r>
              <a:rPr lang="es-ES" sz="3000" b="1"/>
              <a:t>	2.  L’Envàs perfecte(3r tr.)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850"/>
              <a:buNone/>
            </a:pPr>
            <a:endParaRPr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"/>
          <p:cNvSpPr txBox="1">
            <a:spLocks noGrp="1"/>
          </p:cNvSpPr>
          <p:nvPr>
            <p:ph type="title"/>
          </p:nvPr>
        </p:nvSpPr>
        <p:spPr>
          <a:xfrm>
            <a:off x="539552" y="33265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AMPA</a:t>
            </a:r>
            <a:endParaRPr/>
          </a:p>
        </p:txBody>
      </p:sp>
      <p:sp>
        <p:nvSpPr>
          <p:cNvPr id="327" name="Google Shape;327;p23"/>
          <p:cNvSpPr txBox="1">
            <a:spLocks noGrp="1"/>
          </p:cNvSpPr>
          <p:nvPr>
            <p:ph type="body" idx="1"/>
          </p:nvPr>
        </p:nvSpPr>
        <p:spPr>
          <a:xfrm>
            <a:off x="530352" y="1628800"/>
            <a:ext cx="8362128" cy="5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-180975" algn="just" rtl="0">
              <a:spcBef>
                <a:spcPts val="0"/>
              </a:spcBef>
              <a:spcAft>
                <a:spcPts val="0"/>
              </a:spcAft>
              <a:buSzPts val="2850"/>
              <a:buFont typeface="Arial"/>
              <a:buChar char="•"/>
            </a:pPr>
            <a:r>
              <a:rPr lang="es-ES" sz="3000"/>
              <a:t> </a:t>
            </a:r>
            <a:r>
              <a:rPr lang="es-ES" sz="3600" b="1"/>
              <a:t>Contacte: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Font typeface="Arial"/>
              <a:buChar char="•"/>
            </a:pPr>
            <a:r>
              <a:rPr lang="es-ES" sz="3600" b="1">
                <a:solidFill>
                  <a:schemeClr val="dk1"/>
                </a:solidFill>
              </a:rPr>
              <a:t>Correu: </a:t>
            </a:r>
            <a:r>
              <a:rPr lang="es-ES" sz="3600" b="1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ampasert@gmail.com</a:t>
            </a:r>
            <a:endParaRPr sz="3600" b="1">
              <a:solidFill>
                <a:schemeClr val="dk1"/>
              </a:solidFill>
            </a:endParaRPr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Font typeface="Arial"/>
              <a:buChar char="•"/>
            </a:pPr>
            <a:r>
              <a:rPr lang="es-ES" sz="3600" b="1">
                <a:solidFill>
                  <a:schemeClr val="dk1"/>
                </a:solidFill>
              </a:rPr>
              <a:t>www.ampasert.com</a:t>
            </a:r>
            <a:endParaRPr sz="3600" b="1">
              <a:solidFill>
                <a:schemeClr val="dk1"/>
              </a:solidFill>
            </a:endParaRPr>
          </a:p>
          <a:p>
            <a:pPr marL="640080" lvl="1" indent="-246888" algn="just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endParaRPr sz="2800" b="1"/>
          </a:p>
          <a:p>
            <a:pPr marL="0" lvl="0" indent="-180975" algn="just" rtl="0">
              <a:spcBef>
                <a:spcPts val="720"/>
              </a:spcBef>
              <a:spcAft>
                <a:spcPts val="0"/>
              </a:spcAft>
              <a:buSzPts val="2850"/>
              <a:buFont typeface="Arial"/>
              <a:buChar char="•"/>
            </a:pPr>
            <a:r>
              <a:rPr lang="es-ES" sz="3000" b="1">
                <a:solidFill>
                  <a:srgbClr val="FF0000"/>
                </a:solidFill>
              </a:rPr>
              <a:t> </a:t>
            </a:r>
            <a:r>
              <a:rPr lang="es-ES" sz="3600" b="1"/>
              <a:t>Compra de llibres, extraescolars...</a:t>
            </a:r>
            <a:endParaRPr/>
          </a:p>
          <a:p>
            <a:pPr marL="0" lvl="0" indent="-217170" algn="just" rtl="0">
              <a:spcBef>
                <a:spcPts val="720"/>
              </a:spcBef>
              <a:spcAft>
                <a:spcPts val="0"/>
              </a:spcAft>
              <a:buSzPts val="3420"/>
              <a:buFont typeface="Arial"/>
              <a:buChar char="•"/>
            </a:pPr>
            <a:r>
              <a:rPr lang="es-ES" sz="3600" b="1"/>
              <a:t>Com a contacte es necessiten dues famílies delegades de classe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"/>
          <p:cNvSpPr txBox="1">
            <a:spLocks noGrp="1"/>
          </p:cNvSpPr>
          <p:nvPr>
            <p:ph type="title"/>
          </p:nvPr>
        </p:nvSpPr>
        <p:spPr>
          <a:xfrm>
            <a:off x="539552" y="980728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Web del centre</a:t>
            </a:r>
            <a:endParaRPr/>
          </a:p>
        </p:txBody>
      </p:sp>
      <p:sp>
        <p:nvSpPr>
          <p:cNvPr id="334" name="Google Shape;334;p24"/>
          <p:cNvSpPr txBox="1">
            <a:spLocks noGrp="1"/>
          </p:cNvSpPr>
          <p:nvPr>
            <p:ph type="body" idx="1"/>
          </p:nvPr>
        </p:nvSpPr>
        <p:spPr>
          <a:xfrm>
            <a:off x="539552" y="2708920"/>
            <a:ext cx="8002088" cy="194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218"/>
              <a:buNone/>
            </a:pPr>
            <a:r>
              <a:rPr lang="es-ES" sz="4440" b="1" u="sng">
                <a:solidFill>
                  <a:schemeClr val="hlink"/>
                </a:solidFill>
                <a:hlinkClick r:id="rId3"/>
              </a:rPr>
              <a:t>http://agora.xtec.cat/iessert/</a:t>
            </a:r>
            <a:endParaRPr sz="4440" b="1"/>
          </a:p>
          <a:p>
            <a:pPr marL="0" lvl="0" indent="0" algn="ctr" rtl="0">
              <a:spcBef>
                <a:spcPts val="555"/>
              </a:spcBef>
              <a:spcAft>
                <a:spcPts val="0"/>
              </a:spcAft>
              <a:buSzPts val="2636"/>
              <a:buNone/>
            </a:pPr>
            <a:r>
              <a:rPr lang="es-ES" sz="2775" b="1"/>
              <a:t>(accés programa Gestió Escolar  - contrasenyes)</a:t>
            </a:r>
            <a:endParaRPr sz="2775" b="1"/>
          </a:p>
          <a:p>
            <a:pPr marL="0" lvl="0" indent="0" algn="ctr" rtl="0">
              <a:spcBef>
                <a:spcPts val="888"/>
              </a:spcBef>
              <a:spcAft>
                <a:spcPts val="0"/>
              </a:spcAft>
              <a:buSzPts val="4218"/>
              <a:buFont typeface="Arial"/>
              <a:buNone/>
            </a:pPr>
            <a:endParaRPr sz="4440"/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872" y="5013176"/>
            <a:ext cx="231775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5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492DE"/>
              </a:buClr>
              <a:buSzPts val="5600"/>
              <a:buFont typeface="Calibri"/>
              <a:buNone/>
            </a:pPr>
            <a:r>
              <a:rPr lang="es-ES" sz="5600" b="1">
                <a:solidFill>
                  <a:srgbClr val="7492DE"/>
                </a:solidFill>
              </a:rPr>
              <a:t>Web del centre</a:t>
            </a:r>
            <a:endParaRPr sz="6200"/>
          </a:p>
        </p:txBody>
      </p:sp>
      <p:pic>
        <p:nvPicPr>
          <p:cNvPr id="341" name="Google Shape;341;p25"/>
          <p:cNvPicPr preferRelativeResize="0"/>
          <p:nvPr/>
        </p:nvPicPr>
        <p:blipFill rotWithShape="1">
          <a:blip r:embed="rId3">
            <a:alphaModFix/>
          </a:blip>
          <a:srcRect t="12695" r="5013" b="6250"/>
          <a:stretch/>
        </p:blipFill>
        <p:spPr>
          <a:xfrm>
            <a:off x="285720" y="1428736"/>
            <a:ext cx="8643966" cy="414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"/>
          <p:cNvSpPr txBox="1">
            <a:spLocks noGrp="1"/>
          </p:cNvSpPr>
          <p:nvPr>
            <p:ph type="title"/>
          </p:nvPr>
        </p:nvSpPr>
        <p:spPr>
          <a:xfrm>
            <a:off x="1285852" y="1571612"/>
            <a:ext cx="8643966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NORMATIVA COVID-19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7" descr="27.363 imágenes de Distancia | Descarga Gra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2643182"/>
            <a:ext cx="4286280" cy="321128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52" name="Google Shape;352;p27" descr="mascarilla-correcta | Meditación y Budismo en Málag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0694" y="1000108"/>
            <a:ext cx="3167058" cy="31670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53" name="Google Shape;353;p27" descr="Lavarse las manos para el cuidado personal diario | Vector Premium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4" name="Google Shape;354;p27" descr="Lavarse las manos para el cuidado personal diario | Vector Premium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5" name="Google Shape;355;p27"/>
          <p:cNvSpPr/>
          <p:nvPr/>
        </p:nvSpPr>
        <p:spPr>
          <a:xfrm>
            <a:off x="785786" y="1428736"/>
            <a:ext cx="54292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Cal portar mascareta </a:t>
            </a:r>
            <a:r>
              <a:rPr lang="es-ES" sz="28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SEMPRE</a:t>
            </a:r>
            <a:r>
              <a:rPr lang="es-E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sp>
        <p:nvSpPr>
          <p:cNvPr id="356" name="Google Shape;356;p27"/>
          <p:cNvSpPr/>
          <p:nvPr/>
        </p:nvSpPr>
        <p:spPr>
          <a:xfrm>
            <a:off x="2786050" y="5929330"/>
            <a:ext cx="54292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 mantenir  </a:t>
            </a:r>
            <a:r>
              <a:rPr lang="es-ES" sz="28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la distància de </a:t>
            </a:r>
            <a:r>
              <a:rPr lang="es-ES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seguretat  </a:t>
            </a:r>
            <a:endParaRPr/>
          </a:p>
        </p:txBody>
      </p:sp>
      <p:sp>
        <p:nvSpPr>
          <p:cNvPr id="357" name="Google Shape;357;p27" descr="Distancia Social PNG Imágenes Transparentes | Vectores y Archivos PSD |  Descarga Gratuita en Pngtre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>
            <a:spLocks noGrp="1"/>
          </p:cNvSpPr>
          <p:nvPr>
            <p:ph type="title"/>
          </p:nvPr>
        </p:nvSpPr>
        <p:spPr>
          <a:xfrm>
            <a:off x="714348" y="1071546"/>
            <a:ext cx="6215106" cy="57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Ús de la mascareta</a:t>
            </a:r>
            <a:endParaRPr/>
          </a:p>
        </p:txBody>
      </p:sp>
      <p:sp>
        <p:nvSpPr>
          <p:cNvPr id="363" name="Google Shape;363;p28"/>
          <p:cNvSpPr txBox="1">
            <a:spLocks noGrp="1"/>
          </p:cNvSpPr>
          <p:nvPr>
            <p:ph type="body" idx="1"/>
          </p:nvPr>
        </p:nvSpPr>
        <p:spPr>
          <a:xfrm>
            <a:off x="428596" y="1643050"/>
            <a:ext cx="7772400" cy="155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lang="es-ES" sz="2800" b="1">
                <a:latin typeface="Candara"/>
                <a:ea typeface="Candara"/>
                <a:cs typeface="Candara"/>
                <a:sym typeface="Candara"/>
              </a:rPr>
              <a:t>S’ha de portat </a:t>
            </a:r>
            <a:r>
              <a:rPr lang="es-ES" sz="28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ben posada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s-ES" sz="2800" b="1">
                <a:latin typeface="Candara"/>
                <a:ea typeface="Candara"/>
                <a:cs typeface="Candara"/>
                <a:sym typeface="Candara"/>
              </a:rPr>
              <a:t>S’ha de </a:t>
            </a:r>
            <a:r>
              <a:rPr lang="es-ES" sz="28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substituir </a:t>
            </a:r>
            <a:r>
              <a:rPr lang="es-ES" sz="2800" b="1">
                <a:latin typeface="Candara"/>
                <a:ea typeface="Candara"/>
                <a:cs typeface="Candara"/>
                <a:sym typeface="Candara"/>
              </a:rPr>
              <a:t>quan toca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s-ES" sz="28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2800" b="1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64" name="Google Shape;364;p28" descr="https://www.elindependiente.com/wp-content/uploads/2020/04/mascarilla-barbilla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2857496"/>
            <a:ext cx="2357454" cy="277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8" descr="https://www.elindependiente.com/wp-content/uploads/2020/04/mascarilla-bajo-barbilla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8926" y="3643314"/>
            <a:ext cx="2357454" cy="277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8" descr="https://www.elindependiente.com/wp-content/uploads/2020/04/mascarilla-perfecta-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0662" y="1785926"/>
            <a:ext cx="3643338" cy="429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" descr="Lavarse las manos para el cuidado personal diario | Vector Premium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2" name="Google Shape;372;p29" descr="Lavarse las manos para el cuidado personal diario | Vector Premium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73" name="Google Shape;373;p29" descr="Lavarse las manos para el cuidado personal diario | Vector Prem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1428736"/>
            <a:ext cx="2500330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9"/>
          <p:cNvSpPr/>
          <p:nvPr/>
        </p:nvSpPr>
        <p:spPr>
          <a:xfrm>
            <a:off x="3071802" y="2285992"/>
            <a:ext cx="54292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Rentar-se les mans : </a:t>
            </a:r>
            <a:r>
              <a:rPr lang="es-E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sp>
        <p:nvSpPr>
          <p:cNvPr id="375" name="Google Shape;375;p29"/>
          <p:cNvSpPr/>
          <p:nvPr/>
        </p:nvSpPr>
        <p:spPr>
          <a:xfrm>
            <a:off x="1357290" y="4214818"/>
            <a:ext cx="678661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- Abans, durant i quan acabin les </a:t>
            </a:r>
            <a:r>
              <a:rPr lang="es-ES" sz="28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classes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 - Abans i després d’anar al </a:t>
            </a:r>
            <a:r>
              <a:rPr lang="es-ES" sz="28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pati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 - Abans i després d’anar al </a:t>
            </a:r>
            <a:r>
              <a:rPr lang="es-ES" sz="28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lavabo</a:t>
            </a:r>
            <a:r>
              <a:rPr lang="es-ES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 - Abans i després dels </a:t>
            </a:r>
            <a:r>
              <a:rPr lang="es-ES" sz="28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àpats</a:t>
            </a:r>
            <a:endParaRPr/>
          </a:p>
        </p:txBody>
      </p:sp>
      <p:pic>
        <p:nvPicPr>
          <p:cNvPr id="376" name="Google Shape;376;p29" descr="Desinfectante de manos en diseño pla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7950" y="1285860"/>
            <a:ext cx="2357454" cy="235745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2000"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s-ES" b="1" u="sng"/>
              <a:t>2on ESO</a:t>
            </a:r>
            <a:endParaRPr b="1" u="sng"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642910" y="2143116"/>
            <a:ext cx="8229600" cy="368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s-ES" sz="3600" b="1">
                <a:latin typeface="Arial Rounded"/>
                <a:ea typeface="Arial Rounded"/>
                <a:cs typeface="Arial Rounded"/>
                <a:sym typeface="Arial Rounded"/>
              </a:rPr>
              <a:t>FINAL D’ETAPA !!</a:t>
            </a:r>
            <a:endParaRPr/>
          </a:p>
          <a:p>
            <a:pPr marL="274320" lvl="0" indent="-57150" algn="l" rtl="0">
              <a:spcBef>
                <a:spcPts val="720"/>
              </a:spcBef>
              <a:spcAft>
                <a:spcPts val="0"/>
              </a:spcAft>
              <a:buSzPts val="3420"/>
              <a:buNone/>
            </a:pPr>
            <a:endParaRPr sz="3600"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274320" lvl="0" indent="-274320" algn="l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s-ES" sz="3600" b="1">
                <a:latin typeface="Arial Rounded"/>
                <a:ea typeface="Arial Rounded"/>
                <a:cs typeface="Arial Rounded"/>
                <a:sym typeface="Arial Rounded"/>
              </a:rPr>
              <a:t>IMPORTANT CREAR HÀBITS d’ESTUDI REGULARS</a:t>
            </a:r>
            <a:endParaRPr sz="3600"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6" name="Google Shape;116;p3" descr="santjosepgracia_lectur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596" y="4572008"/>
            <a:ext cx="4143404" cy="202652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0"/>
          <p:cNvSpPr/>
          <p:nvPr/>
        </p:nvSpPr>
        <p:spPr>
          <a:xfrm>
            <a:off x="0" y="1000108"/>
            <a:ext cx="9144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No </a:t>
            </a: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 pot </a:t>
            </a:r>
            <a:r>
              <a:rPr lang="es-ES" sz="24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sortir de l’aula </a:t>
            </a: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entre classe i classe. S’ha de romandre al grup estable.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2" name="Google Shape;382;p30"/>
          <p:cNvSpPr/>
          <p:nvPr/>
        </p:nvSpPr>
        <p:spPr>
          <a:xfrm>
            <a:off x="0" y="2285992"/>
            <a:ext cx="600076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 es podrà fer servir la font per veure aigua, ni la màquina de venda automàtica.  es recomana portar una </a:t>
            </a:r>
            <a:r>
              <a:rPr lang="es-ES" sz="24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AMPOLLA d’AIGUA</a:t>
            </a: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per veure entre classe i classe i l’esmorzar.  </a:t>
            </a: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3" name="Google Shape;383;p30" descr="Agua potable fuentes de agua potable, beber, vaso, niño, mano png | PNGW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84" name="Google Shape;384;p30" descr="Agua potable fuentes de agua potable, beber, vaso, niño, mano png | PNGW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5074" y="2143116"/>
            <a:ext cx="2404213" cy="35932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30"/>
          <p:cNvCxnSpPr/>
          <p:nvPr/>
        </p:nvCxnSpPr>
        <p:spPr>
          <a:xfrm rot="-5400000">
            <a:off x="5714976" y="2214554"/>
            <a:ext cx="3429024" cy="3429024"/>
          </a:xfrm>
          <a:prstGeom prst="straightConnector1">
            <a:avLst/>
          </a:prstGeom>
          <a:noFill/>
          <a:ln w="212725" cap="flat" cmpd="sng">
            <a:solidFill>
              <a:srgbClr val="BD20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6" name="Google Shape;386;p30"/>
          <p:cNvSpPr/>
          <p:nvPr/>
        </p:nvSpPr>
        <p:spPr>
          <a:xfrm>
            <a:off x="0" y="4714884"/>
            <a:ext cx="550069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 pati s’ha d’anar a l’</a:t>
            </a:r>
            <a:r>
              <a:rPr lang="es-ES" sz="24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àrea</a:t>
            </a: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toca per grup. </a:t>
            </a:r>
            <a:r>
              <a:rPr lang="es-ES" sz="2800" b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(Zona de pistes i voltants de l’Hort).</a:t>
            </a:r>
            <a:endParaRPr sz="2800" b="1">
              <a:solidFill>
                <a:srgbClr val="00B05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/>
          <p:nvPr/>
        </p:nvSpPr>
        <p:spPr>
          <a:xfrm>
            <a:off x="285720" y="1071546"/>
            <a:ext cx="8572528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FAMÍLIES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Les famílies són les responsables de l’estat de salut dels alumnes: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- A l’inici de curs  </a:t>
            </a:r>
            <a:r>
              <a:rPr lang="es-ES" sz="2400" b="1">
                <a:solidFill>
                  <a:srgbClr val="FE2AD8"/>
                </a:solidFill>
                <a:latin typeface="Candara"/>
                <a:ea typeface="Candara"/>
                <a:cs typeface="Candara"/>
                <a:sym typeface="Candara"/>
              </a:rPr>
              <a:t>signaran una DR </a:t>
            </a: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conforme són coneixedores de la situació de pandèmia actual, i es comprometen a </a:t>
            </a:r>
            <a:r>
              <a:rPr lang="es-ES" sz="2400" b="1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 portar  l’adolescent</a:t>
            </a: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 centre en cas que presenti s</a:t>
            </a:r>
            <a:r>
              <a:rPr lang="es-ES" sz="2400" b="1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imptomatologi</a:t>
            </a: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compatible amb la </a:t>
            </a:r>
            <a:r>
              <a:rPr lang="es-ES" sz="2400" b="1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COVID-19</a:t>
            </a: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així com als darrers 14 dies i comunicar-ho al centre.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/>
          <p:nvPr/>
        </p:nvSpPr>
        <p:spPr>
          <a:xfrm>
            <a:off x="357158" y="1142984"/>
            <a:ext cx="8501122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NETEJA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Els alumnes hauran de deixar net el seu lloc de treball. Tindran 10 minuts  a la sortida per netejar les taules i obrir portes i finestres.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Els conserges també ajudaran i desinfectaran els poms de les portes i les baranes dues vegades al dia.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Una persona externa vindrà per desinfectar els serveis diàriament, i un servei de neteja contractat desinfectarà les aules  i buidarà papereres diàriament a les tardes.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7" name="Google Shape;397;p32" descr="Dibujos animados lindo coronavirus, covid-19, mujer y gel de alcohol se  lavan las manos. | Vector Premium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8" name="Google Shape;398;p32" descr="Dibujos animados lindo coronavirus, covid-19, mujer y gel de alcohol se  lavan las manos. | Vector Premium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"/>
          <p:cNvSpPr/>
          <p:nvPr/>
        </p:nvSpPr>
        <p:spPr>
          <a:xfrm>
            <a:off x="428596" y="1500174"/>
            <a:ext cx="8501122" cy="429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Gestió de casos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Davant d'una persona que comença a desenvolupar símptomes compatibles  amb la COVID-19 al centre educatiu;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AutoNum type="arabicPeriod"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Avisar l’equip directiu 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AutoNum type="arabicPeriod"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Aïllar l’alumne/a.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AutoNum type="arabicPeriod"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Contactar amb la  família que el/la vingui  a  buscar i que el/la porti al CAP .  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AutoNum type="arabicPeriod"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Si és greu , s’ha de trucar al 061.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AutoNum type="arabicPeriod"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centre ha de contactar amb el Servei Territorial d’Educació.</a:t>
            </a: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4"/>
          <p:cNvSpPr/>
          <p:nvPr/>
        </p:nvSpPr>
        <p:spPr>
          <a:xfrm>
            <a:off x="285720" y="1500174"/>
            <a:ext cx="8501122" cy="293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EN CAS DE POSITIU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s-ES" sz="3200" b="1">
                <a:solidFill>
                  <a:srgbClr val="FE2AD8"/>
                </a:solidFill>
                <a:latin typeface="Candara"/>
                <a:ea typeface="Candara"/>
                <a:cs typeface="Candara"/>
                <a:sym typeface="Candara"/>
              </a:rPr>
              <a:t>Servei Català de la Salut</a:t>
            </a:r>
            <a:r>
              <a:rPr lang="es-ES" sz="3200" b="1">
                <a:solidFill>
                  <a:srgbClr val="D419FE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s-ES" sz="3200" b="1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decidirà</a:t>
            </a:r>
            <a:r>
              <a:rPr lang="es-ES" sz="32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s-ES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si hi ha </a:t>
            </a:r>
            <a:r>
              <a:rPr lang="es-ES" sz="32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confinament o no</a:t>
            </a:r>
            <a:r>
              <a:rPr lang="es-ES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 si aquest és parcial o total.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/>
          <p:nvPr/>
        </p:nvSpPr>
        <p:spPr>
          <a:xfrm>
            <a:off x="357158" y="1364188"/>
            <a:ext cx="8501122" cy="417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CONFINAMENT PARCIAL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 el cas que </a:t>
            </a:r>
            <a:r>
              <a:rPr lang="es-ES" sz="2800" b="1">
                <a:solidFill>
                  <a:srgbClr val="FE2AD8"/>
                </a:solidFill>
                <a:latin typeface="Candara"/>
                <a:ea typeface="Candara"/>
                <a:cs typeface="Candara"/>
                <a:sym typeface="Candara"/>
              </a:rPr>
              <a:t>un o més d’un grup</a:t>
            </a:r>
            <a:r>
              <a:rPr lang="es-E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estigui confinat, les classes es faran igual, amb ​el mateix horari.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professorat d’aquell grup anirà a l’aula on es feia classe presencial i des d’allà impartirà classe per videoconferència​.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"/>
          <p:cNvSpPr/>
          <p:nvPr/>
        </p:nvSpPr>
        <p:spPr>
          <a:xfrm>
            <a:off x="357158" y="1214422"/>
            <a:ext cx="8501122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CONFINAMENT TOTAL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principis de curs Direcció enviarà un correu a les famílies amb: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	- </a:t>
            </a: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Horari de videoconferències 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	- Usuari i contrasenya Google Classroom  de l’alumnat</a:t>
            </a: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	- Recomanacions generals 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 confeccionarà una l​lista amb l’alumnat que no té ordinador. En cas de confinament es prestaran ordinadors a aquests alumnes.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"/>
          <p:cNvSpPr/>
          <p:nvPr/>
        </p:nvSpPr>
        <p:spPr>
          <a:xfrm>
            <a:off x="357158" y="1364188"/>
            <a:ext cx="8501122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CONFINAMENT TOTAL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Si </a:t>
            </a: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TOTS ELS ALUMNES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CENTRE són confinats, </a:t>
            </a: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l’horari s’adaptarà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reduint ​les classes en una hora per assignatura​. 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No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es farien ni </a:t>
            </a:r>
            <a:r>
              <a:rPr lang="es-E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optatives ni alternatives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​, però sí francès.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Les classes ​seran de 45 minuts.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 el moment que hi hagi rumors de possible confinament, l’alumnat hauria d’endur-se a casa tot el material escolar i objectes personals.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8" name="Google Shape;428;p38"/>
          <p:cNvGraphicFramePr/>
          <p:nvPr/>
        </p:nvGraphicFramePr>
        <p:xfrm>
          <a:off x="642912" y="1686112"/>
          <a:ext cx="7715250" cy="3857625"/>
        </p:xfrm>
        <a:graphic>
          <a:graphicData uri="http://schemas.openxmlformats.org/drawingml/2006/table">
            <a:tbl>
              <a:tblPr>
                <a:noFill/>
                <a:tableStyleId>{862A5704-FCD2-4F38-AF46-2F5684BF4C2F}</a:tableStyleId>
              </a:tblPr>
              <a:tblGrid>
                <a:gridCol w="1285875"/>
                <a:gridCol w="1428750"/>
                <a:gridCol w="1428750"/>
                <a:gridCol w="1143000"/>
                <a:gridCol w="1143000"/>
                <a:gridCol w="1285875"/>
              </a:tblGrid>
              <a:tr h="58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Dilluns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Dimarts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Dimecres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Dijous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Divendres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9:00-9:45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Castellà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Català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Anglès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Francès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10:00-10:45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Català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Castellà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Francès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Anglès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11:15-12:00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E. Física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EVP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Música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1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12:15- 13:00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Tutoria Orien.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Tecnologia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29" name="Google Shape;429;p38"/>
          <p:cNvSpPr/>
          <p:nvPr/>
        </p:nvSpPr>
        <p:spPr>
          <a:xfrm>
            <a:off x="857225" y="928675"/>
            <a:ext cx="549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Exemple d’horari en cas de confinament total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9"/>
          <p:cNvSpPr/>
          <p:nvPr/>
        </p:nvSpPr>
        <p:spPr>
          <a:xfrm>
            <a:off x="357158" y="928670"/>
            <a:ext cx="8501122" cy="527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GIMNÀS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Sempre que sigui possible, l’Educació Física es farà a l’aire lliure, evitant les hores de major exposició solar durant els mesos de més calor.  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Es necessari que els alumnes portin el kit d’Educació Física.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 farà servir la </a:t>
            </a: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mascareta sempre 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menys quan es faci </a:t>
            </a:r>
            <a:r>
              <a:rPr lang="es-ES" sz="24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exercicis d’alta intensitat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moment en que es podran treure, però la distància de seguretat llavors serà de 2 m.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</a:t>
            </a:r>
            <a:endParaRPr sz="24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530352" y="285728"/>
            <a:ext cx="7772400" cy="112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Organització del centre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500034" y="1571612"/>
            <a:ext cx="7772400" cy="444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40"/>
              <a:buNone/>
            </a:pPr>
            <a:r>
              <a:rPr lang="es-ES" sz="3200" b="1"/>
              <a:t>Horari: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SzPts val="855"/>
              <a:buNone/>
            </a:pPr>
            <a:endParaRPr sz="900" b="1"/>
          </a:p>
          <a:p>
            <a:pPr marL="0" lvl="0" indent="-19304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Font typeface="Arial"/>
              <a:buChar char="•"/>
            </a:pPr>
            <a:r>
              <a:rPr lang="es-ES" sz="3200" b="1"/>
              <a:t> Les classes comencen a les 8’10 i acaben a les 15’00 cada dia. (14:50-15:00, neteja d’aula)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SzPts val="760"/>
              <a:buNone/>
            </a:pPr>
            <a:endParaRPr sz="800" b="1"/>
          </a:p>
          <a:p>
            <a:pPr marL="0" lvl="0" indent="-19304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Font typeface="Arial"/>
              <a:buChar char="•"/>
            </a:pPr>
            <a:r>
              <a:rPr lang="es-ES" sz="3200" b="1"/>
              <a:t> Hi ha dos esbarjos: un de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es-ES" sz="3200" b="1"/>
              <a:t>25 min. (per esmorzar) i un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es-ES" sz="3200" b="1"/>
              <a:t>altre de 15 min. (per estirar les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es-ES" sz="3200" b="1"/>
              <a:t> cames)</a:t>
            </a:r>
            <a:endParaRPr sz="3200" b="1"/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250" y="0"/>
            <a:ext cx="231775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/>
          <p:nvPr/>
        </p:nvSpPr>
        <p:spPr>
          <a:xfrm>
            <a:off x="285720" y="714356"/>
            <a:ext cx="8501122" cy="54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PATIS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sortida al pati serà </a:t>
            </a:r>
            <a:r>
              <a:rPr lang="es-ES" sz="24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esglaonada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als horaris habituals, sortint de la mateixa  manera que quan hi ha un simulacre d’incendi.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2B70FF"/>
              </a:buClr>
              <a:buSzPts val="2400"/>
              <a:buFont typeface="Noto Sans Symbols"/>
              <a:buChar char="▪"/>
            </a:pPr>
            <a:r>
              <a:rPr lang="es-ES" sz="2400">
                <a:solidFill>
                  <a:srgbClr val="2B70FF"/>
                </a:solidFill>
                <a:latin typeface="Candara"/>
                <a:ea typeface="Candara"/>
                <a:cs typeface="Candara"/>
                <a:sym typeface="Candara"/>
              </a:rPr>
              <a:t>Els patis es distribueixen en </a:t>
            </a:r>
            <a:r>
              <a:rPr lang="es-ES" sz="2400" b="1">
                <a:solidFill>
                  <a:srgbClr val="2B70FF"/>
                </a:solidFill>
                <a:latin typeface="Candara"/>
                <a:ea typeface="Candara"/>
                <a:cs typeface="Candara"/>
                <a:sym typeface="Candara"/>
              </a:rPr>
              <a:t>dues àrees diferenciades</a:t>
            </a:r>
            <a:r>
              <a:rPr lang="es-ES" sz="2400">
                <a:solidFill>
                  <a:srgbClr val="2B70FF"/>
                </a:solidFill>
                <a:latin typeface="Candara"/>
                <a:ea typeface="Candara"/>
                <a:cs typeface="Candara"/>
                <a:sym typeface="Candara"/>
              </a:rPr>
              <a:t>;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</a:t>
            </a:r>
            <a:r>
              <a:rPr lang="es-ES" sz="24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PRIMER CICLE ESO:  Pista i voltants de l’hort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D419FE"/>
                </a:solidFill>
                <a:latin typeface="Candara"/>
                <a:ea typeface="Candara"/>
                <a:cs typeface="Candara"/>
                <a:sym typeface="Candara"/>
              </a:rPr>
              <a:t>	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SEGON CICLE ESO; Pati d’entrada, porxo i la zona que hi ha entre secretaria i el gimnàs​.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BATXILLERAT: sortiran fora del centre amb les autoritzacions de les famílies. </a:t>
            </a:r>
            <a:endParaRPr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 ES POT ACCEDIR A L’ESPAI de les MARINES</a:t>
            </a: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/>
          <p:nvPr/>
        </p:nvSpPr>
        <p:spPr>
          <a:xfrm>
            <a:off x="214282" y="1071546"/>
            <a:ext cx="8501122" cy="663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ENTRADES I SORTIDES del CENTRE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835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Les entrades i sortides del centre es faran de manera esglaonada, tenint en compte el nombre d’accessos i el nombre de grups estables.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PRIMERS;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u="sng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ENTRADA;  8:10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PORTA GRAN DRETA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			+ PORTA JARDINERIA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SORTIDA;  15: 00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PORTA JARDINERIA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			+ PORTA GRAN DRETA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45" name="Google Shape;445;p41" descr="C:\Users\Ins Josep Lluis Sert\Downloads\IMG_20200901_08524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9322" y="3786190"/>
            <a:ext cx="2857488" cy="214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2"/>
          <p:cNvSpPr/>
          <p:nvPr/>
        </p:nvSpPr>
        <p:spPr>
          <a:xfrm>
            <a:off x="214282" y="1000108"/>
            <a:ext cx="8501122" cy="632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ENTRADES I SORTIDES del CENTRE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835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Les entrades i sortides del centre es faran de manera esglaonada, tenint en compte el nombre d’accessos i el nombre de grups estables.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SEGONS;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ENTRADA ;   8:10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PORTA PETITA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			+ PORTA CONSERGERIA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SORTIDA;   15:00</a:t>
            </a: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PORTA CONSERGERIA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				+ PORTA PETITA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51" name="Google Shape;451;p42" descr="C:\Users\Ins Josep Lluis Sert\Downloads\IMG_20200901_0852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9322" y="3786190"/>
            <a:ext cx="3047989" cy="228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3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254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6000"/>
              <a:buFont typeface="Calibri"/>
              <a:buNone/>
            </a:pPr>
            <a:r>
              <a:rPr lang="es-ES" sz="6000"/>
              <a:t>TORN OBERT DE PARAULA</a:t>
            </a:r>
            <a:endParaRPr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3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400"/>
              <a:buFont typeface="Calibri"/>
              <a:buNone/>
            </a:pPr>
            <a:r>
              <a:rPr lang="es-ES" sz="5400"/>
              <a:t>HORARI</a:t>
            </a:r>
            <a:endParaRPr sz="5400"/>
          </a:p>
        </p:txBody>
      </p:sp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428596" y="1785926"/>
            <a:ext cx="8175282" cy="465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31"/>
              <a:buNone/>
            </a:pPr>
            <a:r>
              <a:rPr lang="es-ES" sz="2875" b="1"/>
              <a:t> 8:10 - 9:10	Entrada i 1a. classe</a:t>
            </a:r>
            <a:endParaRPr sz="2875" b="1"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2731"/>
              <a:buNone/>
            </a:pPr>
            <a:r>
              <a:rPr lang="es-ES" sz="2875" b="1"/>
              <a:t> 9:10 - 10:10	2a. classe</a:t>
            </a:r>
            <a:endParaRPr sz="2875" b="1"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2731"/>
              <a:buNone/>
            </a:pPr>
            <a:r>
              <a:rPr lang="es-ES" sz="2875" b="1"/>
              <a:t>10:10 - 10:35	</a:t>
            </a:r>
            <a:r>
              <a:rPr lang="es-ES" sz="2875" b="1" u="sng"/>
              <a:t>Primer esbarjo (25’)</a:t>
            </a:r>
            <a:endParaRPr sz="2875" b="1" u="sng"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2731"/>
              <a:buNone/>
            </a:pPr>
            <a:r>
              <a:rPr lang="es-ES" sz="2875" b="1"/>
              <a:t>10:35 – 11:35	3a. classe</a:t>
            </a:r>
            <a:endParaRPr sz="2875" b="1"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2731"/>
              <a:buNone/>
            </a:pPr>
            <a:r>
              <a:rPr lang="es-ES" sz="2875" b="1"/>
              <a:t>11:35 – 12:35		4a. classe</a:t>
            </a:r>
            <a:endParaRPr sz="2875" b="1"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2731"/>
              <a:buNone/>
            </a:pPr>
            <a:r>
              <a:rPr lang="es-ES" sz="2875" b="1"/>
              <a:t>12:35 - 12:50 	</a:t>
            </a:r>
            <a:r>
              <a:rPr lang="es-ES" sz="2875" b="1" u="sng"/>
              <a:t>Segon Esbarjo (15’)</a:t>
            </a:r>
            <a:endParaRPr sz="2875" b="1" u="sng"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2731"/>
              <a:buNone/>
            </a:pPr>
            <a:r>
              <a:rPr lang="es-ES" sz="2875" b="1"/>
              <a:t>12:50 - 13:50	5a. classe</a:t>
            </a:r>
            <a:endParaRPr sz="2875" b="1"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2731"/>
              <a:buNone/>
            </a:pPr>
            <a:r>
              <a:rPr lang="es-ES" sz="2875" b="1"/>
              <a:t>13:50 – 14:50	6a. Classe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2731"/>
              <a:buNone/>
            </a:pPr>
            <a:r>
              <a:rPr lang="es-ES" sz="2875" b="1"/>
              <a:t>14:50 – 15:00	Neteja de classe i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2731"/>
              <a:buNone/>
            </a:pPr>
            <a:r>
              <a:rPr lang="es-ES" sz="2875" b="1"/>
              <a:t>			Fi de jornada</a:t>
            </a:r>
            <a:endParaRPr sz="1375"/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08" y="332656"/>
            <a:ext cx="2317750" cy="1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 descr="Coloring Page clock - free printable coloring pag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2330" y="2000240"/>
            <a:ext cx="1619806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r="1626"/>
          <a:stretch/>
        </p:blipFill>
        <p:spPr>
          <a:xfrm>
            <a:off x="1142976" y="1357298"/>
            <a:ext cx="6000792" cy="136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t="2212" r="1182"/>
          <a:stretch/>
        </p:blipFill>
        <p:spPr>
          <a:xfrm>
            <a:off x="1171587" y="2571744"/>
            <a:ext cx="5972181" cy="37308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1357290" y="500042"/>
            <a:ext cx="66466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Assignatures 1er CICLE</a:t>
            </a:r>
            <a:endParaRPr sz="5400" b="1">
              <a:solidFill>
                <a:srgbClr val="835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436099"/>
            <a:ext cx="7772400" cy="942536"/>
          </a:xfrm>
        </p:spPr>
        <p:txBody>
          <a:bodyPr/>
          <a:lstStyle/>
          <a:p>
            <a:r>
              <a:rPr lang="ca-ES" dirty="0" smtClean="0"/>
              <a:t>Horari 2n ESO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631852"/>
            <a:ext cx="7772400" cy="4543865"/>
          </a:xfrm>
        </p:spPr>
        <p:txBody>
          <a:bodyPr>
            <a:normAutofit lnSpcReduction="10000"/>
          </a:bodyPr>
          <a:lstStyle/>
          <a:p>
            <a:pPr marL="0" lvl="0" indent="-172951">
              <a:lnSpc>
                <a:spcPct val="80000"/>
              </a:lnSpc>
              <a:spcBef>
                <a:spcPts val="0"/>
              </a:spcBef>
              <a:buSzPts val="2724"/>
              <a:buFont typeface="Arial"/>
              <a:buChar char="•"/>
            </a:pPr>
            <a:r>
              <a:rPr lang="es-ES" sz="2405" b="1" dirty="0" err="1" smtClean="0">
                <a:solidFill>
                  <a:srgbClr val="00B050"/>
                </a:solidFill>
              </a:rPr>
              <a:t>Matèries</a:t>
            </a:r>
            <a:r>
              <a:rPr lang="es-ES" sz="2405" b="1" dirty="0" smtClean="0">
                <a:solidFill>
                  <a:srgbClr val="00B050"/>
                </a:solidFill>
              </a:rPr>
              <a:t> </a:t>
            </a:r>
            <a:r>
              <a:rPr lang="es-ES" sz="2405" b="1" dirty="0" smtClean="0">
                <a:solidFill>
                  <a:srgbClr val="00B050"/>
                </a:solidFill>
              </a:rPr>
              <a:t>comunes</a:t>
            </a:r>
            <a:r>
              <a:rPr lang="es-ES" sz="2405" b="1" dirty="0" smtClean="0">
                <a:solidFill>
                  <a:srgbClr val="2B70FF"/>
                </a:solidFill>
              </a:rPr>
              <a:t>. </a:t>
            </a:r>
            <a:endParaRPr lang="es-ES" dirty="0" smtClean="0"/>
          </a:p>
          <a:p>
            <a:pPr marL="0" lvl="0" indent="0">
              <a:lnSpc>
                <a:spcPct val="80000"/>
              </a:lnSpc>
              <a:spcBef>
                <a:spcPts val="166"/>
              </a:spcBef>
              <a:buSzPts val="790"/>
            </a:pPr>
            <a:endParaRPr lang="es-ES" sz="832" b="1" dirty="0" smtClean="0"/>
          </a:p>
          <a:p>
            <a:pPr marL="0" lvl="0" indent="-145081">
              <a:lnSpc>
                <a:spcPct val="80000"/>
              </a:lnSpc>
              <a:spcBef>
                <a:spcPts val="481"/>
              </a:spcBef>
              <a:buSzPts val="2285"/>
              <a:buFont typeface="Arial"/>
              <a:buChar char="•"/>
            </a:pPr>
            <a:r>
              <a:rPr lang="es-ES" sz="2405" b="1" dirty="0" smtClean="0"/>
              <a:t>  </a:t>
            </a:r>
            <a:r>
              <a:rPr lang="es-ES" sz="2405" b="1" dirty="0" err="1" smtClean="0">
                <a:solidFill>
                  <a:srgbClr val="D419FE"/>
                </a:solidFill>
              </a:rPr>
              <a:t>Optatives</a:t>
            </a:r>
            <a:r>
              <a:rPr lang="es-ES" sz="2405" b="1" dirty="0" smtClean="0">
                <a:solidFill>
                  <a:srgbClr val="D419FE"/>
                </a:solidFill>
              </a:rPr>
              <a:t>(2h)</a:t>
            </a:r>
            <a:r>
              <a:rPr lang="es-ES" sz="2405" b="1" dirty="0" smtClean="0">
                <a:solidFill>
                  <a:srgbClr val="2B70FF"/>
                </a:solidFill>
              </a:rPr>
              <a:t> i </a:t>
            </a:r>
            <a:r>
              <a:rPr lang="es-ES" sz="2405" b="1" dirty="0" err="1" smtClean="0">
                <a:solidFill>
                  <a:srgbClr val="2B70FF"/>
                </a:solidFill>
              </a:rPr>
              <a:t>Alternatives</a:t>
            </a:r>
            <a:r>
              <a:rPr lang="es-ES" sz="2405" b="1" dirty="0" smtClean="0">
                <a:solidFill>
                  <a:srgbClr val="2B70FF"/>
                </a:solidFill>
              </a:rPr>
              <a:t> (1h) :</a:t>
            </a:r>
            <a:r>
              <a:rPr lang="es-ES" sz="2405" b="1" dirty="0" smtClean="0"/>
              <a:t> </a:t>
            </a:r>
            <a:endParaRPr lang="es-ES" dirty="0" smtClean="0"/>
          </a:p>
          <a:p>
            <a:pPr marL="0" lvl="0" indent="0">
              <a:lnSpc>
                <a:spcPct val="80000"/>
              </a:lnSpc>
              <a:spcBef>
                <a:spcPts val="481"/>
              </a:spcBef>
              <a:buSzPts val="2285"/>
            </a:pPr>
            <a:r>
              <a:rPr lang="es-ES" sz="2405" b="1" dirty="0" smtClean="0"/>
              <a:t>	</a:t>
            </a:r>
            <a:r>
              <a:rPr lang="es-ES" sz="2405" dirty="0" smtClean="0"/>
              <a:t>Es </a:t>
            </a:r>
            <a:r>
              <a:rPr lang="es-ES" sz="2405" dirty="0" err="1" smtClean="0"/>
              <a:t>dividiran</a:t>
            </a:r>
            <a:r>
              <a:rPr lang="es-ES" sz="2405" dirty="0" smtClean="0"/>
              <a:t> </a:t>
            </a:r>
            <a:r>
              <a:rPr lang="es-ES" sz="2405" dirty="0" err="1" smtClean="0"/>
              <a:t>els</a:t>
            </a:r>
            <a:r>
              <a:rPr lang="es-ES" sz="2405" dirty="0" smtClean="0"/>
              <a:t> 5 </a:t>
            </a:r>
            <a:r>
              <a:rPr lang="es-ES" sz="2405" dirty="0" err="1" smtClean="0"/>
              <a:t>grups</a:t>
            </a:r>
            <a:r>
              <a:rPr lang="es-ES" sz="2405" dirty="0" smtClean="0"/>
              <a:t> </a:t>
            </a:r>
            <a:r>
              <a:rPr lang="es-ES" sz="2405" dirty="0" err="1" smtClean="0"/>
              <a:t>classe</a:t>
            </a:r>
            <a:r>
              <a:rPr lang="es-ES" sz="2405" dirty="0" smtClean="0"/>
              <a:t> en 6 </a:t>
            </a:r>
            <a:r>
              <a:rPr lang="es-ES" sz="2405" dirty="0" err="1" smtClean="0"/>
              <a:t>grups</a:t>
            </a:r>
            <a:r>
              <a:rPr lang="es-ES" sz="2405" b="1" dirty="0" smtClean="0"/>
              <a:t> </a:t>
            </a:r>
            <a:endParaRPr lang="es-ES" dirty="0" smtClean="0"/>
          </a:p>
          <a:p>
            <a:pPr marL="0" lvl="0" indent="0">
              <a:lnSpc>
                <a:spcPct val="80000"/>
              </a:lnSpc>
              <a:spcBef>
                <a:spcPts val="166"/>
              </a:spcBef>
              <a:buSzPts val="790"/>
            </a:pPr>
            <a:endParaRPr lang="es-ES" sz="832" b="1" dirty="0" smtClean="0"/>
          </a:p>
          <a:p>
            <a:pPr marL="640080" lvl="1" indent="-246888">
              <a:lnSpc>
                <a:spcPct val="80000"/>
              </a:lnSpc>
              <a:spcBef>
                <a:spcPts val="481"/>
              </a:spcBef>
              <a:buSzPts val="2044"/>
              <a:buFont typeface="Arial"/>
              <a:buChar char="•"/>
            </a:pPr>
            <a:r>
              <a:rPr lang="es-ES" sz="2405" b="1" dirty="0" smtClean="0">
                <a:solidFill>
                  <a:schemeClr val="dk1"/>
                </a:solidFill>
              </a:rPr>
              <a:t>3 </a:t>
            </a:r>
            <a:r>
              <a:rPr lang="es-ES" sz="2405" b="1" dirty="0" err="1" smtClean="0">
                <a:solidFill>
                  <a:schemeClr val="dk1"/>
                </a:solidFill>
              </a:rPr>
              <a:t>GRUPs</a:t>
            </a:r>
            <a:r>
              <a:rPr lang="es-ES" sz="2405" b="1" dirty="0" smtClean="0">
                <a:solidFill>
                  <a:schemeClr val="dk1"/>
                </a:solidFill>
              </a:rPr>
              <a:t>;  3 </a:t>
            </a:r>
            <a:r>
              <a:rPr lang="es-ES" sz="2405" b="1" dirty="0" err="1" smtClean="0">
                <a:solidFill>
                  <a:schemeClr val="dk1"/>
                </a:solidFill>
              </a:rPr>
              <a:t>hores</a:t>
            </a:r>
            <a:r>
              <a:rPr lang="es-ES" sz="2405" b="1" dirty="0" smtClean="0">
                <a:solidFill>
                  <a:schemeClr val="dk1"/>
                </a:solidFill>
              </a:rPr>
              <a:t> de </a:t>
            </a:r>
            <a:r>
              <a:rPr lang="es-ES" sz="2405" b="1" dirty="0" err="1" smtClean="0">
                <a:solidFill>
                  <a:schemeClr val="dk1"/>
                </a:solidFill>
              </a:rPr>
              <a:t>Francès</a:t>
            </a:r>
            <a:endParaRPr lang="es-ES" dirty="0" smtClean="0"/>
          </a:p>
          <a:p>
            <a:pPr marL="640080" lvl="1" indent="-182010">
              <a:lnSpc>
                <a:spcPct val="80000"/>
              </a:lnSpc>
              <a:spcBef>
                <a:spcPts val="240"/>
              </a:spcBef>
              <a:buSzPts val="1022"/>
            </a:pPr>
            <a:endParaRPr lang="es-ES" sz="1202" b="1" dirty="0" smtClean="0">
              <a:solidFill>
                <a:schemeClr val="dk1"/>
              </a:solidFill>
            </a:endParaRPr>
          </a:p>
          <a:p>
            <a:pPr marL="640080" lvl="1" indent="-246888">
              <a:lnSpc>
                <a:spcPct val="80000"/>
              </a:lnSpc>
              <a:spcBef>
                <a:spcPts val="481"/>
              </a:spcBef>
              <a:buSzPts val="2044"/>
              <a:buFont typeface="Arial"/>
              <a:buChar char="•"/>
            </a:pPr>
            <a:r>
              <a:rPr lang="es-ES" sz="2405" b="1" dirty="0" smtClean="0">
                <a:solidFill>
                  <a:schemeClr val="dk1"/>
                </a:solidFill>
              </a:rPr>
              <a:t>1 GRUP; PIM </a:t>
            </a:r>
            <a:r>
              <a:rPr lang="es-ES" sz="2405" b="1" dirty="0" smtClean="0">
                <a:solidFill>
                  <a:srgbClr val="D419FE"/>
                </a:solidFill>
              </a:rPr>
              <a:t>2 </a:t>
            </a:r>
            <a:r>
              <a:rPr lang="es-ES" sz="2405" b="1" dirty="0" err="1" smtClean="0">
                <a:solidFill>
                  <a:srgbClr val="D419FE"/>
                </a:solidFill>
              </a:rPr>
              <a:t>hores</a:t>
            </a:r>
            <a:r>
              <a:rPr lang="es-ES" sz="2405" b="1" dirty="0" smtClean="0">
                <a:solidFill>
                  <a:srgbClr val="D419FE"/>
                </a:solidFill>
              </a:rPr>
              <a:t> de </a:t>
            </a:r>
            <a:r>
              <a:rPr lang="es-ES" sz="2405" b="1" dirty="0" err="1" smtClean="0">
                <a:solidFill>
                  <a:srgbClr val="D419FE"/>
                </a:solidFill>
              </a:rPr>
              <a:t>Tècniques</a:t>
            </a:r>
            <a:r>
              <a:rPr lang="es-ES" sz="2405" b="1" dirty="0" smtClean="0">
                <a:solidFill>
                  <a:srgbClr val="D419FE"/>
                </a:solidFill>
              </a:rPr>
              <a:t> </a:t>
            </a:r>
            <a:r>
              <a:rPr lang="es-ES" sz="2405" b="1" dirty="0" err="1" smtClean="0">
                <a:solidFill>
                  <a:srgbClr val="D419FE"/>
                </a:solidFill>
              </a:rPr>
              <a:t>d’Estudi</a:t>
            </a:r>
            <a:r>
              <a:rPr lang="es-ES" sz="2405" b="1" dirty="0" smtClean="0">
                <a:solidFill>
                  <a:schemeClr val="dk1"/>
                </a:solidFill>
              </a:rPr>
              <a:t> +</a:t>
            </a:r>
            <a:endParaRPr lang="es-ES" dirty="0" smtClean="0"/>
          </a:p>
          <a:p>
            <a:pPr marL="2468880" lvl="8" indent="-182879">
              <a:lnSpc>
                <a:spcPct val="80000"/>
              </a:lnSpc>
              <a:spcBef>
                <a:spcPts val="481"/>
              </a:spcBef>
              <a:buSzPts val="2405"/>
              <a:buNone/>
            </a:pPr>
            <a:r>
              <a:rPr lang="es-ES" sz="2405" b="1" dirty="0" smtClean="0"/>
              <a:t>    </a:t>
            </a:r>
            <a:r>
              <a:rPr lang="es-ES" sz="2405" b="1" dirty="0" smtClean="0">
                <a:solidFill>
                  <a:srgbClr val="2B70FF"/>
                </a:solidFill>
              </a:rPr>
              <a:t>1 hora de </a:t>
            </a:r>
            <a:r>
              <a:rPr lang="es-ES" sz="2405" b="1" dirty="0" err="1" smtClean="0">
                <a:solidFill>
                  <a:srgbClr val="2B70FF"/>
                </a:solidFill>
              </a:rPr>
              <a:t>Reforç</a:t>
            </a:r>
            <a:r>
              <a:rPr lang="es-ES" sz="2405" b="1" dirty="0" smtClean="0">
                <a:solidFill>
                  <a:srgbClr val="2B70FF"/>
                </a:solidFill>
              </a:rPr>
              <a:t> de mates</a:t>
            </a:r>
            <a:endParaRPr lang="es-ES" dirty="0" smtClean="0"/>
          </a:p>
          <a:p>
            <a:pPr marL="640080" lvl="1" indent="-201980">
              <a:lnSpc>
                <a:spcPct val="80000"/>
              </a:lnSpc>
              <a:spcBef>
                <a:spcPts val="166"/>
              </a:spcBef>
              <a:buSzPts val="707"/>
            </a:pPr>
            <a:endParaRPr lang="es-ES" sz="832" b="1" dirty="0" smtClean="0">
              <a:solidFill>
                <a:schemeClr val="dk1"/>
              </a:solidFill>
            </a:endParaRPr>
          </a:p>
          <a:p>
            <a:pPr marL="640080" lvl="1" indent="-246888">
              <a:lnSpc>
                <a:spcPct val="80000"/>
              </a:lnSpc>
              <a:spcBef>
                <a:spcPts val="481"/>
              </a:spcBef>
              <a:buSzPts val="2044"/>
              <a:buFont typeface="Arial"/>
              <a:buChar char="•"/>
            </a:pPr>
            <a:r>
              <a:rPr lang="es-ES" sz="2405" b="1" dirty="0" smtClean="0">
                <a:solidFill>
                  <a:schemeClr val="dk1"/>
                </a:solidFill>
              </a:rPr>
              <a:t>2 GRUPS; 2 </a:t>
            </a:r>
            <a:r>
              <a:rPr lang="es-ES" sz="2405" b="1" dirty="0" err="1" smtClean="0">
                <a:solidFill>
                  <a:schemeClr val="dk1"/>
                </a:solidFill>
              </a:rPr>
              <a:t>hores</a:t>
            </a:r>
            <a:r>
              <a:rPr lang="es-ES" sz="2405" b="1" dirty="0" smtClean="0">
                <a:solidFill>
                  <a:schemeClr val="dk1"/>
                </a:solidFill>
              </a:rPr>
              <a:t> </a:t>
            </a:r>
            <a:endParaRPr lang="es-ES" dirty="0" smtClean="0"/>
          </a:p>
          <a:p>
            <a:pPr marL="1188720" lvl="3" indent="-210312">
              <a:lnSpc>
                <a:spcPct val="80000"/>
              </a:lnSpc>
              <a:spcBef>
                <a:spcPts val="481"/>
              </a:spcBef>
              <a:buSzPts val="1563"/>
              <a:buFont typeface="Arial"/>
              <a:buChar char="•"/>
            </a:pPr>
            <a:r>
              <a:rPr lang="es-ES" sz="2405" b="1" dirty="0" smtClean="0">
                <a:solidFill>
                  <a:schemeClr val="dk1"/>
                </a:solidFill>
              </a:rPr>
              <a:t>1 </a:t>
            </a:r>
            <a:r>
              <a:rPr lang="es-ES" sz="2405" b="1" dirty="0" err="1" smtClean="0">
                <a:solidFill>
                  <a:schemeClr val="dk1"/>
                </a:solidFill>
              </a:rPr>
              <a:t>Quadrimestre</a:t>
            </a:r>
            <a:r>
              <a:rPr lang="es-ES" sz="2405" b="1" dirty="0" smtClean="0">
                <a:solidFill>
                  <a:schemeClr val="dk1"/>
                </a:solidFill>
              </a:rPr>
              <a:t> </a:t>
            </a:r>
            <a:r>
              <a:rPr lang="es-ES" sz="2405" b="1" dirty="0" smtClean="0">
                <a:solidFill>
                  <a:srgbClr val="D419FE"/>
                </a:solidFill>
              </a:rPr>
              <a:t>; </a:t>
            </a:r>
            <a:r>
              <a:rPr lang="es-ES" sz="2405" b="1" dirty="0" err="1" smtClean="0">
                <a:solidFill>
                  <a:srgbClr val="D419FE"/>
                </a:solidFill>
              </a:rPr>
              <a:t>Socials</a:t>
            </a:r>
            <a:r>
              <a:rPr lang="es-ES" sz="2405" b="1" dirty="0" smtClean="0">
                <a:solidFill>
                  <a:srgbClr val="D419FE"/>
                </a:solidFill>
              </a:rPr>
              <a:t> </a:t>
            </a:r>
            <a:r>
              <a:rPr lang="es-ES" sz="2405" b="1" dirty="0" err="1" smtClean="0">
                <a:solidFill>
                  <a:srgbClr val="D419FE"/>
                </a:solidFill>
              </a:rPr>
              <a:t>Geografia</a:t>
            </a:r>
            <a:r>
              <a:rPr lang="es-ES" sz="2405" b="1" dirty="0" smtClean="0">
                <a:solidFill>
                  <a:srgbClr val="D419FE"/>
                </a:solidFill>
              </a:rPr>
              <a:t> i </a:t>
            </a:r>
            <a:r>
              <a:rPr lang="es-ES" sz="2405" b="1" dirty="0" err="1" smtClean="0">
                <a:solidFill>
                  <a:srgbClr val="D419FE"/>
                </a:solidFill>
              </a:rPr>
              <a:t>Història</a:t>
            </a:r>
            <a:r>
              <a:rPr lang="es-ES" sz="2405" b="1" dirty="0" smtClean="0">
                <a:solidFill>
                  <a:srgbClr val="D419FE"/>
                </a:solidFill>
              </a:rPr>
              <a:t> de </a:t>
            </a:r>
            <a:r>
              <a:rPr lang="es-ES" sz="2405" b="1" dirty="0" err="1" smtClean="0">
                <a:solidFill>
                  <a:srgbClr val="D419FE"/>
                </a:solidFill>
              </a:rPr>
              <a:t>Castelldefels</a:t>
            </a:r>
            <a:r>
              <a:rPr lang="es-ES" sz="2405" b="1" dirty="0" smtClean="0">
                <a:solidFill>
                  <a:srgbClr val="D419FE"/>
                </a:solidFill>
              </a:rPr>
              <a:t>. </a:t>
            </a:r>
            <a:r>
              <a:rPr lang="es-ES" sz="2405" b="1" dirty="0" err="1" smtClean="0">
                <a:solidFill>
                  <a:srgbClr val="D419FE"/>
                </a:solidFill>
              </a:rPr>
              <a:t>Qui</a:t>
            </a:r>
            <a:r>
              <a:rPr lang="es-ES" sz="2405" b="1" dirty="0" smtClean="0">
                <a:solidFill>
                  <a:srgbClr val="D419FE"/>
                </a:solidFill>
              </a:rPr>
              <a:t> </a:t>
            </a:r>
            <a:r>
              <a:rPr lang="es-ES" sz="2405" b="1" dirty="0" err="1" smtClean="0">
                <a:solidFill>
                  <a:srgbClr val="D419FE"/>
                </a:solidFill>
              </a:rPr>
              <a:t>som</a:t>
            </a:r>
            <a:r>
              <a:rPr lang="es-ES" sz="2405" b="1" dirty="0" smtClean="0">
                <a:solidFill>
                  <a:srgbClr val="D419FE"/>
                </a:solidFill>
              </a:rPr>
              <a:t> i </a:t>
            </a:r>
            <a:r>
              <a:rPr lang="es-ES" sz="2405" b="1" dirty="0" err="1" smtClean="0">
                <a:solidFill>
                  <a:srgbClr val="D419FE"/>
                </a:solidFill>
              </a:rPr>
              <a:t>on</a:t>
            </a:r>
            <a:r>
              <a:rPr lang="es-ES" sz="2405" b="1" dirty="0" smtClean="0">
                <a:solidFill>
                  <a:srgbClr val="D419FE"/>
                </a:solidFill>
              </a:rPr>
              <a:t> </a:t>
            </a:r>
            <a:r>
              <a:rPr lang="es-ES" sz="2405" b="1" dirty="0" err="1" smtClean="0">
                <a:solidFill>
                  <a:srgbClr val="D419FE"/>
                </a:solidFill>
              </a:rPr>
              <a:t>anem</a:t>
            </a:r>
            <a:r>
              <a:rPr lang="es-ES" sz="2405" b="1" dirty="0" smtClean="0">
                <a:solidFill>
                  <a:srgbClr val="D419FE"/>
                </a:solidFill>
              </a:rPr>
              <a:t>?</a:t>
            </a:r>
            <a:endParaRPr lang="es-ES" sz="2405" b="1" dirty="0" smtClean="0">
              <a:solidFill>
                <a:schemeClr val="dk1"/>
              </a:solidFill>
            </a:endParaRPr>
          </a:p>
          <a:p>
            <a:pPr marL="1188720" lvl="3" indent="-210312">
              <a:lnSpc>
                <a:spcPct val="80000"/>
              </a:lnSpc>
              <a:spcBef>
                <a:spcPts val="481"/>
              </a:spcBef>
              <a:buSzPts val="1563"/>
              <a:buFont typeface="Arial"/>
              <a:buChar char="•"/>
            </a:pPr>
            <a:r>
              <a:rPr lang="es-ES" sz="2405" b="1" dirty="0" smtClean="0">
                <a:solidFill>
                  <a:schemeClr val="dk1"/>
                </a:solidFill>
              </a:rPr>
              <a:t>2 </a:t>
            </a:r>
            <a:r>
              <a:rPr lang="es-ES" sz="2405" b="1" dirty="0" err="1" smtClean="0">
                <a:solidFill>
                  <a:schemeClr val="dk1"/>
                </a:solidFill>
              </a:rPr>
              <a:t>Quadrimestre</a:t>
            </a:r>
            <a:r>
              <a:rPr lang="es-ES" sz="2405" b="1" dirty="0" smtClean="0">
                <a:solidFill>
                  <a:schemeClr val="dk1"/>
                </a:solidFill>
              </a:rPr>
              <a:t>; </a:t>
            </a:r>
            <a:r>
              <a:rPr lang="es-ES" sz="2405" b="1" dirty="0" smtClean="0">
                <a:solidFill>
                  <a:srgbClr val="D419FE"/>
                </a:solidFill>
              </a:rPr>
              <a:t> </a:t>
            </a:r>
            <a:r>
              <a:rPr lang="es-ES" sz="2405" b="1" dirty="0" err="1" smtClean="0">
                <a:solidFill>
                  <a:srgbClr val="D419FE"/>
                </a:solidFill>
              </a:rPr>
              <a:t>Geografia</a:t>
            </a:r>
            <a:r>
              <a:rPr lang="es-ES" sz="2405" b="1" dirty="0" smtClean="0">
                <a:solidFill>
                  <a:srgbClr val="D419FE"/>
                </a:solidFill>
              </a:rPr>
              <a:t>. </a:t>
            </a:r>
            <a:r>
              <a:rPr lang="es-ES" sz="2405" b="1" dirty="0" err="1" smtClean="0">
                <a:solidFill>
                  <a:srgbClr val="D419FE"/>
                </a:solidFill>
              </a:rPr>
              <a:t>Exploradors</a:t>
            </a:r>
            <a:r>
              <a:rPr lang="es-ES" sz="2405" b="1" dirty="0" smtClean="0">
                <a:solidFill>
                  <a:srgbClr val="D419FE"/>
                </a:solidFill>
              </a:rPr>
              <a:t> del </a:t>
            </a:r>
            <a:r>
              <a:rPr lang="es-ES" sz="2405" b="1" dirty="0" err="1" smtClean="0">
                <a:solidFill>
                  <a:srgbClr val="D419FE"/>
                </a:solidFill>
              </a:rPr>
              <a:t>món</a:t>
            </a:r>
            <a:r>
              <a:rPr lang="es-ES" sz="2405" b="1" dirty="0" smtClean="0">
                <a:solidFill>
                  <a:srgbClr val="D419FE"/>
                </a:solidFill>
              </a:rPr>
              <a:t>.</a:t>
            </a:r>
            <a:endParaRPr lang="es-ES" sz="2405" b="1" dirty="0" smtClean="0">
              <a:solidFill>
                <a:schemeClr val="dk1"/>
              </a:solidFill>
            </a:endParaRPr>
          </a:p>
          <a:p>
            <a:pPr marL="2468880" lvl="8" indent="-182879">
              <a:lnSpc>
                <a:spcPct val="80000"/>
              </a:lnSpc>
              <a:spcBef>
                <a:spcPts val="481"/>
              </a:spcBef>
              <a:buSzPts val="2405"/>
              <a:buNone/>
            </a:pPr>
            <a:r>
              <a:rPr lang="es-ES" sz="2405" b="1" dirty="0" smtClean="0">
                <a:solidFill>
                  <a:srgbClr val="2B70FF"/>
                </a:solidFill>
              </a:rPr>
              <a:t>1 hora de Cultura i </a:t>
            </a:r>
            <a:r>
              <a:rPr lang="es-ES" sz="2405" b="1" dirty="0" err="1" smtClean="0">
                <a:solidFill>
                  <a:srgbClr val="2B70FF"/>
                </a:solidFill>
              </a:rPr>
              <a:t>valors</a:t>
            </a:r>
            <a:r>
              <a:rPr lang="es-ES" sz="2405" b="1" dirty="0" smtClean="0">
                <a:solidFill>
                  <a:srgbClr val="2B70FF"/>
                </a:solidFill>
              </a:rPr>
              <a:t> </a:t>
            </a:r>
            <a:r>
              <a:rPr lang="es-ES" sz="2405" b="1" dirty="0" err="1" smtClean="0">
                <a:solidFill>
                  <a:srgbClr val="2B70FF"/>
                </a:solidFill>
              </a:rPr>
              <a:t>ètics</a:t>
            </a:r>
            <a:endParaRPr lang="es-ES" dirty="0" smtClean="0"/>
          </a:p>
          <a:p>
            <a:endParaRPr lang="ca-ES" dirty="0"/>
          </a:p>
        </p:txBody>
      </p:sp>
      <p:pic>
        <p:nvPicPr>
          <p:cNvPr id="4" name="Google Shape;16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88224" y="332656"/>
            <a:ext cx="231775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8" descr="Vacances del bloc | Blog de Física i Química-CR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1785926"/>
            <a:ext cx="1974670" cy="17764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500034" y="785794"/>
            <a:ext cx="7772400" cy="82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Dies festius </a:t>
            </a:r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1"/>
          </p:nvPr>
        </p:nvSpPr>
        <p:spPr>
          <a:xfrm>
            <a:off x="2214546" y="1643050"/>
            <a:ext cx="7772400" cy="32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90"/>
              <a:buNone/>
            </a:pPr>
            <a:r>
              <a:rPr lang="es-ES"/>
              <a:t>12 d’octubre de 2020 	 	Dia festiu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</a:pPr>
            <a:r>
              <a:rPr lang="es-ES"/>
              <a:t>13 d’octubre de 2020    		Dia de lliure disposició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</a:pPr>
            <a:r>
              <a:rPr lang="es-ES"/>
              <a:t>2 de novembre de 2020    	Dia de lliure disposició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</a:pPr>
            <a:r>
              <a:rPr lang="es-ES"/>
              <a:t>7 de desembre de 2020    	Festa local de Castelldefels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</a:pPr>
            <a:r>
              <a:rPr lang="es-ES"/>
              <a:t>8 de desembre de 2020   	Dia festiu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</a:pPr>
            <a:r>
              <a:rPr lang="es-ES"/>
              <a:t>5 de febrer de 2021    		Dia de lliure disposició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</a:pPr>
            <a:r>
              <a:rPr lang="es-ES"/>
              <a:t>24 de maig de 2021    		Dia de lliure disposició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</a:pPr>
            <a:r>
              <a:rPr lang="es-ES"/>
              <a:t> </a:t>
            </a:r>
            <a:endParaRPr/>
          </a:p>
        </p:txBody>
      </p:sp>
      <p:sp>
        <p:nvSpPr>
          <p:cNvPr id="172" name="Google Shape;172;p8"/>
          <p:cNvSpPr txBox="1"/>
          <p:nvPr/>
        </p:nvSpPr>
        <p:spPr>
          <a:xfrm>
            <a:off x="500034" y="4429132"/>
            <a:ext cx="7772400" cy="82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 sz="5600" b="1" i="0" u="none" strike="noStrike" cap="none">
                <a:solidFill>
                  <a:srgbClr val="835399"/>
                </a:solidFill>
                <a:latin typeface="Calibri"/>
                <a:ea typeface="Calibri"/>
                <a:cs typeface="Calibri"/>
                <a:sym typeface="Calibri"/>
              </a:rPr>
              <a:t>Vacances </a:t>
            </a:r>
            <a:endParaRPr sz="5600" b="1" i="0" u="none" strike="noStrike" cap="none">
              <a:solidFill>
                <a:srgbClr val="835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785786" y="5245667"/>
            <a:ext cx="7772400" cy="125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rPr lang="es-ES"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NADAL;    	22 de desembre al 7 de gener (ambdós inclosos)</a:t>
            </a:r>
            <a:endParaRPr sz="2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rPr lang="es-ES"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SETMANA SANTA; 	27 de març al 5 d’abril (ambdós inclosos)</a:t>
            </a:r>
            <a:endParaRPr sz="2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897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35399"/>
              </a:buClr>
              <a:buSzPts val="5600"/>
              <a:buFont typeface="Calibri"/>
              <a:buNone/>
            </a:pPr>
            <a:r>
              <a:rPr lang="es-ES"/>
              <a:t>El tutor de grup </a:t>
            </a:r>
            <a:br>
              <a:rPr lang="es-ES"/>
            </a:br>
            <a:r>
              <a:rPr lang="es-ES"/>
              <a:t>i el tutor orientador</a:t>
            </a:r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body" idx="1"/>
          </p:nvPr>
        </p:nvSpPr>
        <p:spPr>
          <a:xfrm>
            <a:off x="530352" y="2214554"/>
            <a:ext cx="7772400" cy="407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12"/>
              <a:buFont typeface="Arial"/>
              <a:buNone/>
            </a:pPr>
            <a:endParaRPr sz="2960"/>
          </a:p>
          <a:p>
            <a:pPr marL="0" lvl="0" indent="-178562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Char char="•"/>
            </a:pPr>
            <a:r>
              <a:rPr lang="es-ES" sz="2960" dirty="0"/>
              <a:t> </a:t>
            </a:r>
            <a:r>
              <a:rPr lang="es-ES" sz="2960" b="1" dirty="0"/>
              <a:t>Cada </a:t>
            </a:r>
            <a:r>
              <a:rPr lang="es-ES" sz="2960" b="1" dirty="0" err="1"/>
              <a:t>grup</a:t>
            </a:r>
            <a:r>
              <a:rPr lang="es-ES" sz="2960" b="1" dirty="0"/>
              <a:t> té un </a:t>
            </a:r>
            <a:r>
              <a:rPr lang="es-ES" sz="2960" b="1" u="sng" dirty="0"/>
              <a:t>tutor de </a:t>
            </a:r>
            <a:r>
              <a:rPr lang="es-ES" sz="2960" b="1" u="sng" dirty="0" err="1"/>
              <a:t>grup</a:t>
            </a:r>
            <a:r>
              <a:rPr lang="es-ES" sz="2960" b="1" dirty="0"/>
              <a:t> i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None/>
            </a:pPr>
            <a:r>
              <a:rPr lang="es-ES" sz="2960" b="1" dirty="0"/>
              <a:t> dos </a:t>
            </a:r>
            <a:r>
              <a:rPr lang="es-ES" sz="2960" b="1" u="sng" dirty="0" err="1"/>
              <a:t>tutors</a:t>
            </a:r>
            <a:r>
              <a:rPr lang="es-ES" sz="2960" b="1" u="sng" dirty="0"/>
              <a:t> </a:t>
            </a:r>
            <a:r>
              <a:rPr lang="es-ES" sz="2960" b="1" u="sng" dirty="0" err="1"/>
              <a:t>orientadors</a:t>
            </a:r>
            <a:r>
              <a:rPr lang="es-ES" sz="2960" b="1" dirty="0"/>
              <a:t>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None/>
            </a:pPr>
            <a:endParaRPr sz="2960" b="1"/>
          </a:p>
          <a:p>
            <a:pPr marL="0" lvl="0" indent="-178562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812"/>
              <a:buFont typeface="Arial"/>
              <a:buChar char="•"/>
            </a:pPr>
            <a:r>
              <a:rPr lang="es-ES" sz="2960" b="1" dirty="0"/>
              <a:t> </a:t>
            </a:r>
            <a:r>
              <a:rPr lang="es-ES" sz="2960" b="1" dirty="0" err="1"/>
              <a:t>Funcions</a:t>
            </a:r>
            <a:r>
              <a:rPr lang="es-ES" sz="2960" b="1" dirty="0"/>
              <a:t> del TO: </a:t>
            </a:r>
            <a:endParaRPr/>
          </a:p>
          <a:p>
            <a:pPr marL="640080" lvl="1" indent="-246888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2202"/>
              <a:buFont typeface="Arial"/>
              <a:buChar char="•"/>
            </a:pPr>
            <a:r>
              <a:rPr lang="es-ES" sz="2590" b="1" dirty="0" err="1">
                <a:solidFill>
                  <a:schemeClr val="dk1"/>
                </a:solidFill>
              </a:rPr>
              <a:t>seguiment</a:t>
            </a:r>
            <a:r>
              <a:rPr lang="es-ES" sz="2590" b="1" dirty="0">
                <a:solidFill>
                  <a:schemeClr val="dk1"/>
                </a:solidFill>
              </a:rPr>
              <a:t> </a:t>
            </a:r>
            <a:r>
              <a:rPr lang="es-ES" sz="2590" b="1" dirty="0" err="1">
                <a:solidFill>
                  <a:schemeClr val="dk1"/>
                </a:solidFill>
              </a:rPr>
              <a:t>acadèmic</a:t>
            </a:r>
            <a:r>
              <a:rPr lang="es-ES" sz="2590" b="1" dirty="0">
                <a:solidFill>
                  <a:schemeClr val="dk1"/>
                </a:solidFill>
              </a:rPr>
              <a:t> individual (</a:t>
            </a:r>
            <a:r>
              <a:rPr lang="es-ES" sz="2590" b="1" dirty="0" err="1">
                <a:solidFill>
                  <a:schemeClr val="dk1"/>
                </a:solidFill>
              </a:rPr>
              <a:t>butlletins</a:t>
            </a:r>
            <a:r>
              <a:rPr lang="es-ES" sz="2590" b="1" dirty="0">
                <a:solidFill>
                  <a:schemeClr val="dk1"/>
                </a:solidFill>
              </a:rPr>
              <a:t>, </a:t>
            </a:r>
            <a:r>
              <a:rPr lang="es-ES" sz="2590" b="1" dirty="0" err="1">
                <a:solidFill>
                  <a:schemeClr val="dk1"/>
                </a:solidFill>
              </a:rPr>
              <a:t>observacions</a:t>
            </a:r>
            <a:r>
              <a:rPr lang="es-ES" sz="2590" b="1" dirty="0">
                <a:solidFill>
                  <a:schemeClr val="dk1"/>
                </a:solidFill>
              </a:rPr>
              <a:t>...)</a:t>
            </a:r>
            <a:endParaRPr/>
          </a:p>
          <a:p>
            <a:pPr marL="640080" lvl="1" indent="-246888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2202"/>
              <a:buFont typeface="Arial"/>
              <a:buChar char="•"/>
            </a:pPr>
            <a:r>
              <a:rPr lang="es-ES" sz="2590" b="1" dirty="0" err="1">
                <a:solidFill>
                  <a:schemeClr val="dk1"/>
                </a:solidFill>
              </a:rPr>
              <a:t>comunicació</a:t>
            </a:r>
            <a:r>
              <a:rPr lang="es-ES" sz="2590" b="1" dirty="0">
                <a:solidFill>
                  <a:schemeClr val="dk1"/>
                </a:solidFill>
              </a:rPr>
              <a:t> </a:t>
            </a:r>
            <a:r>
              <a:rPr lang="es-ES" sz="2590" b="1" dirty="0" err="1">
                <a:solidFill>
                  <a:schemeClr val="dk1"/>
                </a:solidFill>
              </a:rPr>
              <a:t>famílies</a:t>
            </a:r>
            <a:r>
              <a:rPr lang="es-ES" sz="2590" b="1" dirty="0">
                <a:solidFill>
                  <a:schemeClr val="dk1"/>
                </a:solidFill>
              </a:rPr>
              <a:t> (</a:t>
            </a:r>
            <a:r>
              <a:rPr lang="es-ES" sz="2590" b="1" dirty="0" err="1">
                <a:solidFill>
                  <a:schemeClr val="dk1"/>
                </a:solidFill>
              </a:rPr>
              <a:t>telèfon</a:t>
            </a:r>
            <a:r>
              <a:rPr lang="es-ES" sz="2590" b="1" dirty="0">
                <a:solidFill>
                  <a:schemeClr val="dk1"/>
                </a:solidFill>
              </a:rPr>
              <a:t>, entrevistes...)</a:t>
            </a:r>
            <a:endParaRPr/>
          </a:p>
          <a:p>
            <a:pPr marL="640080" lvl="1" indent="-246888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SzPts val="2202"/>
              <a:buFont typeface="Arial"/>
              <a:buChar char="•"/>
            </a:pPr>
            <a:r>
              <a:rPr lang="es-ES" sz="2590" b="1" dirty="0" err="1">
                <a:solidFill>
                  <a:schemeClr val="dk1"/>
                </a:solidFill>
              </a:rPr>
              <a:t>justificació</a:t>
            </a:r>
            <a:r>
              <a:rPr lang="es-ES" sz="2590" b="1" dirty="0">
                <a:solidFill>
                  <a:schemeClr val="dk1"/>
                </a:solidFill>
              </a:rPr>
              <a:t> de faltes i </a:t>
            </a:r>
            <a:r>
              <a:rPr lang="es-ES" sz="2590" b="1" dirty="0" err="1">
                <a:solidFill>
                  <a:schemeClr val="dk1"/>
                </a:solidFill>
              </a:rPr>
              <a:t>amonestacions</a:t>
            </a:r>
            <a:r>
              <a:rPr lang="es-ES" sz="2590" b="1" dirty="0">
                <a:solidFill>
                  <a:schemeClr val="dk1"/>
                </a:solidFill>
              </a:rPr>
              <a:t> o FG</a:t>
            </a:r>
            <a:endParaRPr/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250" y="260648"/>
            <a:ext cx="231775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jo">
  <a:themeElements>
    <a:clrScheme name="Brío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1332</Words>
  <PresentationFormat>Presentación en pantalla (4:3)</PresentationFormat>
  <Paragraphs>349</Paragraphs>
  <Slides>43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0" baseType="lpstr">
      <vt:lpstr>Arial</vt:lpstr>
      <vt:lpstr>Calibri</vt:lpstr>
      <vt:lpstr>Arial Rounded</vt:lpstr>
      <vt:lpstr>Constantia</vt:lpstr>
      <vt:lpstr>Noto Sans Symbols</vt:lpstr>
      <vt:lpstr>Candara</vt:lpstr>
      <vt:lpstr>Flujo</vt:lpstr>
      <vt:lpstr>PRESENTACIÓ DEL CURS 2020-21 Institut Josep Lluís Sert Grup: E-XX Tutor/a grup: XXXXXXXX Tutor/a orientador/a: XXXXXXXX </vt:lpstr>
      <vt:lpstr> Important si hem canviat dades com telèfon o @, hem d’estar actualitzats per a una bona comunicació!</vt:lpstr>
      <vt:lpstr>2on ESO</vt:lpstr>
      <vt:lpstr>Organització del centre</vt:lpstr>
      <vt:lpstr>HORARI</vt:lpstr>
      <vt:lpstr>Diapositiva 6</vt:lpstr>
      <vt:lpstr>Horari 2n ESO</vt:lpstr>
      <vt:lpstr>Dies festius </vt:lpstr>
      <vt:lpstr>El tutor de grup  i el tutor orientador</vt:lpstr>
      <vt:lpstr>Grups </vt:lpstr>
      <vt:lpstr>Guia de l’alumne</vt:lpstr>
      <vt:lpstr>Material obligatori</vt:lpstr>
      <vt:lpstr>Material obligatori</vt:lpstr>
      <vt:lpstr>L’agenda</vt:lpstr>
      <vt:lpstr>La convivència al centre</vt:lpstr>
      <vt:lpstr>La convivència al centre</vt:lpstr>
      <vt:lpstr>Diapositiva 17</vt:lpstr>
      <vt:lpstr>Avaluacions/ trimestres</vt:lpstr>
      <vt:lpstr>Lliurament de butlletins</vt:lpstr>
      <vt:lpstr>   Sortides </vt:lpstr>
      <vt:lpstr>CRITERIS PER A FER COLÒNIES i VIATGES AL SERT (DE 1R. D’ESO A 2N. DE BATXILLERAT) </vt:lpstr>
      <vt:lpstr>   Projectes </vt:lpstr>
      <vt:lpstr>AMPA</vt:lpstr>
      <vt:lpstr>Web del centre</vt:lpstr>
      <vt:lpstr>Web del centre</vt:lpstr>
      <vt:lpstr>NORMATIVA COVID-19</vt:lpstr>
      <vt:lpstr>Diapositiva 27</vt:lpstr>
      <vt:lpstr>Ús de la mascareta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TORN OBERT DE PARAULA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CURS 2020-21 Institut Josep Lluís Sert Grup: E-2x Tutor/a grup: XXXXX Tutor/a orientador/a: XXXXX </dc:title>
  <dc:creator>sert2003</dc:creator>
  <cp:lastModifiedBy>Usuario</cp:lastModifiedBy>
  <cp:revision>6</cp:revision>
  <dcterms:created xsi:type="dcterms:W3CDTF">2011-10-17T07:57:00Z</dcterms:created>
  <dcterms:modified xsi:type="dcterms:W3CDTF">2020-10-21T10:29:39Z</dcterms:modified>
</cp:coreProperties>
</file>