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6" r:id="rId8"/>
    <p:sldId id="262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AFF84-508A-4349-8D7B-15517F1C9CF5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2B7A3-301C-407F-9CAC-302E4DF885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52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081EA2-6F9D-478F-B731-3385EFAFA031}" type="datetimeFigureOut">
              <a:rPr lang="es-ES" smtClean="0"/>
              <a:pPr/>
              <a:t>01/10/2020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75EE54-59B6-47F5-9285-2E6071476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.edu/graus" TargetMode="External"/><Relationship Id="rId2" Type="http://schemas.openxmlformats.org/officeDocument/2006/relationships/hyperlink" Target="http://www.gencat.cat/universitats/pau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web.cat/continguts/educatius/tecniques-estudi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63416" cy="2301240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REUNIÓ PARES 1r BATXILLERAT</a:t>
            </a:r>
            <a:br>
              <a:rPr lang="es-ES" dirty="0"/>
            </a:br>
            <a:r>
              <a:rPr lang="es-ES" dirty="0"/>
              <a:t>INS J. L. SERT</a:t>
            </a:r>
            <a:br>
              <a:rPr lang="es-ES" dirty="0"/>
            </a:b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899592" y="620688"/>
            <a:ext cx="6629400" cy="4320480"/>
          </a:xfrm>
        </p:spPr>
        <p:txBody>
          <a:bodyPr>
            <a:normAutofit/>
          </a:bodyPr>
          <a:lstStyle/>
          <a:p>
            <a:r>
              <a:rPr lang="es-ES" dirty="0" err="1"/>
              <a:t>Document</a:t>
            </a:r>
            <a:r>
              <a:rPr lang="es-ES" dirty="0"/>
              <a:t> </a:t>
            </a:r>
            <a:r>
              <a:rPr lang="es-ES" dirty="0" err="1"/>
              <a:t>selectivitat</a:t>
            </a:r>
            <a:r>
              <a:rPr lang="es-ES" dirty="0"/>
              <a:t> i </a:t>
            </a:r>
            <a:r>
              <a:rPr lang="es-ES" dirty="0" err="1"/>
              <a:t>ponderacions</a:t>
            </a:r>
            <a:r>
              <a:rPr lang="es-ES" dirty="0"/>
              <a:t> (</a:t>
            </a:r>
            <a:r>
              <a:rPr lang="es-ES" dirty="0" err="1"/>
              <a:t>document</a:t>
            </a:r>
            <a:r>
              <a:rPr lang="es-ES" dirty="0"/>
              <a:t> </a:t>
            </a:r>
            <a:r>
              <a:rPr lang="es-ES" dirty="0" err="1"/>
              <a:t>adjunt</a:t>
            </a:r>
            <a:r>
              <a:rPr lang="es-ES" dirty="0"/>
              <a:t>)</a:t>
            </a:r>
          </a:p>
          <a:p>
            <a:endParaRPr lang="es-ES" dirty="0"/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 err="1"/>
              <a:t>Adreces</a:t>
            </a:r>
            <a:r>
              <a:rPr lang="es-ES" dirty="0"/>
              <a:t> </a:t>
            </a:r>
            <a:r>
              <a:rPr lang="es-ES" dirty="0" err="1"/>
              <a:t>electròniques</a:t>
            </a:r>
            <a:r>
              <a:rPr lang="es-ES" dirty="0"/>
              <a:t> </a:t>
            </a:r>
            <a:r>
              <a:rPr lang="es-ES" dirty="0" err="1"/>
              <a:t>importants</a:t>
            </a:r>
            <a:r>
              <a:rPr lang="es-ES" dirty="0"/>
              <a:t>: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>
                <a:hlinkClick r:id="rId2"/>
              </a:rPr>
              <a:t>www.gencat.cat/universitats/pau</a:t>
            </a:r>
            <a:endParaRPr lang="es-ES" dirty="0"/>
          </a:p>
          <a:p>
            <a:pPr>
              <a:buFont typeface="Arial" pitchFamily="34" charset="0"/>
              <a:buChar char="•"/>
            </a:pP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>
                <a:solidFill>
                  <a:srgbClr val="00B0F0"/>
                </a:solidFill>
                <a:hlinkClick r:id="rId3"/>
              </a:rPr>
              <a:t>www.ub.edu/graus</a:t>
            </a:r>
            <a:endParaRPr lang="es-ES" dirty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olidFill>
                <a:srgbClr val="00B0F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a-ES" u="sng" dirty="0">
                <a:solidFill>
                  <a:schemeClr val="accent1"/>
                </a:solidFill>
              </a:rPr>
              <a:t>www.canaluniversitats/gengat.cat</a:t>
            </a:r>
            <a:endParaRPr lang="es-ES" u="sng" dirty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endParaRPr lang="es-E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1043608" y="3861048"/>
            <a:ext cx="6629400" cy="3960440"/>
          </a:xfrm>
        </p:spPr>
        <p:txBody>
          <a:bodyPr>
            <a:normAutofit fontScale="77500" lnSpcReduction="20000"/>
          </a:bodyPr>
          <a:lstStyle/>
          <a:p>
            <a:r>
              <a:rPr lang="ca-ES" dirty="0"/>
              <a:t>Bons resultats depenen de : RENDIMENT (saber minimitzar l’esforç) i PLANIFICACIÓ DE LA FEINA (distribució del temps i saber programar l’estudi de les matèries)</a:t>
            </a:r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r>
              <a:rPr lang="ca-ES" dirty="0"/>
              <a:t>Què s’ha de fer?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/>
              <a:t>Repassar el que s’ha fet a classe el dia anterior de les diferents matèries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/>
              <a:t>Prioritzar tasques més importants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/>
              <a:t>Vigilar amb la recerca d’informació d’internet (ampliació d’informació)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/>
              <a:t>Fer resums propis, d’estil personal (amb poques paraules i no copiats)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/>
              <a:t>Introduir activitats que ens agraden dintre de la nostra programació (“premis”)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/>
              <a:t>Convertir l’estudi en un hàbit (horari i lloc fix)</a:t>
            </a:r>
          </a:p>
          <a:p>
            <a:pPr marL="457200" indent="-457200">
              <a:buFont typeface="+mj-lt"/>
              <a:buAutoNum type="arabicPeriod"/>
            </a:pPr>
            <a:endParaRPr lang="ca-ES" dirty="0"/>
          </a:p>
          <a:p>
            <a:pPr marL="457200" indent="-457200">
              <a:buFont typeface="+mj-lt"/>
              <a:buAutoNum type="arabicPeriod"/>
            </a:pPr>
            <a:endParaRPr lang="ca-ES" dirty="0"/>
          </a:p>
          <a:p>
            <a:pPr marL="457200" indent="-457200">
              <a:buFont typeface="+mj-lt"/>
              <a:buAutoNum type="arabicPeriod"/>
            </a:pPr>
            <a:endParaRPr lang="ca-ES" dirty="0"/>
          </a:p>
          <a:p>
            <a:pPr marL="457200" indent="-457200">
              <a:buFont typeface="+mj-lt"/>
              <a:buAutoNum type="arabicPeriod"/>
            </a:pPr>
            <a:endParaRPr lang="ca-ES" dirty="0"/>
          </a:p>
          <a:p>
            <a:pPr marL="457200" indent="-457200">
              <a:buFont typeface="+mj-lt"/>
              <a:buAutoNum type="arabicPeriod"/>
            </a:pPr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</p:txBody>
      </p:sp>
      <p:sp>
        <p:nvSpPr>
          <p:cNvPr id="5" name="Contenidor de text 2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237311"/>
          </a:xfrm>
        </p:spPr>
        <p:txBody>
          <a:bodyPr>
            <a:normAutofit/>
          </a:bodyPr>
          <a:lstStyle/>
          <a:p>
            <a:r>
              <a:rPr lang="ca-ES" dirty="0"/>
              <a:t>ORIENTACIONS D’ESTUDI</a:t>
            </a:r>
          </a:p>
          <a:p>
            <a:endParaRPr lang="ca-ES" dirty="0"/>
          </a:p>
          <a:p>
            <a:br>
              <a:rPr lang="ca-ES" dirty="0"/>
            </a:br>
            <a:br>
              <a:rPr lang="ca-ES" dirty="0"/>
            </a:br>
            <a:br>
              <a:rPr lang="ca-ES" dirty="0"/>
            </a:br>
            <a:endParaRPr lang="ca-ES" dirty="0"/>
          </a:p>
          <a:p>
            <a:endParaRPr lang="ca-ES" dirty="0"/>
          </a:p>
          <a:p>
            <a:br>
              <a:rPr lang="es-ES" sz="2200" dirty="0">
                <a:effectLst/>
              </a:rPr>
            </a:br>
            <a:br>
              <a:rPr lang="es-ES" sz="2200" dirty="0">
                <a:effectLst/>
              </a:rPr>
            </a:br>
            <a:br>
              <a:rPr lang="es-ES" sz="2200" dirty="0">
                <a:effectLst/>
              </a:rPr>
            </a:br>
            <a:r>
              <a:rPr lang="es-ES" sz="2200" u="sng" dirty="0">
                <a:effectLst/>
                <a:hlinkClick r:id="rId2"/>
              </a:rPr>
              <a:t>http://www.educaweb.cat/continguts/educatius/tecniques-estudi/</a:t>
            </a:r>
            <a:endParaRPr lang="ca-ES" sz="2200" dirty="0"/>
          </a:p>
        </p:txBody>
      </p:sp>
    </p:spTree>
    <p:extLst>
      <p:ext uri="{BB962C8B-B14F-4D97-AF65-F5344CB8AC3E}">
        <p14:creationId xmlns:p14="http://schemas.microsoft.com/office/powerpoint/2010/main" val="212484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908720"/>
            <a:ext cx="7344816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PRESENTACIÓ</a:t>
            </a:r>
          </a:p>
          <a:p>
            <a:endParaRPr lang="es-ES" dirty="0"/>
          </a:p>
          <a:p>
            <a:pPr>
              <a:buFontTx/>
              <a:buChar char="-"/>
            </a:pPr>
            <a:r>
              <a:rPr lang="es-ES" dirty="0"/>
              <a:t>Primer de </a:t>
            </a:r>
            <a:r>
              <a:rPr lang="es-ES" dirty="0" err="1"/>
              <a:t>batxillerat</a:t>
            </a:r>
            <a:r>
              <a:rPr lang="es-ES" dirty="0"/>
              <a:t>: </a:t>
            </a:r>
            <a:r>
              <a:rPr lang="es-ES" dirty="0" err="1"/>
              <a:t>Ensenyament</a:t>
            </a:r>
            <a:r>
              <a:rPr lang="es-ES" dirty="0"/>
              <a:t> no </a:t>
            </a:r>
            <a:r>
              <a:rPr lang="es-ES" dirty="0" err="1"/>
              <a:t>obligatori</a:t>
            </a:r>
            <a:r>
              <a:rPr lang="es-ES" dirty="0"/>
              <a:t> que obre les portes a:</a:t>
            </a:r>
          </a:p>
          <a:p>
            <a:pPr>
              <a:buFontTx/>
              <a:buChar char="-"/>
            </a:pPr>
            <a:endParaRPr lang="es-ES" dirty="0"/>
          </a:p>
          <a:p>
            <a:r>
              <a:rPr lang="es-ES" dirty="0"/>
              <a:t>         UNIVERSITAT</a:t>
            </a:r>
          </a:p>
          <a:p>
            <a:r>
              <a:rPr lang="es-ES" dirty="0"/>
              <a:t>         CICLES DE GRAU SUPERIOR DE FORMACIÓ PROFESSIONAL</a:t>
            </a:r>
          </a:p>
          <a:p>
            <a:endParaRPr lang="es-ES" dirty="0"/>
          </a:p>
          <a:p>
            <a:r>
              <a:rPr lang="es-ES" dirty="0"/>
              <a:t>- Salt </a:t>
            </a:r>
            <a:r>
              <a:rPr lang="es-ES" dirty="0" err="1"/>
              <a:t>important</a:t>
            </a:r>
            <a:r>
              <a:rPr lang="es-ES" dirty="0"/>
              <a:t> respecte </a:t>
            </a:r>
            <a:r>
              <a:rPr lang="es-ES" dirty="0" err="1"/>
              <a:t>l’ESO</a:t>
            </a:r>
            <a:r>
              <a:rPr lang="es-ES" dirty="0"/>
              <a:t>: animar-los en la Nova Etapa 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83568" y="1052736"/>
            <a:ext cx="6912768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u="sng" dirty="0">
                <a:solidFill>
                  <a:srgbClr val="00B0F0"/>
                </a:solidFill>
              </a:rPr>
              <a:t>HORARIS</a:t>
            </a:r>
          </a:p>
          <a:p>
            <a:endParaRPr lang="es-ES" u="sng" dirty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es-ES" dirty="0" err="1">
                <a:solidFill>
                  <a:schemeClr val="bg1"/>
                </a:solidFill>
              </a:rPr>
              <a:t>Matèries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obligatòries</a:t>
            </a:r>
            <a:r>
              <a:rPr lang="es-ES" dirty="0">
                <a:solidFill>
                  <a:schemeClr val="bg1"/>
                </a:solidFill>
              </a:rPr>
              <a:t>: CATALÀ, CASTELLÀ, EF, ANGLÈS, CMC,</a:t>
            </a:r>
          </a:p>
          <a:p>
            <a:pPr>
              <a:buFontTx/>
              <a:buChar char="-"/>
            </a:pPr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FILOSOFIA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s-ES" dirty="0" err="1">
                <a:solidFill>
                  <a:schemeClr val="bg1"/>
                </a:solidFill>
              </a:rPr>
              <a:t>Matèries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modalitat</a:t>
            </a:r>
            <a:r>
              <a:rPr lang="es-ES" dirty="0">
                <a:solidFill>
                  <a:schemeClr val="bg1"/>
                </a:solidFill>
              </a:rPr>
              <a:t>: 4 franjes</a:t>
            </a:r>
          </a:p>
          <a:p>
            <a:r>
              <a:rPr lang="es-ES" dirty="0">
                <a:solidFill>
                  <a:schemeClr val="bg1"/>
                </a:solidFill>
              </a:rPr>
              <a:t>M11   </a:t>
            </a:r>
            <a:r>
              <a:rPr lang="es-ES" dirty="0" err="1">
                <a:solidFill>
                  <a:schemeClr val="bg1"/>
                </a:solidFill>
              </a:rPr>
              <a:t>Dibuix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tècnic</a:t>
            </a:r>
            <a:r>
              <a:rPr lang="es-ES" dirty="0">
                <a:solidFill>
                  <a:schemeClr val="bg1"/>
                </a:solidFill>
              </a:rPr>
              <a:t>, </a:t>
            </a:r>
            <a:r>
              <a:rPr lang="es-ES" dirty="0" err="1">
                <a:solidFill>
                  <a:schemeClr val="bg1"/>
                </a:solidFill>
              </a:rPr>
              <a:t>Matemàtiques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socials</a:t>
            </a:r>
            <a:r>
              <a:rPr lang="es-ES" dirty="0">
                <a:solidFill>
                  <a:schemeClr val="bg1"/>
                </a:solidFill>
              </a:rPr>
              <a:t>, </a:t>
            </a:r>
            <a:r>
              <a:rPr lang="es-ES" dirty="0" err="1">
                <a:solidFill>
                  <a:schemeClr val="bg1"/>
                </a:solidFill>
              </a:rPr>
              <a:t>Llatí</a:t>
            </a:r>
            <a:r>
              <a:rPr lang="es-ES" dirty="0">
                <a:solidFill>
                  <a:schemeClr val="bg1"/>
                </a:solidFill>
              </a:rPr>
              <a:t>, Química</a:t>
            </a:r>
            <a:endParaRPr lang="es-ES" dirty="0"/>
          </a:p>
          <a:p>
            <a:r>
              <a:rPr lang="es-ES" dirty="0"/>
              <a:t>M12   </a:t>
            </a:r>
            <a:r>
              <a:rPr lang="es-ES" dirty="0" err="1"/>
              <a:t>Biologia</a:t>
            </a:r>
            <a:r>
              <a:rPr lang="es-ES" dirty="0"/>
              <a:t>, </a:t>
            </a:r>
            <a:r>
              <a:rPr lang="es-ES" dirty="0" err="1"/>
              <a:t>Economia</a:t>
            </a:r>
            <a:r>
              <a:rPr lang="es-ES" dirty="0"/>
              <a:t>, </a:t>
            </a:r>
            <a:r>
              <a:rPr lang="es-ES" dirty="0" err="1"/>
              <a:t>Psicologia</a:t>
            </a:r>
            <a:r>
              <a:rPr lang="es-ES" dirty="0"/>
              <a:t>, Tecno industrial, </a:t>
            </a:r>
            <a:r>
              <a:rPr lang="es-ES" dirty="0" err="1"/>
              <a:t>Francès</a:t>
            </a:r>
            <a:endParaRPr lang="es-ES" dirty="0"/>
          </a:p>
          <a:p>
            <a:r>
              <a:rPr lang="es-ES" dirty="0"/>
              <a:t>M13   </a:t>
            </a:r>
            <a:r>
              <a:rPr lang="es-ES" dirty="0" err="1"/>
              <a:t>Economia</a:t>
            </a:r>
            <a:r>
              <a:rPr lang="es-ES" dirty="0"/>
              <a:t> , </a:t>
            </a:r>
            <a:r>
              <a:rPr lang="es-ES" dirty="0" err="1"/>
              <a:t>Matemàtiques</a:t>
            </a:r>
            <a:r>
              <a:rPr lang="es-ES" dirty="0"/>
              <a:t>, Literatura Universal</a:t>
            </a:r>
          </a:p>
          <a:p>
            <a:r>
              <a:rPr lang="es-ES" dirty="0"/>
              <a:t>M14   Física, Hª del </a:t>
            </a:r>
            <a:r>
              <a:rPr lang="es-ES" dirty="0" err="1"/>
              <a:t>món</a:t>
            </a:r>
            <a:r>
              <a:rPr lang="es-ES" dirty="0"/>
              <a:t>, </a:t>
            </a:r>
            <a:r>
              <a:rPr lang="es-ES" dirty="0" err="1"/>
              <a:t>Ciències</a:t>
            </a:r>
            <a:r>
              <a:rPr lang="es-ES" dirty="0"/>
              <a:t> de la Terra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908720"/>
            <a:ext cx="6629400" cy="1826363"/>
          </a:xfrm>
        </p:spPr>
        <p:txBody>
          <a:bodyPr/>
          <a:lstStyle/>
          <a:p>
            <a:r>
              <a:rPr lang="es-ES" dirty="0" err="1"/>
              <a:t>Calendari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988840"/>
            <a:ext cx="6629400" cy="4320480"/>
          </a:xfrm>
        </p:spPr>
        <p:txBody>
          <a:bodyPr>
            <a:normAutofit/>
          </a:bodyPr>
          <a:lstStyle/>
          <a:p>
            <a:r>
              <a:rPr lang="es-ES" u="sng" dirty="0" err="1"/>
              <a:t>Dies</a:t>
            </a:r>
            <a:r>
              <a:rPr lang="es-ES" u="sng" dirty="0"/>
              <a:t> </a:t>
            </a:r>
            <a:r>
              <a:rPr lang="es-ES" u="sng" dirty="0" err="1"/>
              <a:t>festius</a:t>
            </a:r>
            <a:r>
              <a:rPr lang="es-ES" u="sng" dirty="0"/>
              <a:t> </a:t>
            </a:r>
          </a:p>
          <a:p>
            <a:r>
              <a:rPr lang="es-ES" dirty="0" err="1"/>
              <a:t>Dill</a:t>
            </a:r>
            <a:r>
              <a:rPr lang="es-ES" dirty="0"/>
              <a:t>. 12 </a:t>
            </a:r>
            <a:r>
              <a:rPr lang="es-ES" dirty="0" err="1"/>
              <a:t>d’octubre</a:t>
            </a:r>
            <a:r>
              <a:rPr lang="es-ES" dirty="0"/>
              <a:t> de 2010: </a:t>
            </a:r>
            <a:r>
              <a:rPr lang="es-ES" dirty="0" err="1"/>
              <a:t>festiu</a:t>
            </a:r>
            <a:endParaRPr lang="es-ES" dirty="0"/>
          </a:p>
          <a:p>
            <a:r>
              <a:rPr lang="es-ES" dirty="0" err="1"/>
              <a:t>Dim</a:t>
            </a:r>
            <a:r>
              <a:rPr lang="es-ES" dirty="0"/>
              <a:t>. 13 </a:t>
            </a:r>
            <a:r>
              <a:rPr lang="es-ES" dirty="0" err="1"/>
              <a:t>d’octubre</a:t>
            </a:r>
            <a:r>
              <a:rPr lang="es-ES" dirty="0"/>
              <a:t> de 2020: </a:t>
            </a:r>
            <a:r>
              <a:rPr lang="es-ES" dirty="0" err="1"/>
              <a:t>dia</a:t>
            </a:r>
            <a:r>
              <a:rPr lang="es-ES" dirty="0"/>
              <a:t> de </a:t>
            </a:r>
            <a:r>
              <a:rPr lang="es-ES" dirty="0" err="1"/>
              <a:t>lliure</a:t>
            </a:r>
            <a:r>
              <a:rPr lang="es-ES" dirty="0"/>
              <a:t> </a:t>
            </a:r>
            <a:r>
              <a:rPr lang="es-ES" dirty="0" err="1"/>
              <a:t>disposició</a:t>
            </a:r>
            <a:endParaRPr lang="es-ES" dirty="0"/>
          </a:p>
          <a:p>
            <a:r>
              <a:rPr lang="fr-FR" dirty="0" err="1"/>
              <a:t>Dill</a:t>
            </a:r>
            <a:r>
              <a:rPr lang="fr-FR" dirty="0"/>
              <a:t>. 2 de novembre de 2020: Dia de </a:t>
            </a:r>
            <a:r>
              <a:rPr lang="fr-FR" dirty="0" err="1"/>
              <a:t>lliure</a:t>
            </a:r>
            <a:r>
              <a:rPr lang="fr-FR" dirty="0"/>
              <a:t> </a:t>
            </a:r>
            <a:r>
              <a:rPr lang="fr-FR" dirty="0" err="1"/>
              <a:t>disposició</a:t>
            </a:r>
            <a:endParaRPr lang="fr-FR" dirty="0"/>
          </a:p>
          <a:p>
            <a:r>
              <a:rPr lang="fr-FR" dirty="0" err="1"/>
              <a:t>Dill</a:t>
            </a:r>
            <a:r>
              <a:rPr lang="fr-FR" dirty="0"/>
              <a:t>. 7 de </a:t>
            </a:r>
            <a:r>
              <a:rPr lang="fr-FR" dirty="0" err="1"/>
              <a:t>desembre</a:t>
            </a:r>
            <a:r>
              <a:rPr lang="fr-FR" dirty="0"/>
              <a:t> de 2020: </a:t>
            </a:r>
            <a:r>
              <a:rPr lang="fr-FR" dirty="0" err="1"/>
              <a:t>Festa</a:t>
            </a:r>
            <a:r>
              <a:rPr lang="fr-FR" dirty="0"/>
              <a:t> local de </a:t>
            </a:r>
            <a:r>
              <a:rPr lang="fr-FR" dirty="0" err="1"/>
              <a:t>Castelldefels</a:t>
            </a:r>
            <a:endParaRPr lang="fr-FR" dirty="0"/>
          </a:p>
          <a:p>
            <a:r>
              <a:rPr lang="es-ES" dirty="0" err="1"/>
              <a:t>Dim</a:t>
            </a:r>
            <a:r>
              <a:rPr lang="es-ES" dirty="0"/>
              <a:t>. 8 de desembre de 2020: </a:t>
            </a:r>
            <a:r>
              <a:rPr lang="es-ES" dirty="0" err="1"/>
              <a:t>Festiu</a:t>
            </a:r>
            <a:endParaRPr lang="es-ES" dirty="0"/>
          </a:p>
          <a:p>
            <a:r>
              <a:rPr lang="es-ES" dirty="0" err="1"/>
              <a:t>Dill</a:t>
            </a:r>
            <a:r>
              <a:rPr lang="es-ES" dirty="0"/>
              <a:t>. 15 de </a:t>
            </a:r>
            <a:r>
              <a:rPr lang="es-ES" dirty="0" err="1"/>
              <a:t>febrer</a:t>
            </a:r>
            <a:r>
              <a:rPr lang="es-ES" dirty="0"/>
              <a:t> de 2021: </a:t>
            </a:r>
            <a:r>
              <a:rPr lang="es-ES" dirty="0" err="1"/>
              <a:t>Dia</a:t>
            </a:r>
            <a:r>
              <a:rPr lang="es-ES" dirty="0"/>
              <a:t> de </a:t>
            </a:r>
            <a:r>
              <a:rPr lang="es-ES" dirty="0" err="1"/>
              <a:t>lliure</a:t>
            </a:r>
            <a:r>
              <a:rPr lang="es-ES" dirty="0"/>
              <a:t> </a:t>
            </a:r>
            <a:r>
              <a:rPr lang="es-ES" dirty="0" err="1"/>
              <a:t>disposició</a:t>
            </a:r>
            <a:r>
              <a:rPr lang="es-ES" dirty="0"/>
              <a:t> </a:t>
            </a:r>
          </a:p>
          <a:p>
            <a:r>
              <a:rPr lang="es-ES" dirty="0" err="1"/>
              <a:t>Dill</a:t>
            </a:r>
            <a:r>
              <a:rPr lang="es-ES" dirty="0"/>
              <a:t>. 24 de </a:t>
            </a:r>
            <a:r>
              <a:rPr lang="es-ES" dirty="0" err="1"/>
              <a:t>maig</a:t>
            </a:r>
            <a:r>
              <a:rPr lang="es-ES" dirty="0"/>
              <a:t> de 2021: </a:t>
            </a:r>
            <a:r>
              <a:rPr lang="es-ES" dirty="0" err="1"/>
              <a:t>Dia</a:t>
            </a:r>
            <a:r>
              <a:rPr lang="es-ES" dirty="0"/>
              <a:t> de </a:t>
            </a:r>
            <a:r>
              <a:rPr lang="es-ES" dirty="0" err="1"/>
              <a:t>lliure</a:t>
            </a:r>
            <a:r>
              <a:rPr lang="es-ES" dirty="0"/>
              <a:t> </a:t>
            </a:r>
            <a:r>
              <a:rPr lang="es-ES" dirty="0" err="1"/>
              <a:t>disposició</a:t>
            </a:r>
            <a:r>
              <a:rPr lang="es-ES" dirty="0"/>
              <a:t> </a:t>
            </a:r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352928" cy="5472608"/>
          </a:xfrm>
        </p:spPr>
        <p:txBody>
          <a:bodyPr>
            <a:normAutofit fontScale="92500" lnSpcReduction="10000"/>
          </a:bodyPr>
          <a:lstStyle/>
          <a:p>
            <a:r>
              <a:rPr lang="es-ES" u="sng" dirty="0" err="1"/>
              <a:t>Avaluacions</a:t>
            </a:r>
            <a:r>
              <a:rPr lang="es-ES" u="sng" dirty="0"/>
              <a:t> </a:t>
            </a:r>
          </a:p>
          <a:p>
            <a:r>
              <a:rPr lang="es-ES" dirty="0" err="1"/>
              <a:t>Avaluació</a:t>
            </a:r>
            <a:r>
              <a:rPr lang="es-ES" dirty="0"/>
              <a:t> Inicial:  </a:t>
            </a:r>
            <a:r>
              <a:rPr lang="es-ES" dirty="0" err="1"/>
              <a:t>finals</a:t>
            </a:r>
            <a:r>
              <a:rPr lang="es-ES" dirty="0"/>
              <a:t> </a:t>
            </a:r>
            <a:r>
              <a:rPr lang="es-ES" dirty="0" err="1"/>
              <a:t>d’octubre</a:t>
            </a:r>
            <a:endParaRPr lang="es-ES" dirty="0"/>
          </a:p>
          <a:p>
            <a:r>
              <a:rPr lang="es-ES" dirty="0"/>
              <a:t>Primera : del 14 de </a:t>
            </a:r>
            <a:r>
              <a:rPr lang="es-ES" dirty="0" err="1"/>
              <a:t>setembre</a:t>
            </a:r>
            <a:r>
              <a:rPr lang="es-ES" dirty="0"/>
              <a:t> al 27 de </a:t>
            </a:r>
            <a:r>
              <a:rPr lang="es-ES" dirty="0" err="1"/>
              <a:t>novembre</a:t>
            </a:r>
            <a:r>
              <a:rPr lang="es-ES" dirty="0"/>
              <a:t> </a:t>
            </a:r>
          </a:p>
          <a:p>
            <a:r>
              <a:rPr lang="es-ES" dirty="0" err="1"/>
              <a:t>Segona</a:t>
            </a:r>
            <a:r>
              <a:rPr lang="es-ES" dirty="0"/>
              <a:t> : del 30 de </a:t>
            </a:r>
            <a:r>
              <a:rPr lang="es-ES" dirty="0" err="1"/>
              <a:t>novembre</a:t>
            </a:r>
            <a:r>
              <a:rPr lang="es-ES" dirty="0"/>
              <a:t> al 26 de </a:t>
            </a:r>
            <a:r>
              <a:rPr lang="es-ES" dirty="0" err="1"/>
              <a:t>febrer</a:t>
            </a:r>
            <a:r>
              <a:rPr lang="es-ES" dirty="0"/>
              <a:t> </a:t>
            </a:r>
          </a:p>
          <a:p>
            <a:r>
              <a:rPr lang="es-ES" dirty="0"/>
              <a:t>Tercera : de l’1 de  </a:t>
            </a:r>
            <a:r>
              <a:rPr lang="es-ES" dirty="0" err="1"/>
              <a:t>març</a:t>
            </a:r>
            <a:r>
              <a:rPr lang="es-ES" dirty="0"/>
              <a:t> a l’11 de </a:t>
            </a:r>
            <a:r>
              <a:rPr lang="es-ES" dirty="0" err="1"/>
              <a:t>juny</a:t>
            </a:r>
            <a:r>
              <a:rPr lang="es-ES" dirty="0"/>
              <a:t> (ESO i 1r </a:t>
            </a:r>
            <a:r>
              <a:rPr lang="es-ES" dirty="0" err="1"/>
              <a:t>batxillerat</a:t>
            </a:r>
            <a:r>
              <a:rPr lang="es-ES" dirty="0"/>
              <a:t>) </a:t>
            </a:r>
          </a:p>
          <a:p>
            <a:endParaRPr lang="es-ES" dirty="0"/>
          </a:p>
          <a:p>
            <a:r>
              <a:rPr lang="es-ES" u="sng" dirty="0" err="1"/>
              <a:t>Exàmens</a:t>
            </a:r>
            <a:r>
              <a:rPr lang="es-ES" u="sng" dirty="0"/>
              <a:t> (4 </a:t>
            </a:r>
            <a:r>
              <a:rPr lang="es-ES" u="sng" dirty="0" err="1"/>
              <a:t>dies</a:t>
            </a:r>
            <a:r>
              <a:rPr lang="es-ES" u="sng" dirty="0"/>
              <a:t> per trimestre)</a:t>
            </a:r>
          </a:p>
          <a:p>
            <a:r>
              <a:rPr lang="es-ES" dirty="0" err="1"/>
              <a:t>Avaluació</a:t>
            </a:r>
            <a:r>
              <a:rPr lang="es-ES" dirty="0"/>
              <a:t> Inicial: </a:t>
            </a:r>
            <a:r>
              <a:rPr lang="es-ES" dirty="0" err="1"/>
              <a:t>Finals</a:t>
            </a:r>
            <a:r>
              <a:rPr lang="es-ES" dirty="0"/>
              <a:t> octubre:   </a:t>
            </a:r>
            <a:r>
              <a:rPr lang="es-ES" dirty="0" err="1"/>
              <a:t>Butlletí</a:t>
            </a:r>
            <a:r>
              <a:rPr lang="es-ES" dirty="0"/>
              <a:t>: 4 de </a:t>
            </a:r>
            <a:r>
              <a:rPr lang="es-ES"/>
              <a:t>novembre</a:t>
            </a:r>
            <a:endParaRPr lang="es-ES" dirty="0"/>
          </a:p>
          <a:p>
            <a:r>
              <a:rPr lang="es-ES" dirty="0"/>
              <a:t>1r trimestre: del 26-11 a l’1-12      </a:t>
            </a:r>
            <a:r>
              <a:rPr lang="es-ES" dirty="0" err="1"/>
              <a:t>Butlletí</a:t>
            </a:r>
            <a:r>
              <a:rPr lang="es-ES" dirty="0"/>
              <a:t>: 21 de desembre</a:t>
            </a:r>
          </a:p>
          <a:p>
            <a:r>
              <a:rPr lang="es-ES" dirty="0"/>
              <a:t>2n trimestre: del 25-2 al 2-3          </a:t>
            </a:r>
            <a:r>
              <a:rPr lang="es-ES" dirty="0" err="1"/>
              <a:t>Butlletí</a:t>
            </a:r>
            <a:r>
              <a:rPr lang="es-ES" dirty="0"/>
              <a:t>: 17 de </a:t>
            </a:r>
            <a:r>
              <a:rPr lang="es-ES" dirty="0" err="1"/>
              <a:t>març</a:t>
            </a:r>
            <a:endParaRPr lang="es-ES" dirty="0"/>
          </a:p>
          <a:p>
            <a:r>
              <a:rPr lang="es-ES" dirty="0"/>
              <a:t>3r trimestre: del 27-5 al 2-6           </a:t>
            </a:r>
            <a:r>
              <a:rPr lang="es-ES" dirty="0" err="1"/>
              <a:t>Butlletí</a:t>
            </a:r>
            <a:r>
              <a:rPr lang="es-ES" dirty="0"/>
              <a:t>: 7 de </a:t>
            </a:r>
            <a:r>
              <a:rPr lang="es-ES" dirty="0" err="1"/>
              <a:t>juny</a:t>
            </a:r>
            <a:endParaRPr lang="es-ES" dirty="0"/>
          </a:p>
          <a:p>
            <a:endParaRPr lang="es-ES" dirty="0"/>
          </a:p>
          <a:p>
            <a:r>
              <a:rPr lang="es-ES" dirty="0" err="1"/>
              <a:t>Exàmens</a:t>
            </a:r>
            <a:r>
              <a:rPr lang="es-ES" dirty="0"/>
              <a:t> </a:t>
            </a:r>
            <a:r>
              <a:rPr lang="es-ES" dirty="0" err="1"/>
              <a:t>finals</a:t>
            </a:r>
            <a:r>
              <a:rPr lang="es-ES" dirty="0"/>
              <a:t> </a:t>
            </a:r>
            <a:r>
              <a:rPr lang="es-ES" dirty="0" err="1"/>
              <a:t>ordinaris</a:t>
            </a:r>
            <a:r>
              <a:rPr lang="es-ES" dirty="0"/>
              <a:t>  (</a:t>
            </a:r>
            <a:r>
              <a:rPr lang="es-ES" dirty="0" err="1"/>
              <a:t>recuperacions</a:t>
            </a:r>
            <a:r>
              <a:rPr lang="es-ES" dirty="0"/>
              <a:t> o pujar nota): 10-15 de </a:t>
            </a:r>
            <a:r>
              <a:rPr lang="es-ES" dirty="0" err="1"/>
              <a:t>juny</a:t>
            </a:r>
            <a:endParaRPr lang="es-ES" dirty="0"/>
          </a:p>
          <a:p>
            <a:endParaRPr lang="es-ES" dirty="0"/>
          </a:p>
          <a:p>
            <a:r>
              <a:rPr lang="es-ES" dirty="0"/>
              <a:t>NOTES FINALS ORDINÀRIES: 22 de </a:t>
            </a:r>
            <a:r>
              <a:rPr lang="es-ES" dirty="0" err="1"/>
              <a:t>juny</a:t>
            </a:r>
            <a:endParaRPr lang="es-ES" dirty="0"/>
          </a:p>
          <a:p>
            <a:r>
              <a:rPr lang="es-ES" dirty="0"/>
              <a:t>PROVES EXTRAORDINÀRIES: 2-6 de </a:t>
            </a:r>
            <a:r>
              <a:rPr lang="es-ES" dirty="0" err="1"/>
              <a:t>setembre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92696"/>
            <a:ext cx="6629400" cy="1826363"/>
          </a:xfrm>
        </p:spPr>
        <p:txBody>
          <a:bodyPr/>
          <a:lstStyle/>
          <a:p>
            <a:r>
              <a:rPr lang="es-ES" dirty="0" err="1"/>
              <a:t>Treball</a:t>
            </a:r>
            <a:r>
              <a:rPr lang="es-ES" dirty="0"/>
              <a:t> de recerca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1772816"/>
            <a:ext cx="6629400" cy="4032448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A partir de </a:t>
            </a:r>
            <a:r>
              <a:rPr lang="es-ES" dirty="0" err="1"/>
              <a:t>Novembre</a:t>
            </a:r>
            <a:r>
              <a:rPr lang="es-ES" dirty="0"/>
              <a:t>-----------</a:t>
            </a:r>
            <a:r>
              <a:rPr lang="es-ES" dirty="0" err="1"/>
              <a:t>Assignació</a:t>
            </a:r>
            <a:r>
              <a:rPr lang="es-ES" dirty="0"/>
              <a:t> </a:t>
            </a:r>
            <a:r>
              <a:rPr lang="es-ES" dirty="0" err="1"/>
              <a:t>treball</a:t>
            </a:r>
            <a:r>
              <a:rPr lang="es-ES" dirty="0"/>
              <a:t> i tutor</a:t>
            </a:r>
          </a:p>
          <a:p>
            <a:r>
              <a:rPr lang="es-ES" dirty="0"/>
              <a:t>De </a:t>
            </a:r>
            <a:r>
              <a:rPr lang="es-ES" dirty="0" err="1"/>
              <a:t>Novembre</a:t>
            </a:r>
            <a:r>
              <a:rPr lang="es-ES" dirty="0"/>
              <a:t> a  </a:t>
            </a:r>
            <a:r>
              <a:rPr lang="es-ES" dirty="0" err="1"/>
              <a:t>Juny</a:t>
            </a:r>
            <a:r>
              <a:rPr lang="es-ES" dirty="0"/>
              <a:t>--------- </a:t>
            </a:r>
            <a:r>
              <a:rPr lang="es-ES" dirty="0" err="1"/>
              <a:t>Treball</a:t>
            </a:r>
            <a:r>
              <a:rPr lang="es-ES" dirty="0"/>
              <a:t> a </a:t>
            </a:r>
            <a:r>
              <a:rPr lang="es-ES" dirty="0" err="1"/>
              <a:t>tutoria</a:t>
            </a:r>
            <a:endParaRPr lang="es-ES" dirty="0"/>
          </a:p>
          <a:p>
            <a:r>
              <a:rPr lang="es-ES" dirty="0" err="1"/>
              <a:t>Treball</a:t>
            </a:r>
            <a:r>
              <a:rPr lang="es-ES" dirty="0"/>
              <a:t> a </a:t>
            </a:r>
            <a:r>
              <a:rPr lang="es-ES" dirty="0" err="1"/>
              <a:t>l’estiu</a:t>
            </a:r>
            <a:r>
              <a:rPr lang="es-ES" dirty="0"/>
              <a:t> </a:t>
            </a:r>
          </a:p>
          <a:p>
            <a:r>
              <a:rPr lang="es-ES" dirty="0" err="1"/>
              <a:t>Presentació</a:t>
            </a:r>
            <a:r>
              <a:rPr lang="es-ES" dirty="0"/>
              <a:t> </a:t>
            </a:r>
            <a:r>
              <a:rPr lang="es-ES" dirty="0" err="1"/>
              <a:t>esborrany</a:t>
            </a:r>
            <a:r>
              <a:rPr lang="es-ES" dirty="0"/>
              <a:t>: .……Tercera </a:t>
            </a:r>
            <a:r>
              <a:rPr lang="es-ES" dirty="0" err="1"/>
              <a:t>setmana</a:t>
            </a:r>
            <a:r>
              <a:rPr lang="es-ES" dirty="0"/>
              <a:t> </a:t>
            </a:r>
            <a:r>
              <a:rPr lang="es-ES" dirty="0" err="1"/>
              <a:t>setembre</a:t>
            </a:r>
            <a:endParaRPr lang="es-ES" dirty="0"/>
          </a:p>
          <a:p>
            <a:r>
              <a:rPr lang="es-ES" dirty="0" err="1"/>
              <a:t>Presentació</a:t>
            </a:r>
            <a:r>
              <a:rPr lang="es-ES" dirty="0"/>
              <a:t> del </a:t>
            </a:r>
            <a:r>
              <a:rPr lang="es-ES" dirty="0" err="1"/>
              <a:t>treball</a:t>
            </a:r>
            <a:r>
              <a:rPr lang="es-ES" dirty="0"/>
              <a:t>--------- </a:t>
            </a:r>
            <a:r>
              <a:rPr lang="es-ES" dirty="0" err="1"/>
              <a:t>Meitat</a:t>
            </a:r>
            <a:r>
              <a:rPr lang="es-ES" dirty="0"/>
              <a:t> </a:t>
            </a:r>
            <a:r>
              <a:rPr lang="es-ES" dirty="0" err="1"/>
              <a:t>d’Octubre</a:t>
            </a:r>
            <a:endParaRPr lang="es-ES" dirty="0"/>
          </a:p>
          <a:p>
            <a:r>
              <a:rPr lang="es-ES" dirty="0" err="1"/>
              <a:t>Exposició</a:t>
            </a:r>
            <a:r>
              <a:rPr lang="es-ES" dirty="0"/>
              <a:t> del </a:t>
            </a:r>
            <a:r>
              <a:rPr lang="es-ES" dirty="0" err="1"/>
              <a:t>treball</a:t>
            </a:r>
            <a:r>
              <a:rPr lang="es-ES" dirty="0"/>
              <a:t>------------ </a:t>
            </a:r>
            <a:r>
              <a:rPr lang="es-ES" dirty="0" err="1"/>
              <a:t>Finals</a:t>
            </a:r>
            <a:r>
              <a:rPr lang="es-ES" dirty="0"/>
              <a:t> </a:t>
            </a:r>
            <a:r>
              <a:rPr lang="es-ES" dirty="0" err="1"/>
              <a:t>d’Octubre</a:t>
            </a:r>
            <a:endParaRPr lang="es-ES" dirty="0"/>
          </a:p>
          <a:p>
            <a:endParaRPr lang="es-ES" dirty="0"/>
          </a:p>
          <a:p>
            <a:r>
              <a:rPr lang="es-ES" dirty="0" err="1"/>
              <a:t>Criteris</a:t>
            </a:r>
            <a:r>
              <a:rPr lang="es-ES" dirty="0"/>
              <a:t> </a:t>
            </a:r>
            <a:r>
              <a:rPr lang="es-ES" dirty="0" err="1"/>
              <a:t>d’Avaluació</a:t>
            </a:r>
            <a:r>
              <a:rPr lang="es-ES" dirty="0"/>
              <a:t>: 40% nota de </a:t>
            </a:r>
            <a:r>
              <a:rPr lang="es-ES" dirty="0" err="1"/>
              <a:t>seguiment</a:t>
            </a:r>
            <a:endParaRPr lang="es-ES" dirty="0"/>
          </a:p>
          <a:p>
            <a:r>
              <a:rPr lang="es-ES" dirty="0"/>
              <a:t>                                 40% </a:t>
            </a:r>
            <a:r>
              <a:rPr lang="es-ES" dirty="0" err="1"/>
              <a:t>Memòria</a:t>
            </a:r>
            <a:r>
              <a:rPr lang="es-ES" dirty="0"/>
              <a:t> escrita</a:t>
            </a:r>
          </a:p>
          <a:p>
            <a:r>
              <a:rPr lang="es-ES" dirty="0"/>
              <a:t>                                 20% </a:t>
            </a:r>
            <a:r>
              <a:rPr lang="es-ES" dirty="0" err="1"/>
              <a:t>Exposició</a:t>
            </a:r>
            <a:r>
              <a:rPr lang="es-ES" dirty="0"/>
              <a:t> oral</a:t>
            </a:r>
          </a:p>
          <a:p>
            <a:endParaRPr lang="es-ES" dirty="0"/>
          </a:p>
          <a:p>
            <a:r>
              <a:rPr lang="es-ES" dirty="0"/>
              <a:t>TR </a:t>
            </a:r>
            <a:r>
              <a:rPr lang="es-ES" dirty="0" err="1"/>
              <a:t>suposa</a:t>
            </a:r>
            <a:r>
              <a:rPr lang="es-ES" dirty="0"/>
              <a:t> 10% nota global del </a:t>
            </a:r>
            <a:r>
              <a:rPr lang="es-ES" dirty="0" err="1"/>
              <a:t>Batxillerat</a:t>
            </a:r>
            <a:endParaRPr lang="es-ES" dirty="0"/>
          </a:p>
          <a:p>
            <a:r>
              <a:rPr lang="es-ES" dirty="0"/>
              <a:t>(</a:t>
            </a:r>
            <a:r>
              <a:rPr lang="es-ES" dirty="0" err="1"/>
              <a:t>document</a:t>
            </a:r>
            <a:r>
              <a:rPr lang="es-ES" dirty="0"/>
              <a:t>: </a:t>
            </a:r>
            <a:r>
              <a:rPr lang="es-ES" dirty="0" err="1"/>
              <a:t>guia</a:t>
            </a:r>
            <a:r>
              <a:rPr lang="es-ES" dirty="0"/>
              <a:t> de </a:t>
            </a:r>
            <a:r>
              <a:rPr lang="es-ES" dirty="0" err="1"/>
              <a:t>l’alumnant</a:t>
            </a:r>
            <a:r>
              <a:rPr lang="es-ES" dirty="0"/>
              <a:t> de </a:t>
            </a:r>
            <a:r>
              <a:rPr lang="es-ES" dirty="0" err="1"/>
              <a:t>Batxillerat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6629400" cy="4861520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Sortides</a:t>
            </a:r>
            <a:r>
              <a:rPr lang="es-ES" dirty="0"/>
              <a:t> i </a:t>
            </a:r>
            <a:r>
              <a:rPr lang="es-ES" dirty="0" err="1"/>
              <a:t>jornades</a:t>
            </a:r>
            <a:r>
              <a:rPr lang="es-ES" dirty="0"/>
              <a:t> </a:t>
            </a:r>
            <a:r>
              <a:rPr lang="es-ES" dirty="0" err="1"/>
              <a:t>culturals</a:t>
            </a:r>
            <a:r>
              <a:rPr lang="ca-ES" dirty="0">
                <a:effectLst/>
              </a:rPr>
              <a:t>: </a:t>
            </a:r>
            <a:br>
              <a:rPr lang="es-ES" dirty="0">
                <a:effectLst/>
              </a:rPr>
            </a:br>
            <a:br>
              <a:rPr lang="es-ES" dirty="0">
                <a:effectLst/>
              </a:rPr>
            </a:br>
            <a: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sortides les programen els departaments didàctics. Durant la tercera avaluació els alumnes de Batxillerat no fan sortides ni tampoc 15 dies abans  dels exàmens d’avaluació (acord de l’equip docent) . </a:t>
            </a:r>
            <a:b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s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Acabaments de trimestre, Carnaval, Sant Jordi, </a:t>
            </a:r>
            <a:r>
              <a:rPr lang="ca-ES" sz="2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Ecofesta</a:t>
            </a:r>
            <a: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“Setmana Verda i Solidària” (setmana abans de Setmana Santa). </a:t>
            </a:r>
            <a:b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a-E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Mentre duri la situació de Pandèmia, no es faran sortides ni activitats grupals.</a:t>
            </a:r>
            <a:br>
              <a:rPr lang="es-ES" sz="2200" b="0" dirty="0">
                <a:solidFill>
                  <a:schemeClr val="tx1">
                    <a:lumMod val="9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s-ES" sz="2200" b="0" dirty="0">
              <a:solidFill>
                <a:schemeClr val="tx1">
                  <a:lumMod val="9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5576" y="764704"/>
            <a:ext cx="6629400" cy="360040"/>
          </a:xfrm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852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6629400" cy="1826363"/>
          </a:xfrm>
        </p:spPr>
        <p:txBody>
          <a:bodyPr/>
          <a:lstStyle/>
          <a:p>
            <a:r>
              <a:rPr lang="es-ES" dirty="0" err="1"/>
              <a:t>Guia</a:t>
            </a:r>
            <a:r>
              <a:rPr lang="es-ES" dirty="0"/>
              <a:t> de </a:t>
            </a:r>
            <a:r>
              <a:rPr lang="es-ES" dirty="0" err="1"/>
              <a:t>l’alumne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280920" cy="4464496"/>
          </a:xfrm>
        </p:spPr>
        <p:txBody>
          <a:bodyPr/>
          <a:lstStyle/>
          <a:p>
            <a:r>
              <a:rPr lang="es-ES" dirty="0" err="1"/>
              <a:t>Està</a:t>
            </a:r>
            <a:r>
              <a:rPr lang="es-ES" dirty="0"/>
              <a:t> a la </a:t>
            </a:r>
            <a:r>
              <a:rPr lang="es-ES" dirty="0" err="1"/>
              <a:t>pàgina</a:t>
            </a:r>
            <a:r>
              <a:rPr lang="es-ES" dirty="0"/>
              <a:t> web del centre. </a:t>
            </a:r>
            <a:r>
              <a:rPr lang="es-ES" dirty="0" err="1"/>
              <a:t>Trobareu</a:t>
            </a:r>
            <a:r>
              <a:rPr lang="es-ES" dirty="0"/>
              <a:t>:</a:t>
            </a:r>
          </a:p>
          <a:p>
            <a:r>
              <a:rPr lang="es-ES" dirty="0"/>
              <a:t>-</a:t>
            </a:r>
            <a:r>
              <a:rPr lang="es-ES" dirty="0" err="1"/>
              <a:t>Organització</a:t>
            </a:r>
            <a:r>
              <a:rPr lang="es-ES" dirty="0"/>
              <a:t> del centre, </a:t>
            </a:r>
            <a:r>
              <a:rPr lang="es-ES" dirty="0" err="1"/>
              <a:t>calendari</a:t>
            </a:r>
            <a:r>
              <a:rPr lang="es-ES" dirty="0"/>
              <a:t>.</a:t>
            </a:r>
          </a:p>
          <a:p>
            <a:endParaRPr lang="es-ES" dirty="0"/>
          </a:p>
          <a:p>
            <a:pPr>
              <a:buFontTx/>
              <a:buChar char="-"/>
            </a:pPr>
            <a:r>
              <a:rPr lang="es-ES" dirty="0"/>
              <a:t>-</a:t>
            </a:r>
            <a:r>
              <a:rPr lang="es-ES" dirty="0" err="1"/>
              <a:t>Sistemes</a:t>
            </a:r>
            <a:r>
              <a:rPr lang="es-ES" dirty="0"/>
              <a:t> i </a:t>
            </a:r>
            <a:r>
              <a:rPr lang="es-ES" dirty="0" err="1"/>
              <a:t>criteris</a:t>
            </a:r>
            <a:r>
              <a:rPr lang="es-ES" dirty="0"/>
              <a:t> </a:t>
            </a:r>
            <a:r>
              <a:rPr lang="es-ES" dirty="0" err="1"/>
              <a:t>d’avaluació</a:t>
            </a:r>
            <a:r>
              <a:rPr lang="es-ES" dirty="0"/>
              <a:t>  i </a:t>
            </a:r>
            <a:r>
              <a:rPr lang="es-ES" dirty="0" err="1"/>
              <a:t>recuperació</a:t>
            </a:r>
            <a:r>
              <a:rPr lang="es-ES" dirty="0"/>
              <a:t> de cada </a:t>
            </a:r>
            <a:r>
              <a:rPr lang="es-ES" dirty="0" err="1"/>
              <a:t>matèria</a:t>
            </a:r>
            <a:r>
              <a:rPr lang="es-ES" dirty="0"/>
              <a:t> </a:t>
            </a:r>
          </a:p>
          <a:p>
            <a:pPr>
              <a:buFontTx/>
              <a:buChar char="-"/>
            </a:pPr>
            <a:endParaRPr lang="es-ES" dirty="0"/>
          </a:p>
          <a:p>
            <a:pPr>
              <a:buFontTx/>
              <a:buChar char="-"/>
            </a:pPr>
            <a:r>
              <a:rPr lang="es-ES" dirty="0"/>
              <a:t>- </a:t>
            </a:r>
            <a:r>
              <a:rPr lang="es-ES" dirty="0" err="1"/>
              <a:t>Aspectes</a:t>
            </a:r>
            <a:r>
              <a:rPr lang="es-ES" dirty="0"/>
              <a:t> </a:t>
            </a:r>
            <a:r>
              <a:rPr lang="es-ES" dirty="0" err="1"/>
              <a:t>normatius</a:t>
            </a:r>
            <a:r>
              <a:rPr lang="es-ES" dirty="0"/>
              <a:t>:</a:t>
            </a:r>
          </a:p>
          <a:p>
            <a:r>
              <a:rPr lang="es-ES" dirty="0" err="1"/>
              <a:t>Puntualitat</a:t>
            </a:r>
            <a:r>
              <a:rPr lang="es-ES" dirty="0"/>
              <a:t> , </a:t>
            </a:r>
            <a:r>
              <a:rPr lang="es-ES" dirty="0" err="1"/>
              <a:t>assistència</a:t>
            </a:r>
            <a:r>
              <a:rPr lang="es-ES" dirty="0"/>
              <a:t>  (faltes </a:t>
            </a:r>
            <a:r>
              <a:rPr lang="es-ES" dirty="0" err="1"/>
              <a:t>d’assistència</a:t>
            </a:r>
            <a:r>
              <a:rPr lang="es-ES" dirty="0"/>
              <a:t> a </a:t>
            </a:r>
            <a:r>
              <a:rPr lang="es-ES" dirty="0" err="1"/>
              <a:t>exàmens</a:t>
            </a:r>
            <a:r>
              <a:rPr lang="es-ES" dirty="0"/>
              <a:t>: cal </a:t>
            </a:r>
            <a:r>
              <a:rPr lang="es-ES" dirty="0" err="1"/>
              <a:t>certificat</a:t>
            </a:r>
            <a:r>
              <a:rPr lang="es-ES" dirty="0"/>
              <a:t> </a:t>
            </a:r>
            <a:r>
              <a:rPr lang="es-ES" dirty="0" err="1"/>
              <a:t>mèdic</a:t>
            </a:r>
            <a:r>
              <a:rPr lang="es-ES" dirty="0"/>
              <a:t> oficial) i </a:t>
            </a:r>
            <a:r>
              <a:rPr lang="es-ES" dirty="0" err="1"/>
              <a:t>aspectes</a:t>
            </a:r>
            <a:r>
              <a:rPr lang="es-ES" dirty="0"/>
              <a:t> </a:t>
            </a:r>
            <a:r>
              <a:rPr lang="es-ES" dirty="0" err="1"/>
              <a:t>disciplinaris</a:t>
            </a:r>
            <a:r>
              <a:rPr lang="es-ES" dirty="0"/>
              <a:t> (si acumulen 10 faltes </a:t>
            </a:r>
            <a:r>
              <a:rPr lang="es-ES" dirty="0" err="1"/>
              <a:t>d’assistència</a:t>
            </a:r>
            <a:r>
              <a:rPr lang="es-ES" dirty="0"/>
              <a:t> </a:t>
            </a:r>
            <a:r>
              <a:rPr lang="es-ES" dirty="0" err="1"/>
              <a:t>sense</a:t>
            </a:r>
            <a:r>
              <a:rPr lang="es-ES" dirty="0"/>
              <a:t> justificar, o 10 </a:t>
            </a:r>
            <a:r>
              <a:rPr lang="es-ES" dirty="0" err="1"/>
              <a:t>retards</a:t>
            </a:r>
            <a:r>
              <a:rPr lang="es-ES" dirty="0"/>
              <a:t>, o una </a:t>
            </a:r>
            <a:r>
              <a:rPr lang="es-ES" dirty="0" err="1"/>
              <a:t>expulsió</a:t>
            </a:r>
            <a:r>
              <a:rPr lang="es-ES" dirty="0"/>
              <a:t> de </a:t>
            </a:r>
            <a:r>
              <a:rPr lang="es-ES" dirty="0" err="1"/>
              <a:t>l’aula</a:t>
            </a:r>
            <a:r>
              <a:rPr lang="es-ES" dirty="0"/>
              <a:t>, el T.O. li </a:t>
            </a:r>
            <a:r>
              <a:rPr lang="es-ES" dirty="0" err="1"/>
              <a:t>retirarà</a:t>
            </a:r>
            <a:r>
              <a:rPr lang="es-ES" dirty="0"/>
              <a:t> el carnet  de </a:t>
            </a:r>
            <a:r>
              <a:rPr lang="es-ES" dirty="0" err="1"/>
              <a:t>sortida</a:t>
            </a:r>
            <a:r>
              <a:rPr lang="es-ES" dirty="0"/>
              <a:t> de </a:t>
            </a:r>
            <a:r>
              <a:rPr lang="es-ES" dirty="0" err="1"/>
              <a:t>pati</a:t>
            </a:r>
            <a:r>
              <a:rPr lang="es-ES" dirty="0"/>
              <a:t> </a:t>
            </a:r>
            <a:r>
              <a:rPr lang="es-ES" dirty="0" err="1"/>
              <a:t>durant</a:t>
            </a:r>
            <a:r>
              <a:rPr lang="es-ES" dirty="0"/>
              <a:t> dos </a:t>
            </a:r>
            <a:r>
              <a:rPr lang="es-ES" dirty="0" err="1"/>
              <a:t>dies</a:t>
            </a:r>
            <a:r>
              <a:rPr lang="es-ES" dirty="0"/>
              <a:t>), etc.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332656"/>
            <a:ext cx="6629400" cy="1826363"/>
          </a:xfrm>
        </p:spPr>
        <p:txBody>
          <a:bodyPr/>
          <a:lstStyle/>
          <a:p>
            <a:r>
              <a:rPr lang="es-ES" dirty="0" err="1"/>
              <a:t>Altres</a:t>
            </a:r>
            <a:r>
              <a:rPr lang="es-ES" dirty="0"/>
              <a:t> </a:t>
            </a:r>
            <a:r>
              <a:rPr lang="es-ES" dirty="0" err="1"/>
              <a:t>qüestions</a:t>
            </a:r>
            <a:endParaRPr lang="es-ES" dirty="0"/>
          </a:p>
        </p:txBody>
      </p:sp>
      <p:sp>
        <p:nvSpPr>
          <p:cNvPr id="4" name="2 Marcador de texto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7992888" cy="504056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/>
              <a:t>  </a:t>
            </a:r>
            <a:r>
              <a:rPr lang="es-ES" b="1" dirty="0" err="1"/>
              <a:t>Canvis</a:t>
            </a:r>
            <a:r>
              <a:rPr lang="es-ES" b="1" dirty="0"/>
              <a:t> de </a:t>
            </a:r>
            <a:r>
              <a:rPr lang="es-ES" b="1" dirty="0" err="1"/>
              <a:t>matèries</a:t>
            </a:r>
            <a:r>
              <a:rPr lang="es-ES" b="1" dirty="0"/>
              <a:t> </a:t>
            </a:r>
            <a:r>
              <a:rPr lang="es-ES" b="1" dirty="0" err="1"/>
              <a:t>durant</a:t>
            </a:r>
            <a:r>
              <a:rPr lang="es-ES" b="1" dirty="0"/>
              <a:t> el primer mes </a:t>
            </a:r>
          </a:p>
          <a:p>
            <a:pPr>
              <a:buFont typeface="Arial" pitchFamily="34" charset="0"/>
              <a:buChar char="•"/>
            </a:pPr>
            <a:endParaRPr lang="es-ES" b="1" dirty="0"/>
          </a:p>
          <a:p>
            <a:pPr>
              <a:buFont typeface="Arial" pitchFamily="34" charset="0"/>
              <a:buChar char="•"/>
            </a:pPr>
            <a:r>
              <a:rPr lang="es-ES" b="1" dirty="0"/>
              <a:t> </a:t>
            </a:r>
            <a:r>
              <a:rPr lang="es-ES" b="1" dirty="0" err="1"/>
              <a:t>Importància</a:t>
            </a:r>
            <a:r>
              <a:rPr lang="es-ES" b="1" dirty="0"/>
              <a:t> de </a:t>
            </a:r>
            <a:r>
              <a:rPr lang="es-ES" b="1" dirty="0" err="1"/>
              <a:t>l’agenda</a:t>
            </a:r>
            <a:r>
              <a:rPr lang="es-ES" b="1" dirty="0"/>
              <a:t> i de la </a:t>
            </a:r>
            <a:r>
              <a:rPr lang="es-ES" b="1" dirty="0" err="1"/>
              <a:t>seva</a:t>
            </a:r>
            <a:r>
              <a:rPr lang="es-ES" b="1" dirty="0"/>
              <a:t> </a:t>
            </a:r>
            <a:r>
              <a:rPr lang="es-ES" b="1" dirty="0" err="1"/>
              <a:t>utilització</a:t>
            </a:r>
            <a:r>
              <a:rPr lang="es-ES" b="1" dirty="0"/>
              <a:t> </a:t>
            </a:r>
            <a:r>
              <a:rPr lang="es-ES" b="1" dirty="0" err="1"/>
              <a:t>diària</a:t>
            </a:r>
            <a:endParaRPr lang="es-ES" b="1" dirty="0"/>
          </a:p>
          <a:p>
            <a:pPr>
              <a:buFont typeface="Arial" pitchFamily="34" charset="0"/>
              <a:buChar char="•"/>
            </a:pPr>
            <a:endParaRPr lang="es-ES" b="1" dirty="0"/>
          </a:p>
          <a:p>
            <a:pPr>
              <a:buFont typeface="Arial" pitchFamily="34" charset="0"/>
              <a:buChar char="•"/>
            </a:pPr>
            <a:r>
              <a:rPr lang="es-ES" b="1" dirty="0"/>
              <a:t> </a:t>
            </a:r>
            <a:r>
              <a:rPr lang="es-ES" b="1" dirty="0" err="1"/>
              <a:t>Importància</a:t>
            </a:r>
            <a:r>
              <a:rPr lang="es-ES" b="1" dirty="0"/>
              <a:t> de </a:t>
            </a:r>
            <a:r>
              <a:rPr lang="es-ES" b="1" dirty="0" err="1"/>
              <a:t>fer</a:t>
            </a:r>
            <a:r>
              <a:rPr lang="es-ES" b="1" dirty="0"/>
              <a:t> </a:t>
            </a:r>
            <a:r>
              <a:rPr lang="es-ES" b="1" dirty="0" err="1"/>
              <a:t>deures</a:t>
            </a:r>
            <a:r>
              <a:rPr lang="es-ES" b="1" dirty="0"/>
              <a:t> i/o estudiar cada </a:t>
            </a:r>
            <a:r>
              <a:rPr lang="es-ES" b="1" dirty="0" err="1"/>
              <a:t>dia</a:t>
            </a:r>
            <a:r>
              <a:rPr lang="es-ES" b="1" dirty="0"/>
              <a:t>: </a:t>
            </a:r>
            <a:r>
              <a:rPr lang="es-ES" b="1" dirty="0" err="1"/>
              <a:t>horari</a:t>
            </a:r>
            <a:r>
              <a:rPr lang="es-ES" b="1" dirty="0"/>
              <a:t> </a:t>
            </a:r>
            <a:r>
              <a:rPr lang="es-ES" b="1" dirty="0" err="1"/>
              <a:t>d’estudi</a:t>
            </a:r>
            <a:endParaRPr lang="es-ES" b="1" dirty="0"/>
          </a:p>
          <a:p>
            <a:pPr>
              <a:buFont typeface="Arial" pitchFamily="34" charset="0"/>
              <a:buChar char="•"/>
            </a:pPr>
            <a:endParaRPr lang="es-ES" b="1" dirty="0"/>
          </a:p>
          <a:p>
            <a:pPr>
              <a:buFont typeface="Arial" pitchFamily="34" charset="0"/>
              <a:buChar char="•"/>
            </a:pPr>
            <a:r>
              <a:rPr lang="es-ES" b="1" dirty="0"/>
              <a:t>  </a:t>
            </a:r>
            <a:r>
              <a:rPr lang="es-ES" b="1" dirty="0" err="1"/>
              <a:t>Qualificacions</a:t>
            </a:r>
            <a:r>
              <a:rPr lang="es-ES" b="1" dirty="0"/>
              <a:t> </a:t>
            </a:r>
            <a:r>
              <a:rPr lang="es-ES" b="1" dirty="0" err="1"/>
              <a:t>finals</a:t>
            </a:r>
            <a:r>
              <a:rPr lang="es-ES" b="1" dirty="0"/>
              <a:t> </a:t>
            </a:r>
          </a:p>
          <a:p>
            <a:r>
              <a:rPr lang="es-ES" b="1" dirty="0"/>
              <a:t>  </a:t>
            </a:r>
            <a:r>
              <a:rPr lang="es-ES" sz="1600" dirty="0" err="1"/>
              <a:t>L’alumnat</a:t>
            </a:r>
            <a:r>
              <a:rPr lang="es-ES" sz="1600" dirty="0"/>
              <a:t> que en acabar primer </a:t>
            </a:r>
            <a:r>
              <a:rPr lang="es-ES" sz="1600" dirty="0" err="1"/>
              <a:t>curs</a:t>
            </a:r>
            <a:r>
              <a:rPr lang="es-ES" sz="1600" dirty="0"/>
              <a:t> </a:t>
            </a:r>
            <a:r>
              <a:rPr lang="es-ES" sz="1600" dirty="0" err="1"/>
              <a:t>tingui</a:t>
            </a:r>
            <a:r>
              <a:rPr lang="es-ES" sz="1600" dirty="0"/>
              <a:t> </a:t>
            </a:r>
            <a:r>
              <a:rPr lang="es-ES" sz="1600" dirty="0" err="1"/>
              <a:t>avaluació</a:t>
            </a:r>
            <a:r>
              <a:rPr lang="es-ES" sz="1600" dirty="0"/>
              <a:t> negativa en 3 o 4 </a:t>
            </a:r>
            <a:r>
              <a:rPr lang="es-ES" sz="1600" dirty="0" err="1"/>
              <a:t>matèries</a:t>
            </a:r>
            <a:r>
              <a:rPr lang="es-ES" sz="1600" dirty="0"/>
              <a:t> </a:t>
            </a:r>
            <a:r>
              <a:rPr lang="es-ES" sz="1600" dirty="0" err="1"/>
              <a:t>pot</a:t>
            </a:r>
            <a:r>
              <a:rPr lang="es-ES" sz="1600" dirty="0"/>
              <a:t> optar entre: </a:t>
            </a:r>
          </a:p>
          <a:p>
            <a:r>
              <a:rPr lang="es-ES" sz="1600" dirty="0"/>
              <a:t>- Matricular-se </a:t>
            </a:r>
            <a:r>
              <a:rPr lang="es-ES" sz="1600" dirty="0" err="1"/>
              <a:t>només</a:t>
            </a:r>
            <a:r>
              <a:rPr lang="es-ES" sz="1600" dirty="0"/>
              <a:t> de les tres o </a:t>
            </a:r>
            <a:r>
              <a:rPr lang="es-ES" sz="1600" dirty="0" err="1"/>
              <a:t>quatre</a:t>
            </a:r>
            <a:r>
              <a:rPr lang="es-ES" sz="1600" dirty="0"/>
              <a:t> </a:t>
            </a:r>
            <a:r>
              <a:rPr lang="es-ES" sz="1600" dirty="0" err="1"/>
              <a:t>matèries</a:t>
            </a:r>
            <a:r>
              <a:rPr lang="es-ES" sz="1600" dirty="0"/>
              <a:t> </a:t>
            </a:r>
            <a:r>
              <a:rPr lang="es-ES" sz="1600" dirty="0" err="1"/>
              <a:t>suspeses</a:t>
            </a:r>
            <a:r>
              <a:rPr lang="es-ES" sz="1600" dirty="0"/>
              <a:t>. </a:t>
            </a:r>
          </a:p>
          <a:p>
            <a:r>
              <a:rPr lang="es-ES" sz="1600" dirty="0"/>
              <a:t>- Renunciar a les </a:t>
            </a:r>
            <a:r>
              <a:rPr lang="es-ES" sz="1600" dirty="0" err="1"/>
              <a:t>matèries</a:t>
            </a:r>
            <a:r>
              <a:rPr lang="es-ES" sz="1600" dirty="0"/>
              <a:t> </a:t>
            </a:r>
            <a:r>
              <a:rPr lang="es-ES" sz="1600" dirty="0" err="1"/>
              <a:t>aprovades</a:t>
            </a:r>
            <a:r>
              <a:rPr lang="es-ES" sz="1600" dirty="0"/>
              <a:t> i cursar de </a:t>
            </a:r>
            <a:r>
              <a:rPr lang="es-ES" sz="1600" dirty="0" err="1"/>
              <a:t>nou</a:t>
            </a:r>
            <a:r>
              <a:rPr lang="es-ES" sz="1600" dirty="0"/>
              <a:t> totes les </a:t>
            </a:r>
            <a:r>
              <a:rPr lang="es-ES" sz="1600" dirty="0" err="1"/>
              <a:t>matèries</a:t>
            </a:r>
            <a:r>
              <a:rPr lang="es-ES" sz="1600" dirty="0"/>
              <a:t> de 1r. </a:t>
            </a:r>
          </a:p>
          <a:p>
            <a:endParaRPr lang="es-ES" sz="1600" dirty="0"/>
          </a:p>
          <a:p>
            <a:r>
              <a:rPr lang="es-ES" sz="1600" dirty="0" err="1"/>
              <a:t>L'alumnat</a:t>
            </a:r>
            <a:r>
              <a:rPr lang="es-ES" sz="1600" dirty="0"/>
              <a:t> que en acabar el </a:t>
            </a:r>
            <a:r>
              <a:rPr lang="es-ES" sz="1600" dirty="0" err="1"/>
              <a:t>segon</a:t>
            </a:r>
            <a:r>
              <a:rPr lang="es-ES" sz="1600" dirty="0"/>
              <a:t> </a:t>
            </a:r>
            <a:r>
              <a:rPr lang="es-ES" sz="1600" dirty="0" err="1"/>
              <a:t>curs</a:t>
            </a:r>
            <a:r>
              <a:rPr lang="es-ES" sz="1600" dirty="0"/>
              <a:t> </a:t>
            </a:r>
            <a:r>
              <a:rPr lang="es-ES" sz="1600" dirty="0" err="1"/>
              <a:t>tingui</a:t>
            </a:r>
            <a:r>
              <a:rPr lang="es-ES" sz="1600" dirty="0"/>
              <a:t> </a:t>
            </a:r>
            <a:r>
              <a:rPr lang="es-ES" sz="1600" dirty="0" err="1"/>
              <a:t>avaluació</a:t>
            </a:r>
            <a:r>
              <a:rPr lang="es-ES" sz="1600" dirty="0"/>
              <a:t> negativa en </a:t>
            </a:r>
            <a:r>
              <a:rPr lang="es-ES" sz="1600" dirty="0" err="1"/>
              <a:t>algunes</a:t>
            </a:r>
            <a:r>
              <a:rPr lang="es-ES" sz="1600" dirty="0"/>
              <a:t> </a:t>
            </a:r>
            <a:r>
              <a:rPr lang="es-ES" sz="1600" dirty="0" err="1"/>
              <a:t>matèries</a:t>
            </a:r>
            <a:r>
              <a:rPr lang="es-ES" sz="1600" dirty="0"/>
              <a:t>, també té </a:t>
            </a:r>
            <a:r>
              <a:rPr lang="es-ES" sz="1600" dirty="0" err="1"/>
              <a:t>dues</a:t>
            </a:r>
            <a:r>
              <a:rPr lang="es-ES" sz="1600" dirty="0"/>
              <a:t> </a:t>
            </a:r>
            <a:r>
              <a:rPr lang="es-ES" sz="1600" dirty="0" err="1"/>
              <a:t>opcions</a:t>
            </a:r>
            <a:r>
              <a:rPr lang="es-ES" sz="1600" dirty="0"/>
              <a:t>: </a:t>
            </a:r>
          </a:p>
          <a:p>
            <a:r>
              <a:rPr lang="es-ES" sz="1600" dirty="0"/>
              <a:t>- Matricular-se </a:t>
            </a:r>
            <a:r>
              <a:rPr lang="es-ES" sz="1600" dirty="0" err="1"/>
              <a:t>només</a:t>
            </a:r>
            <a:r>
              <a:rPr lang="es-ES" sz="1600" dirty="0"/>
              <a:t> de les </a:t>
            </a:r>
            <a:r>
              <a:rPr lang="es-ES" sz="1600" dirty="0" err="1"/>
              <a:t>matèries</a:t>
            </a:r>
            <a:r>
              <a:rPr lang="es-ES" sz="1600" dirty="0"/>
              <a:t> </a:t>
            </a:r>
            <a:r>
              <a:rPr lang="es-ES" sz="1600" dirty="0" err="1"/>
              <a:t>suspeses</a:t>
            </a:r>
            <a:r>
              <a:rPr lang="es-ES" sz="1600" dirty="0"/>
              <a:t>. </a:t>
            </a:r>
          </a:p>
          <a:p>
            <a:r>
              <a:rPr lang="es-ES" sz="1600" dirty="0"/>
              <a:t>- Renunciar a les </a:t>
            </a:r>
            <a:r>
              <a:rPr lang="es-ES" sz="1600" dirty="0" err="1"/>
              <a:t>matèries</a:t>
            </a:r>
            <a:r>
              <a:rPr lang="es-ES" sz="1600" dirty="0"/>
              <a:t> </a:t>
            </a:r>
            <a:r>
              <a:rPr lang="es-ES" sz="1600" dirty="0" err="1"/>
              <a:t>aprovades</a:t>
            </a:r>
            <a:r>
              <a:rPr lang="es-ES" sz="1600" dirty="0"/>
              <a:t> i cursar de </a:t>
            </a:r>
            <a:r>
              <a:rPr lang="es-ES" sz="1600" dirty="0" err="1"/>
              <a:t>nou</a:t>
            </a:r>
            <a:r>
              <a:rPr lang="es-ES" sz="1600" dirty="0"/>
              <a:t> totes les </a:t>
            </a:r>
            <a:r>
              <a:rPr lang="es-ES" sz="1600" dirty="0" err="1"/>
              <a:t>matèries</a:t>
            </a:r>
            <a:r>
              <a:rPr lang="es-ES" sz="1600" dirty="0"/>
              <a:t> de 2n </a:t>
            </a:r>
          </a:p>
          <a:p>
            <a:pPr>
              <a:buFontTx/>
              <a:buChar char="-"/>
            </a:pPr>
            <a:endParaRPr lang="es-ES" sz="1600" dirty="0"/>
          </a:p>
          <a:p>
            <a:r>
              <a:rPr lang="es-ES" sz="1600" dirty="0"/>
              <a:t>Nota final </a:t>
            </a:r>
            <a:r>
              <a:rPr lang="es-ES" sz="1600" dirty="0" err="1"/>
              <a:t>accés</a:t>
            </a:r>
            <a:r>
              <a:rPr lang="es-ES" sz="1600" dirty="0"/>
              <a:t> </a:t>
            </a:r>
            <a:r>
              <a:rPr lang="es-ES" sz="1600" dirty="0" err="1"/>
              <a:t>Universitat</a:t>
            </a:r>
            <a:r>
              <a:rPr lang="es-ES" sz="1600" dirty="0"/>
              <a:t>  ------ 60% nota </a:t>
            </a:r>
            <a:r>
              <a:rPr lang="es-ES" sz="1600" dirty="0" err="1"/>
              <a:t>mitjana</a:t>
            </a:r>
            <a:r>
              <a:rPr lang="es-ES" sz="1600" dirty="0"/>
              <a:t> de </a:t>
            </a:r>
            <a:r>
              <a:rPr lang="es-ES" sz="1600" dirty="0" err="1"/>
              <a:t>batxillerat</a:t>
            </a:r>
            <a:r>
              <a:rPr lang="es-ES" sz="1600" dirty="0"/>
              <a:t> </a:t>
            </a:r>
          </a:p>
          <a:p>
            <a:r>
              <a:rPr lang="es-ES" sz="1600" dirty="0"/>
              <a:t>                                                      40% nota de la fase general de </a:t>
            </a:r>
            <a:r>
              <a:rPr lang="es-ES" sz="1600" dirty="0" err="1"/>
              <a:t>selectivitat</a:t>
            </a:r>
            <a:endParaRPr lang="es-ES" sz="1600" dirty="0"/>
          </a:p>
          <a:p>
            <a:endParaRPr lang="es-ES" dirty="0"/>
          </a:p>
          <a:p>
            <a:r>
              <a:rPr lang="ca-ES" sz="1600" dirty="0"/>
              <a:t>Amb la fase específica de les PAU es pot arribar fins a una nota de 14. (10 a la fase general i 4 de les dues notes de la fase específica).</a:t>
            </a:r>
            <a:endParaRPr lang="es-ES" sz="1600" dirty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</TotalTime>
  <Words>893</Words>
  <Application>Microsoft Office PowerPoint</Application>
  <PresentationFormat>Presentación en pantalla (4:3)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Wingdings 2</vt:lpstr>
      <vt:lpstr>Técnico</vt:lpstr>
      <vt:lpstr>REUNIÓ PARES 1r BATXILLERAT INS J. L. SERT </vt:lpstr>
      <vt:lpstr>Presentación de PowerPoint</vt:lpstr>
      <vt:lpstr>Presentación de PowerPoint</vt:lpstr>
      <vt:lpstr>Calendari</vt:lpstr>
      <vt:lpstr>Presentación de PowerPoint</vt:lpstr>
      <vt:lpstr>Treball de recerca</vt:lpstr>
      <vt:lpstr>Sortides i jornades culturals:   Les sortides les programen els departaments didàctics. Durant la tercera avaluació els alumnes de Batxillerat no fan sortides ni tampoc 15 dies abans  dels exàmens d’avaluació (acord de l’equip docent) .    Acabaments de trimestre, Carnaval, Sant Jordi, Ecofesta i “Setmana Verda i Solidària” (setmana abans de Setmana Santa).   Mentre duri la situació de Pandèmia, no es faran sortides ni activitats grupals. </vt:lpstr>
      <vt:lpstr>Guia de l’alumne</vt:lpstr>
      <vt:lpstr>Altres qüestions</vt:lpstr>
      <vt:lpstr>Presentación de PowerPoint</vt:lpstr>
      <vt:lpstr>ORIENTACIONS D’ESTUDI          http://www.educaweb.cat/continguts/educatius/tecniques-estudi/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 PARES 1r BATXILLERAT IES SERT</dc:title>
  <dc:creator>Rubén</dc:creator>
  <cp:lastModifiedBy>Alicia Cortes</cp:lastModifiedBy>
  <cp:revision>61</cp:revision>
  <dcterms:created xsi:type="dcterms:W3CDTF">2017-10-10T15:56:32Z</dcterms:created>
  <dcterms:modified xsi:type="dcterms:W3CDTF">2020-09-30T22:53:51Z</dcterms:modified>
</cp:coreProperties>
</file>