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7"/>
  </p:notesMasterIdLst>
  <p:sldIdLst>
    <p:sldId id="256" r:id="rId2"/>
    <p:sldId id="257" r:id="rId3"/>
    <p:sldId id="302" r:id="rId4"/>
    <p:sldId id="304" r:id="rId5"/>
    <p:sldId id="303" r:id="rId6"/>
    <p:sldId id="330" r:id="rId7"/>
    <p:sldId id="260" r:id="rId8"/>
    <p:sldId id="331" r:id="rId9"/>
    <p:sldId id="305" r:id="rId10"/>
    <p:sldId id="259" r:id="rId11"/>
    <p:sldId id="279" r:id="rId12"/>
    <p:sldId id="262" r:id="rId13"/>
    <p:sldId id="275" r:id="rId14"/>
    <p:sldId id="306" r:id="rId15"/>
    <p:sldId id="307" r:id="rId16"/>
    <p:sldId id="308" r:id="rId17"/>
    <p:sldId id="276" r:id="rId18"/>
    <p:sldId id="309" r:id="rId19"/>
    <p:sldId id="263" r:id="rId20"/>
    <p:sldId id="310" r:id="rId21"/>
    <p:sldId id="267" r:id="rId22"/>
    <p:sldId id="332" r:id="rId23"/>
    <p:sldId id="334" r:id="rId24"/>
    <p:sldId id="281" r:id="rId25"/>
    <p:sldId id="311" r:id="rId26"/>
    <p:sldId id="312" r:id="rId27"/>
    <p:sldId id="269" r:id="rId28"/>
    <p:sldId id="283" r:id="rId29"/>
    <p:sldId id="313" r:id="rId30"/>
    <p:sldId id="314" r:id="rId31"/>
    <p:sldId id="329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271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3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/>
            <a:t>3 Retards</a:t>
          </a:r>
          <a:endParaRPr lang="ca-ES" b="1" dirty="0"/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/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/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dirty="0" smtClean="0"/>
            <a:t>1 Falta assistència FA </a:t>
          </a:r>
          <a:endParaRPr lang="ca-ES" dirty="0"/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/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/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BA7DC5C1-7A6E-40AC-AE5E-7C64B3D2DEDA}" type="presOf" srcId="{CF18FBAC-1705-42BD-8357-1D1F1EEB37DD}" destId="{822CAA4F-485D-4331-B992-7B6AF48B06A9}" srcOrd="0" destOrd="0" presId="urn:microsoft.com/office/officeart/2005/8/layout/process1"/>
    <dgm:cxn modelId="{7D882B13-6F6C-49FC-8E26-AAD7BF27D789}" type="presOf" srcId="{2D7D2BC3-AD81-4A3D-B3E8-ED209D2303FD}" destId="{24F87888-B14D-4437-B91A-14E6F9C6669E}" srcOrd="0" destOrd="0" presId="urn:microsoft.com/office/officeart/2005/8/layout/process1"/>
    <dgm:cxn modelId="{9C5016FF-7266-4BAE-8452-1A82BB32C50A}" type="presOf" srcId="{E8E68C5D-DDB3-41D3-80DF-66917878E894}" destId="{27AE8583-D9C2-4BC6-8E32-6773F72222E5}" srcOrd="1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0182F95A-4BAB-40E3-92F8-B8DDA24CFA97}" type="presOf" srcId="{E1AC41ED-08C2-4340-9B00-CD8A168008F3}" destId="{4B0DC3E9-5672-4A84-B97A-8109C832E55B}" srcOrd="0" destOrd="0" presId="urn:microsoft.com/office/officeart/2005/8/layout/process1"/>
    <dgm:cxn modelId="{7BCE50F2-27A0-4B4C-8690-5DD148609436}" type="presOf" srcId="{E8E68C5D-DDB3-41D3-80DF-66917878E894}" destId="{0F44A8DF-9753-4874-BE8F-02B75845C909}" srcOrd="0" destOrd="0" presId="urn:microsoft.com/office/officeart/2005/8/layout/process1"/>
    <dgm:cxn modelId="{9408F9D4-C0A6-47C4-8E03-28DE31EED2F8}" type="presParOf" srcId="{822CAA4F-485D-4331-B992-7B6AF48B06A9}" destId="{4B0DC3E9-5672-4A84-B97A-8109C832E55B}" srcOrd="0" destOrd="0" presId="urn:microsoft.com/office/officeart/2005/8/layout/process1"/>
    <dgm:cxn modelId="{BB9D4B55-73C9-428D-A765-51C16BE54D15}" type="presParOf" srcId="{822CAA4F-485D-4331-B992-7B6AF48B06A9}" destId="{0F44A8DF-9753-4874-BE8F-02B75845C909}" srcOrd="1" destOrd="0" presId="urn:microsoft.com/office/officeart/2005/8/layout/process1"/>
    <dgm:cxn modelId="{748861A0-CF80-442F-BCFA-4B37C35919EF}" type="presParOf" srcId="{0F44A8DF-9753-4874-BE8F-02B75845C909}" destId="{27AE8583-D9C2-4BC6-8E32-6773F72222E5}" srcOrd="0" destOrd="0" presId="urn:microsoft.com/office/officeart/2005/8/layout/process1"/>
    <dgm:cxn modelId="{9B1ABD25-A2AB-4D83-AE3E-43890BFBE2BE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E1AC41ED-08C2-4340-9B00-CD8A168008F3}">
      <dgm:prSet phldrT="[Texto]" custT="1"/>
      <dgm:spPr/>
      <dgm:t>
        <a:bodyPr/>
        <a:lstStyle/>
        <a:p>
          <a:r>
            <a:rPr lang="ca-ES" sz="3200" b="1" dirty="0" smtClean="0"/>
            <a:t>10 </a:t>
          </a:r>
          <a:r>
            <a:rPr lang="ca-ES" sz="2800" b="1" dirty="0" smtClean="0"/>
            <a:t>FA sense justificar</a:t>
          </a:r>
          <a:endParaRPr lang="ca-ES" sz="2800" b="1" dirty="0"/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/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/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dirty="0" smtClean="0"/>
            <a:t>1 </a:t>
          </a:r>
          <a:r>
            <a:rPr lang="ca-ES" b="1" dirty="0" smtClean="0"/>
            <a:t>AMONESTACIÓ</a:t>
          </a:r>
          <a:endParaRPr lang="ca-ES" b="1" dirty="0"/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/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/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F51C6A9-6443-4B34-9915-1602AF5BEB40}" type="presOf" srcId="{E8E68C5D-DDB3-41D3-80DF-66917878E894}" destId="{0F44A8DF-9753-4874-BE8F-02B75845C909}" srcOrd="0" destOrd="0" presId="urn:microsoft.com/office/officeart/2005/8/layout/process1"/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5C32AA68-2815-4CFC-B2EE-DCF2D071803E}" type="presOf" srcId="{E8E68C5D-DDB3-41D3-80DF-66917878E894}" destId="{27AE8583-D9C2-4BC6-8E32-6773F72222E5}" srcOrd="1" destOrd="0" presId="urn:microsoft.com/office/officeart/2005/8/layout/process1"/>
    <dgm:cxn modelId="{32CDEA5A-81C6-4AC7-B0A6-5987EA037804}" type="presOf" srcId="{CF18FBAC-1705-42BD-8357-1D1F1EEB37DD}" destId="{822CAA4F-485D-4331-B992-7B6AF48B06A9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A82EA7DC-D1E6-4003-AEF0-04942ECFBFF8}" type="presOf" srcId="{2D7D2BC3-AD81-4A3D-B3E8-ED209D2303FD}" destId="{24F87888-B14D-4437-B91A-14E6F9C6669E}" srcOrd="0" destOrd="0" presId="urn:microsoft.com/office/officeart/2005/8/layout/process1"/>
    <dgm:cxn modelId="{377A0165-BD52-4950-B926-96AA8C12ADBE}" type="presOf" srcId="{E1AC41ED-08C2-4340-9B00-CD8A168008F3}" destId="{4B0DC3E9-5672-4A84-B97A-8109C832E55B}" srcOrd="0" destOrd="0" presId="urn:microsoft.com/office/officeart/2005/8/layout/process1"/>
    <dgm:cxn modelId="{B797DFF6-B268-4F50-8DA7-B1B90425C8F3}" type="presParOf" srcId="{822CAA4F-485D-4331-B992-7B6AF48B06A9}" destId="{4B0DC3E9-5672-4A84-B97A-8109C832E55B}" srcOrd="0" destOrd="0" presId="urn:microsoft.com/office/officeart/2005/8/layout/process1"/>
    <dgm:cxn modelId="{1BCE4D0F-6D57-4B29-8F10-D716786DF3B8}" type="presParOf" srcId="{822CAA4F-485D-4331-B992-7B6AF48B06A9}" destId="{0F44A8DF-9753-4874-BE8F-02B75845C909}" srcOrd="1" destOrd="0" presId="urn:microsoft.com/office/officeart/2005/8/layout/process1"/>
    <dgm:cxn modelId="{062223C5-AF32-43E7-8D48-BC3B1B0EEDAC}" type="presParOf" srcId="{0F44A8DF-9753-4874-BE8F-02B75845C909}" destId="{27AE8583-D9C2-4BC6-8E32-6773F72222E5}" srcOrd="0" destOrd="0" presId="urn:microsoft.com/office/officeart/2005/8/layout/process1"/>
    <dgm:cxn modelId="{2C4E5430-E733-4426-8482-5503108749F3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/>
            <a:t>3 Expulsions d’aula</a:t>
          </a:r>
          <a:endParaRPr lang="ca-ES" b="1" dirty="0"/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/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/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b="1" dirty="0" smtClean="0"/>
            <a:t>1 AMONESTACIÓ</a:t>
          </a:r>
          <a:endParaRPr lang="ca-ES" b="1" dirty="0"/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/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/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133C7713-BD13-4548-9907-FB44DEC8C5B0}" type="presOf" srcId="{E8E68C5D-DDB3-41D3-80DF-66917878E894}" destId="{27AE8583-D9C2-4BC6-8E32-6773F72222E5}" srcOrd="1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936D34C4-B7C1-4717-B5BB-08F818FF3134}" type="presOf" srcId="{E8E68C5D-DDB3-41D3-80DF-66917878E894}" destId="{0F44A8DF-9753-4874-BE8F-02B75845C909}" srcOrd="0" destOrd="0" presId="urn:microsoft.com/office/officeart/2005/8/layout/process1"/>
    <dgm:cxn modelId="{EB75CB4F-E071-43EC-9902-744503A99D35}" type="presOf" srcId="{2D7D2BC3-AD81-4A3D-B3E8-ED209D2303FD}" destId="{24F87888-B14D-4437-B91A-14E6F9C6669E}" srcOrd="0" destOrd="0" presId="urn:microsoft.com/office/officeart/2005/8/layout/process1"/>
    <dgm:cxn modelId="{A23DC63E-04E5-4ABB-8F4D-7E24BD06155E}" type="presOf" srcId="{E1AC41ED-08C2-4340-9B00-CD8A168008F3}" destId="{4B0DC3E9-5672-4A84-B97A-8109C832E55B}" srcOrd="0" destOrd="0" presId="urn:microsoft.com/office/officeart/2005/8/layout/process1"/>
    <dgm:cxn modelId="{1A6EF0B1-684A-452F-B218-56008DF92717}" type="presOf" srcId="{CF18FBAC-1705-42BD-8357-1D1F1EEB37DD}" destId="{822CAA4F-485D-4331-B992-7B6AF48B06A9}" srcOrd="0" destOrd="0" presId="urn:microsoft.com/office/officeart/2005/8/layout/process1"/>
    <dgm:cxn modelId="{06A6D302-9970-4069-B97D-A5C0B7158056}" type="presParOf" srcId="{822CAA4F-485D-4331-B992-7B6AF48B06A9}" destId="{4B0DC3E9-5672-4A84-B97A-8109C832E55B}" srcOrd="0" destOrd="0" presId="urn:microsoft.com/office/officeart/2005/8/layout/process1"/>
    <dgm:cxn modelId="{E2178B95-8501-4318-8608-4953F7E8DD64}" type="presParOf" srcId="{822CAA4F-485D-4331-B992-7B6AF48B06A9}" destId="{0F44A8DF-9753-4874-BE8F-02B75845C909}" srcOrd="1" destOrd="0" presId="urn:microsoft.com/office/officeart/2005/8/layout/process1"/>
    <dgm:cxn modelId="{D1316FAF-4ABB-4934-8CFE-A629504DDD7F}" type="presParOf" srcId="{0F44A8DF-9753-4874-BE8F-02B75845C909}" destId="{27AE8583-D9C2-4BC6-8E32-6773F72222E5}" srcOrd="0" destOrd="0" presId="urn:microsoft.com/office/officeart/2005/8/layout/process1"/>
    <dgm:cxn modelId="{71814609-4192-468A-96E1-82DA85CD9DF2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8FBAC-1705-42BD-8357-1D1F1EEB37DD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E1AC41ED-08C2-4340-9B00-CD8A168008F3}">
      <dgm:prSet phldrT="[Texto]"/>
      <dgm:spPr/>
      <dgm:t>
        <a:bodyPr/>
        <a:lstStyle/>
        <a:p>
          <a:r>
            <a:rPr lang="ca-ES" b="1" dirty="0" smtClean="0"/>
            <a:t>3 AMONESTACIONS</a:t>
          </a:r>
        </a:p>
      </dgm:t>
    </dgm:pt>
    <dgm:pt modelId="{761FC50A-B47B-4E57-A8F2-23A1697E2169}" type="parTrans" cxnId="{DB4A589F-3A3A-42D4-9994-7EF4AFA2596E}">
      <dgm:prSet/>
      <dgm:spPr/>
      <dgm:t>
        <a:bodyPr/>
        <a:lstStyle/>
        <a:p>
          <a:endParaRPr lang="ca-ES"/>
        </a:p>
      </dgm:t>
    </dgm:pt>
    <dgm:pt modelId="{E8E68C5D-DDB3-41D3-80DF-66917878E894}" type="sibTrans" cxnId="{DB4A589F-3A3A-42D4-9994-7EF4AFA2596E}">
      <dgm:prSet/>
      <dgm:spPr/>
      <dgm:t>
        <a:bodyPr/>
        <a:lstStyle/>
        <a:p>
          <a:endParaRPr lang="ca-ES"/>
        </a:p>
      </dgm:t>
    </dgm:pt>
    <dgm:pt modelId="{2D7D2BC3-AD81-4A3D-B3E8-ED209D2303FD}">
      <dgm:prSet phldrT="[Texto]"/>
      <dgm:spPr/>
      <dgm:t>
        <a:bodyPr/>
        <a:lstStyle/>
        <a:p>
          <a:r>
            <a:rPr lang="ca-ES" b="1" dirty="0" smtClean="0"/>
            <a:t>1 FALTA GREU</a:t>
          </a:r>
          <a:endParaRPr lang="ca-ES" b="1" dirty="0"/>
        </a:p>
      </dgm:t>
    </dgm:pt>
    <dgm:pt modelId="{F6589D09-F016-4D33-9969-4EBF090DBC2B}" type="parTrans" cxnId="{A1BA7221-46A2-4CC4-B20C-043A4007C889}">
      <dgm:prSet/>
      <dgm:spPr/>
      <dgm:t>
        <a:bodyPr/>
        <a:lstStyle/>
        <a:p>
          <a:endParaRPr lang="ca-ES"/>
        </a:p>
      </dgm:t>
    </dgm:pt>
    <dgm:pt modelId="{AA51A8F6-EBF6-401F-AA80-C582EFDCCA09}" type="sibTrans" cxnId="{A1BA7221-46A2-4CC4-B20C-043A4007C889}">
      <dgm:prSet/>
      <dgm:spPr/>
      <dgm:t>
        <a:bodyPr/>
        <a:lstStyle/>
        <a:p>
          <a:endParaRPr lang="ca-ES"/>
        </a:p>
      </dgm:t>
    </dgm:pt>
    <dgm:pt modelId="{822CAA4F-485D-4331-B992-7B6AF48B06A9}" type="pres">
      <dgm:prSet presAssocID="{CF18FBAC-1705-42BD-8357-1D1F1EEB37DD}" presName="Name0" presStyleCnt="0">
        <dgm:presLayoutVars>
          <dgm:dir/>
          <dgm:resizeHandles val="exact"/>
        </dgm:presLayoutVars>
      </dgm:prSet>
      <dgm:spPr/>
    </dgm:pt>
    <dgm:pt modelId="{4B0DC3E9-5672-4A84-B97A-8109C832E55B}" type="pres">
      <dgm:prSet presAssocID="{E1AC41ED-08C2-4340-9B00-CD8A168008F3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F44A8DF-9753-4874-BE8F-02B75845C909}" type="pres">
      <dgm:prSet presAssocID="{E8E68C5D-DDB3-41D3-80DF-66917878E894}" presName="sibTrans" presStyleLbl="sibTrans2D1" presStyleIdx="0" presStyleCnt="1"/>
      <dgm:spPr/>
      <dgm:t>
        <a:bodyPr/>
        <a:lstStyle/>
        <a:p>
          <a:endParaRPr lang="ca-ES"/>
        </a:p>
      </dgm:t>
    </dgm:pt>
    <dgm:pt modelId="{27AE8583-D9C2-4BC6-8E32-6773F72222E5}" type="pres">
      <dgm:prSet presAssocID="{E8E68C5D-DDB3-41D3-80DF-66917878E894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24F87888-B14D-4437-B91A-14E6F9C6669E}" type="pres">
      <dgm:prSet presAssocID="{2D7D2BC3-AD81-4A3D-B3E8-ED209D2303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1BA7221-46A2-4CC4-B20C-043A4007C889}" srcId="{CF18FBAC-1705-42BD-8357-1D1F1EEB37DD}" destId="{2D7D2BC3-AD81-4A3D-B3E8-ED209D2303FD}" srcOrd="1" destOrd="0" parTransId="{F6589D09-F016-4D33-9969-4EBF090DBC2B}" sibTransId="{AA51A8F6-EBF6-401F-AA80-C582EFDCCA09}"/>
    <dgm:cxn modelId="{3CFB2BE2-9A23-4FFE-9864-E72F7065FA2E}" type="presOf" srcId="{CF18FBAC-1705-42BD-8357-1D1F1EEB37DD}" destId="{822CAA4F-485D-4331-B992-7B6AF48B06A9}" srcOrd="0" destOrd="0" presId="urn:microsoft.com/office/officeart/2005/8/layout/process1"/>
    <dgm:cxn modelId="{F82F141B-E8DD-469F-99E5-211E19C01D0C}" type="presOf" srcId="{2D7D2BC3-AD81-4A3D-B3E8-ED209D2303FD}" destId="{24F87888-B14D-4437-B91A-14E6F9C6669E}" srcOrd="0" destOrd="0" presId="urn:microsoft.com/office/officeart/2005/8/layout/process1"/>
    <dgm:cxn modelId="{DB4A589F-3A3A-42D4-9994-7EF4AFA2596E}" srcId="{CF18FBAC-1705-42BD-8357-1D1F1EEB37DD}" destId="{E1AC41ED-08C2-4340-9B00-CD8A168008F3}" srcOrd="0" destOrd="0" parTransId="{761FC50A-B47B-4E57-A8F2-23A1697E2169}" sibTransId="{E8E68C5D-DDB3-41D3-80DF-66917878E894}"/>
    <dgm:cxn modelId="{05220245-15C8-49DD-90BC-8A17F1B07876}" type="presOf" srcId="{E8E68C5D-DDB3-41D3-80DF-66917878E894}" destId="{0F44A8DF-9753-4874-BE8F-02B75845C909}" srcOrd="0" destOrd="0" presId="urn:microsoft.com/office/officeart/2005/8/layout/process1"/>
    <dgm:cxn modelId="{69DAC910-BB72-4727-97F9-6538C66FA303}" type="presOf" srcId="{E1AC41ED-08C2-4340-9B00-CD8A168008F3}" destId="{4B0DC3E9-5672-4A84-B97A-8109C832E55B}" srcOrd="0" destOrd="0" presId="urn:microsoft.com/office/officeart/2005/8/layout/process1"/>
    <dgm:cxn modelId="{0F21A216-95FE-44DA-9F97-E34BA19F2F35}" type="presOf" srcId="{E8E68C5D-DDB3-41D3-80DF-66917878E894}" destId="{27AE8583-D9C2-4BC6-8E32-6773F72222E5}" srcOrd="1" destOrd="0" presId="urn:microsoft.com/office/officeart/2005/8/layout/process1"/>
    <dgm:cxn modelId="{74316C94-F3DF-4371-8E8C-5201FBD5C5DE}" type="presParOf" srcId="{822CAA4F-485D-4331-B992-7B6AF48B06A9}" destId="{4B0DC3E9-5672-4A84-B97A-8109C832E55B}" srcOrd="0" destOrd="0" presId="urn:microsoft.com/office/officeart/2005/8/layout/process1"/>
    <dgm:cxn modelId="{EBBF0EFA-D1AA-40CB-9403-7436EDDE80A5}" type="presParOf" srcId="{822CAA4F-485D-4331-B992-7B6AF48B06A9}" destId="{0F44A8DF-9753-4874-BE8F-02B75845C909}" srcOrd="1" destOrd="0" presId="urn:microsoft.com/office/officeart/2005/8/layout/process1"/>
    <dgm:cxn modelId="{E8E0A74D-5380-44F2-9B28-D47842228EFD}" type="presParOf" srcId="{0F44A8DF-9753-4874-BE8F-02B75845C909}" destId="{27AE8583-D9C2-4BC6-8E32-6773F72222E5}" srcOrd="0" destOrd="0" presId="urn:microsoft.com/office/officeart/2005/8/layout/process1"/>
    <dgm:cxn modelId="{BF066B58-A43F-4BE8-9B82-1C5DF81B19F9}" type="presParOf" srcId="{822CAA4F-485D-4331-B992-7B6AF48B06A9}" destId="{24F87888-B14D-4437-B91A-14E6F9C6669E}" srcOrd="2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F23-8BBA-421F-BC3A-9B364201F1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5AE1-CA0D-406F-BB3B-CFC93503FA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5AE1-CA0D-406F-BB3B-CFC93503FAA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EA9FC-E1BC-4736-B52B-8DC436AD4F73}" type="datetimeFigureOut">
              <a:rPr lang="es-ES" smtClean="0"/>
              <a:pPr/>
              <a:t>09/09/2020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0BE84-CCC3-48C1-8CA9-AA90B57B95F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pasert.com/" TargetMode="External"/><Relationship Id="rId2" Type="http://schemas.openxmlformats.org/officeDocument/2006/relationships/hyperlink" Target="mailto:ampasert@gmail.co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gora.xtec.cat/iesser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to-entrada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618648"/>
            <a:ext cx="8458200" cy="4239352"/>
          </a:xfrm>
        </p:spPr>
        <p:txBody>
          <a:bodyPr>
            <a:normAutofit fontScale="90000"/>
          </a:bodyPr>
          <a:lstStyle/>
          <a:p>
            <a:r>
              <a:rPr lang="es-ES" sz="4900" dirty="0" smtClean="0"/>
              <a:t>PRESENTACIÓ DEL CURS</a:t>
            </a:r>
            <a:br>
              <a:rPr lang="es-ES" sz="4900" dirty="0" smtClean="0"/>
            </a:br>
            <a:r>
              <a:rPr lang="es-ES" sz="4900" dirty="0" smtClean="0"/>
              <a:t>2020-21</a:t>
            </a:r>
            <a:br>
              <a:rPr lang="es-ES" sz="4900" dirty="0" smtClean="0"/>
            </a:br>
            <a:r>
              <a:rPr lang="ca-ES" sz="4900" dirty="0" smtClean="0"/>
              <a:t>Institut Josep Lluís </a:t>
            </a:r>
            <a:r>
              <a:rPr lang="ca-ES" sz="4900" dirty="0" err="1" smtClean="0"/>
              <a:t>Sert</a:t>
            </a:r>
            <a:r>
              <a:rPr lang="ca-ES" sz="4900" dirty="0" smtClean="0"/>
              <a:t/>
            </a:r>
            <a:br>
              <a:rPr lang="ca-ES" sz="4900" dirty="0" smtClean="0"/>
            </a:br>
            <a:r>
              <a:rPr lang="ca-ES" sz="4900" dirty="0" smtClean="0"/>
              <a:t>Grup: </a:t>
            </a:r>
            <a:r>
              <a:rPr lang="es-ES" sz="4900" dirty="0" smtClean="0"/>
              <a:t>E-1X</a:t>
            </a:r>
            <a:r>
              <a:rPr lang="es-ES" sz="4900" dirty="0" smtClean="0"/>
              <a:t/>
            </a:r>
            <a:br>
              <a:rPr lang="es-ES" sz="4900" dirty="0" smtClean="0"/>
            </a:br>
            <a:r>
              <a:rPr lang="es-ES" sz="4900" dirty="0" smtClean="0"/>
              <a:t>Tutora de </a:t>
            </a:r>
            <a:r>
              <a:rPr lang="es-ES" sz="4900" dirty="0" err="1" smtClean="0"/>
              <a:t>grup</a:t>
            </a:r>
            <a:r>
              <a:rPr lang="es-ES" sz="4900" dirty="0" smtClean="0"/>
              <a:t>: </a:t>
            </a:r>
            <a:r>
              <a:rPr lang="es-ES" sz="4900" dirty="0" smtClean="0"/>
              <a:t> </a:t>
            </a:r>
            <a:r>
              <a:rPr lang="es-ES" sz="4900" dirty="0" smtClean="0"/>
              <a:t/>
            </a:r>
            <a:br>
              <a:rPr lang="es-ES" sz="4900" dirty="0" smtClean="0"/>
            </a:br>
            <a:r>
              <a:rPr lang="es-ES" sz="4900" dirty="0" smtClean="0"/>
              <a:t>Tutora orientadora: </a:t>
            </a:r>
            <a:r>
              <a:rPr lang="es-ES" sz="5400" dirty="0" smtClean="0"/>
              <a:t/>
            </a:r>
            <a:br>
              <a:rPr lang="es-ES" sz="5400" dirty="0" smtClean="0"/>
            </a:b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71438"/>
          </a:xfrm>
        </p:spPr>
        <p:txBody>
          <a:bodyPr>
            <a:normAutofit fontScale="25000" lnSpcReduction="20000"/>
          </a:bodyPr>
          <a:lstStyle/>
          <a:p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73747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97818"/>
          </a:xfrm>
        </p:spPr>
        <p:txBody>
          <a:bodyPr/>
          <a:lstStyle/>
          <a:p>
            <a:r>
              <a:rPr lang="es-ES" dirty="0" smtClean="0"/>
              <a:t>El tutor de </a:t>
            </a:r>
            <a:r>
              <a:rPr lang="es-ES" dirty="0" err="1" smtClean="0"/>
              <a:t>grup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i el tutor orientador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14554"/>
            <a:ext cx="7772400" cy="407196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s-ES" sz="32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ca-ES" sz="3200" b="1" dirty="0" smtClean="0"/>
              <a:t>Cada grup té un </a:t>
            </a:r>
            <a:r>
              <a:rPr lang="ca-ES" sz="3200" b="1" u="sng" dirty="0" smtClean="0"/>
              <a:t>tutor de grup</a:t>
            </a:r>
            <a:r>
              <a:rPr lang="ca-ES" sz="3200" b="1" dirty="0" smtClean="0"/>
              <a:t> i dos </a:t>
            </a:r>
            <a:r>
              <a:rPr lang="ca-ES" sz="3200" b="1" u="sng" dirty="0" smtClean="0"/>
              <a:t>tutors orientadors</a:t>
            </a:r>
            <a:r>
              <a:rPr lang="ca-ES" sz="32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ca-ES" sz="3200" b="1" dirty="0" smtClean="0"/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Funcions del TO: </a:t>
            </a:r>
          </a:p>
          <a:p>
            <a:pPr lvl="1">
              <a:buFont typeface="Arial" pitchFamily="34" charset="0"/>
              <a:buChar char="•"/>
            </a:pPr>
            <a:r>
              <a:rPr lang="ca-ES" sz="2800" b="1" dirty="0" smtClean="0">
                <a:solidFill>
                  <a:schemeClr val="tx1"/>
                </a:solidFill>
              </a:rPr>
              <a:t>seguiment acadèmic individual (butlletins)</a:t>
            </a:r>
          </a:p>
          <a:p>
            <a:pPr lvl="1">
              <a:buFont typeface="Arial" pitchFamily="34" charset="0"/>
              <a:buChar char="•"/>
            </a:pPr>
            <a:r>
              <a:rPr lang="ca-ES" sz="2800" b="1" dirty="0" smtClean="0">
                <a:solidFill>
                  <a:schemeClr val="tx1"/>
                </a:solidFill>
              </a:rPr>
              <a:t>comunicació famílies (telèfon, entrevistes...)</a:t>
            </a:r>
          </a:p>
          <a:p>
            <a:pPr lvl="1">
              <a:buFont typeface="Arial" pitchFamily="34" charset="0"/>
              <a:buChar char="•"/>
            </a:pPr>
            <a:r>
              <a:rPr lang="ca-ES" sz="2800" b="1" dirty="0" smtClean="0">
                <a:solidFill>
                  <a:schemeClr val="tx1"/>
                </a:solidFill>
              </a:rPr>
              <a:t>justificació de faltes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260648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296144"/>
          </a:xfrm>
        </p:spPr>
        <p:txBody>
          <a:bodyPr/>
          <a:lstStyle/>
          <a:p>
            <a:r>
              <a:rPr lang="ca-ES" dirty="0" smtClean="0"/>
              <a:t>Grups 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8146104" cy="3456384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500" dirty="0" smtClean="0"/>
              <a:t> </a:t>
            </a:r>
            <a:r>
              <a:rPr lang="ca-ES" sz="3500" b="1" dirty="0" smtClean="0"/>
              <a:t>Cinc grups a primer: </a:t>
            </a:r>
          </a:p>
          <a:p>
            <a:pPr algn="ctr">
              <a:buFont typeface="Arial" pitchFamily="34" charset="0"/>
              <a:buChar char="•"/>
            </a:pPr>
            <a:r>
              <a:rPr lang="ca-ES" sz="3500" b="1" dirty="0" smtClean="0">
                <a:solidFill>
                  <a:schemeClr val="accent2">
                    <a:lumMod val="75000"/>
                  </a:schemeClr>
                </a:solidFill>
              </a:rPr>
              <a:t> E-11, E-12, E-13, E-14 i </a:t>
            </a:r>
            <a:r>
              <a:rPr lang="ca-ES" sz="3500" b="1" dirty="0" smtClean="0">
                <a:solidFill>
                  <a:schemeClr val="accent2">
                    <a:lumMod val="75000"/>
                  </a:schemeClr>
                </a:solidFill>
              </a:rPr>
              <a:t>E-15 </a:t>
            </a:r>
            <a:endParaRPr lang="ca-ES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ca-ES" sz="35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500" b="1" dirty="0" smtClean="0"/>
              <a:t> Grups heterogenis, paritat nois/noies, centre de procedència, orientacions primària...</a:t>
            </a:r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pPr algn="just">
              <a:buFont typeface="Arial" pitchFamily="34" charset="0"/>
              <a:buChar char="•"/>
            </a:pPr>
            <a:endParaRPr lang="ca-ES" sz="35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1018942"/>
          </a:xfrm>
        </p:spPr>
        <p:txBody>
          <a:bodyPr/>
          <a:lstStyle/>
          <a:p>
            <a:r>
              <a:rPr lang="es-ES" dirty="0" err="1" smtClean="0"/>
              <a:t>Guia</a:t>
            </a:r>
            <a:r>
              <a:rPr lang="es-ES" dirty="0" smtClean="0"/>
              <a:t> de </a:t>
            </a:r>
            <a:r>
              <a:rPr lang="es-ES" dirty="0" err="1" smtClean="0"/>
              <a:t>l’alumne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143404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a-ES" sz="3200" dirty="0" smtClean="0"/>
              <a:t> </a:t>
            </a:r>
            <a:r>
              <a:rPr lang="ca-ES" sz="3200" b="1" dirty="0" smtClean="0"/>
              <a:t>Informació bàsica i necessària:</a:t>
            </a:r>
          </a:p>
          <a:p>
            <a:pPr>
              <a:buFont typeface="Arial" pitchFamily="34" charset="0"/>
              <a:buChar char="•"/>
            </a:pPr>
            <a:endParaRPr lang="ca-ES" sz="3200" b="1" dirty="0" smtClean="0"/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Funcionament del centre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 Normativa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Normativa addicional de la COVID-19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Dates de les avaluacions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Dates de lliurament de butlletins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Dies festius i vacances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Criteris d’avaluació de cada assignatura</a:t>
            </a:r>
          </a:p>
          <a:p>
            <a:pPr lvl="1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Criteris de recuperació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</p:spPr>
        <p:txBody>
          <a:bodyPr/>
          <a:lstStyle/>
          <a:p>
            <a:pPr algn="ctr"/>
            <a:r>
              <a:rPr lang="es-ES_tradnl" dirty="0" smtClean="0"/>
              <a:t>Material </a:t>
            </a:r>
            <a:r>
              <a:rPr lang="es-ES_tradnl" dirty="0" err="1" smtClean="0"/>
              <a:t>obligatori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7772400" cy="4714908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El </a:t>
            </a:r>
            <a:r>
              <a:rPr lang="ca-ES" sz="2600" b="1" dirty="0" err="1" smtClean="0">
                <a:solidFill>
                  <a:schemeClr val="tx1"/>
                </a:solidFill>
              </a:rPr>
              <a:t>Chromebook</a:t>
            </a:r>
            <a:r>
              <a:rPr lang="ca-ES" sz="2600" b="1" dirty="0" smtClean="0">
                <a:solidFill>
                  <a:schemeClr val="tx1"/>
                </a:solidFill>
              </a:rPr>
              <a:t> i auriculars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La Carpeta del centre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Agenda escolar 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Fulls blancs </a:t>
            </a:r>
            <a:r>
              <a:rPr lang="ca-ES" sz="2600" b="1" dirty="0" err="1" smtClean="0">
                <a:solidFill>
                  <a:schemeClr val="tx1"/>
                </a:solidFill>
              </a:rPr>
              <a:t>DIN-A</a:t>
            </a:r>
            <a:r>
              <a:rPr lang="ca-ES" sz="2600" b="1" dirty="0" smtClean="0">
                <a:solidFill>
                  <a:schemeClr val="tx1"/>
                </a:solidFill>
              </a:rPr>
              <a:t> 4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Llapis, bolígraf (blau, negre i vermell)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Estoig / Goma d’esborrar /  Adhesiu en barra /  Regle graduat 20 cm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Llibretes compartides (2 assignatures)</a:t>
            </a: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Material específic d’algunes àrees (Música, EF...)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Mascareta i bossa de plàstic o paper, i pot de gel hidroalcohòlic</a:t>
            </a:r>
          </a:p>
          <a:p>
            <a:pPr lvl="1">
              <a:buFont typeface="Arial" pitchFamily="34" charset="0"/>
              <a:buChar char="•"/>
            </a:pPr>
            <a:r>
              <a:rPr lang="ca-ES" sz="2600" b="1" dirty="0" err="1" smtClean="0">
                <a:solidFill>
                  <a:schemeClr val="tx1"/>
                </a:solidFill>
              </a:rPr>
              <a:t>Kit</a:t>
            </a:r>
            <a:r>
              <a:rPr lang="ca-ES" sz="2600" b="1" dirty="0" smtClean="0">
                <a:solidFill>
                  <a:schemeClr val="tx1"/>
                </a:solidFill>
              </a:rPr>
              <a:t> d’Educació Física</a:t>
            </a:r>
          </a:p>
          <a:p>
            <a:pPr lvl="1">
              <a:buFont typeface="Arial" pitchFamily="34" charset="0"/>
              <a:buChar char="•"/>
            </a:pPr>
            <a:endParaRPr lang="es-ES_tradnl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997" y="6021834"/>
            <a:ext cx="1400003" cy="8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648072"/>
          </a:xfrm>
        </p:spPr>
        <p:txBody>
          <a:bodyPr/>
          <a:lstStyle/>
          <a:p>
            <a:pPr algn="ctr"/>
            <a:r>
              <a:rPr lang="es-ES_tradnl" dirty="0" smtClean="0"/>
              <a:t>Material </a:t>
            </a:r>
            <a:r>
              <a:rPr lang="es-ES_tradnl" dirty="0" err="1" smtClean="0"/>
              <a:t>obligatori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8358246" cy="500066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a-ES" sz="2600" b="1" dirty="0" err="1" smtClean="0">
                <a:solidFill>
                  <a:schemeClr val="tx1"/>
                </a:solidFill>
              </a:rPr>
              <a:t>Kit</a:t>
            </a:r>
            <a:r>
              <a:rPr lang="ca-ES" sz="2600" b="1" dirty="0" smtClean="0">
                <a:solidFill>
                  <a:schemeClr val="tx1"/>
                </a:solidFill>
              </a:rPr>
              <a:t> d’Educació Física</a:t>
            </a:r>
          </a:p>
          <a:p>
            <a:pPr lvl="1"/>
            <a:endParaRPr lang="ca-ES" sz="1000" b="1" dirty="0" smtClean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tovallola pètita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roba de recanvi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desodorant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ampolla d’aigua individual </a:t>
            </a:r>
          </a:p>
          <a:p>
            <a:pPr lvl="2">
              <a:buFont typeface="Wingdings" pitchFamily="2" charset="2"/>
              <a:buChar char="ü"/>
            </a:pPr>
            <a:r>
              <a:rPr lang="ca-ES" sz="2800" dirty="0" smtClean="0"/>
              <a:t>llibreta i llapis</a:t>
            </a:r>
          </a:p>
          <a:p>
            <a:pPr lvl="1"/>
            <a:endParaRPr lang="ca-ES" sz="2600" b="1" dirty="0" smtClean="0">
              <a:solidFill>
                <a:schemeClr val="tx1"/>
              </a:solidFill>
            </a:endParaRPr>
          </a:p>
          <a:p>
            <a:pPr lvl="1"/>
            <a:endParaRPr lang="ca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s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s-ES_tradnl" sz="2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786454"/>
            <a:ext cx="1400003" cy="83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6" name="AutoShape 2" descr="MOCHILAS DE CUERDAS | Más de 20 modelos difer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6868" name="AutoShape 4" descr="MOCHILAS DE CUERDAS | Más de 20 modelos difer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6870" name="Picture 6" descr="MOCHILAS DE CUERDAS | Más de 20 modelos difere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00037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Mestre a casa - DON JOSÉ ALBA - VILAVELLA (LA) - NOTÍC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1441"/>
            <a:ext cx="1800957" cy="19365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85850" y="1000108"/>
            <a:ext cx="7772400" cy="1214446"/>
          </a:xfrm>
        </p:spPr>
        <p:txBody>
          <a:bodyPr/>
          <a:lstStyle/>
          <a:p>
            <a:pPr algn="ctr"/>
            <a:r>
              <a:rPr lang="es-ES" dirty="0" err="1" smtClean="0"/>
              <a:t>L’agenda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2285992"/>
            <a:ext cx="7772400" cy="3786214"/>
          </a:xfrm>
        </p:spPr>
        <p:txBody>
          <a:bodyPr>
            <a:normAutofit fontScale="85000" lnSpcReduction="20000"/>
          </a:bodyPr>
          <a:lstStyle/>
          <a:p>
            <a:r>
              <a:rPr lang="es-ES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a-ES" sz="3200" dirty="0" smtClean="0"/>
              <a:t> </a:t>
            </a:r>
            <a:r>
              <a:rPr lang="ca-ES" sz="3200" b="1" dirty="0" smtClean="0"/>
              <a:t>Eina de treball escolar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Dades personals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Horari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Deures (calendari de classe) 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Sistema de comunicació amb les famílies</a:t>
            </a:r>
          </a:p>
          <a:p>
            <a:endParaRPr lang="ca-ES" sz="3200" b="1" dirty="0" smtClean="0"/>
          </a:p>
          <a:p>
            <a:r>
              <a:rPr lang="ca-ES" sz="3200" b="1" dirty="0" smtClean="0"/>
              <a:t> Els comunicats generals del centre </a:t>
            </a:r>
          </a:p>
          <a:p>
            <a:r>
              <a:rPr lang="ca-ES" sz="3200" b="1" dirty="0" smtClean="0"/>
              <a:t>els farà la Direcció via mail.</a:t>
            </a:r>
            <a:endParaRPr lang="ca-ES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AutoShape 4" descr="Reescribir las notas de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5846" name="AutoShape 6" descr="Reescribir las notas de cl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44824"/>
            <a:ext cx="6444208" cy="648072"/>
          </a:xfrm>
        </p:spPr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convivència</a:t>
            </a:r>
            <a:r>
              <a:rPr lang="es-ES_tradnl" dirty="0" smtClean="0"/>
              <a:t> al centre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8748464" cy="609329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s-ES" sz="3200" dirty="0" smtClean="0"/>
          </a:p>
          <a:p>
            <a:pPr lvl="1">
              <a:buFont typeface="Arial" pitchFamily="34" charset="0"/>
              <a:buChar char="•"/>
            </a:pPr>
            <a:endParaRPr lang="es-ES" sz="3200" dirty="0" smtClean="0"/>
          </a:p>
          <a:p>
            <a:pPr lvl="1" algn="just"/>
            <a:endParaRPr lang="ca-ES" sz="3200" b="1" dirty="0" smtClean="0">
              <a:solidFill>
                <a:schemeClr val="tx1"/>
              </a:solidFill>
            </a:endParaRPr>
          </a:p>
          <a:p>
            <a:pPr lvl="1" algn="just"/>
            <a:endParaRPr lang="ca-ES" sz="1100" b="1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Assistència i puntualitat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Gorres, mòbils i fotografies...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Sortides al passadís (lavabos, intercanvis...)  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Menjar dins el centre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200" b="1" dirty="0" smtClean="0">
                <a:solidFill>
                  <a:schemeClr val="tx1"/>
                </a:solidFill>
              </a:rPr>
              <a:t>Càrrecs d’aula (delegats, ordre, neteja...)</a:t>
            </a:r>
          </a:p>
          <a:p>
            <a:pPr lvl="1" algn="just"/>
            <a:endParaRPr lang="ca-ES" sz="3200" b="1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008112"/>
          </a:xfrm>
        </p:spPr>
        <p:txBody>
          <a:bodyPr/>
          <a:lstStyle/>
          <a:p>
            <a:pPr algn="ctr"/>
            <a:r>
              <a:rPr lang="es-ES_tradnl" dirty="0" smtClean="0"/>
              <a:t>La </a:t>
            </a:r>
            <a:r>
              <a:rPr lang="es-ES_tradnl" dirty="0" err="1" smtClean="0"/>
              <a:t>convivència</a:t>
            </a:r>
            <a:r>
              <a:rPr lang="es-ES_tradnl" dirty="0" smtClean="0"/>
              <a:t> al centre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400" cy="4509120"/>
          </a:xfrm>
        </p:spPr>
        <p:txBody>
          <a:bodyPr>
            <a:normAutofit/>
          </a:bodyPr>
          <a:lstStyle/>
          <a:p>
            <a:endParaRPr lang="es-ES" sz="3200" dirty="0" smtClean="0"/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ca-ES" sz="3200" b="1" dirty="0" smtClean="0"/>
              <a:t>Observacions / expulsions d’aula / amonestacions / faltes greus (consultes al programa de gestió escolar ALEXIA)</a:t>
            </a:r>
          </a:p>
          <a:p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0" y="5229200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071538" y="571480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071538" y="2071678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071538" y="3571876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1071538" y="5143512"/>
          <a:ext cx="6929486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772400" cy="1214446"/>
          </a:xfrm>
        </p:spPr>
        <p:txBody>
          <a:bodyPr/>
          <a:lstStyle/>
          <a:p>
            <a:r>
              <a:rPr lang="es-ES" dirty="0" err="1" smtClean="0"/>
              <a:t>Avaluacions</a:t>
            </a:r>
            <a:r>
              <a:rPr lang="es-ES" dirty="0" smtClean="0"/>
              <a:t>/</a:t>
            </a:r>
            <a:br>
              <a:rPr lang="es-ES" dirty="0" smtClean="0"/>
            </a:br>
            <a:r>
              <a:rPr lang="es-ES" dirty="0" smtClean="0"/>
              <a:t>trimestres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825552"/>
            <a:ext cx="7772400" cy="403244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200" dirty="0" smtClean="0"/>
              <a:t>  </a:t>
            </a:r>
            <a:r>
              <a:rPr lang="ca-ES" sz="3200" b="1" dirty="0" smtClean="0"/>
              <a:t>Avaluació inicial: finals d’octubre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</a:t>
            </a:r>
            <a:r>
              <a:rPr lang="ca-ES" sz="3200" b="1" dirty="0" smtClean="0">
                <a:solidFill>
                  <a:srgbClr val="0070C0"/>
                </a:solidFill>
              </a:rPr>
              <a:t>Primera avaluació</a:t>
            </a:r>
            <a:r>
              <a:rPr lang="ca-ES" sz="3200" b="1" dirty="0" smtClean="0"/>
              <a:t>: 14 de setembre al 27 de novembre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</a:t>
            </a:r>
            <a:r>
              <a:rPr lang="ca-ES" sz="3200" b="1" dirty="0" smtClean="0">
                <a:solidFill>
                  <a:srgbClr val="0070C0"/>
                </a:solidFill>
              </a:rPr>
              <a:t>Segona avaluació</a:t>
            </a:r>
            <a:r>
              <a:rPr lang="ca-ES" sz="3200" b="1" dirty="0" smtClean="0"/>
              <a:t>: 30 de novembre al 26 de febrer.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</a:t>
            </a:r>
            <a:r>
              <a:rPr lang="ca-ES" sz="3200" b="1" dirty="0" smtClean="0">
                <a:solidFill>
                  <a:srgbClr val="0070C0"/>
                </a:solidFill>
              </a:rPr>
              <a:t>Tercera avaluació</a:t>
            </a:r>
            <a:r>
              <a:rPr lang="ca-ES" sz="3200" b="1" dirty="0" smtClean="0"/>
              <a:t>: 1 de març al 11 de juny</a:t>
            </a:r>
          </a:p>
          <a:p>
            <a:pPr algn="just">
              <a:buFont typeface="Arial" pitchFamily="34" charset="0"/>
              <a:buChar char="•"/>
            </a:pPr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Recuperacions: trimestrals / juny</a:t>
            </a:r>
          </a:p>
          <a:p>
            <a:endParaRPr lang="ca-ES" sz="3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3786214"/>
          </a:xfrm>
        </p:spPr>
        <p:txBody>
          <a:bodyPr>
            <a:normAutofit fontScale="77500" lnSpcReduction="20000"/>
          </a:bodyPr>
          <a:lstStyle/>
          <a:p>
            <a:endParaRPr lang="es-ES" sz="4000" dirty="0" smtClean="0"/>
          </a:p>
          <a:p>
            <a:pPr algn="ctr">
              <a:buFont typeface="Arial" pitchFamily="34" charset="0"/>
              <a:buChar char="•"/>
            </a:pPr>
            <a:r>
              <a:rPr lang="ca-ES" sz="4000" dirty="0" smtClean="0"/>
              <a:t> </a:t>
            </a:r>
            <a:r>
              <a:rPr lang="ca-ES" sz="4000" b="1" dirty="0" smtClean="0"/>
              <a:t>Important ! </a:t>
            </a:r>
          </a:p>
          <a:p>
            <a:pPr algn="ctr"/>
            <a:r>
              <a:rPr lang="ca-ES" sz="4000" b="1" dirty="0" smtClean="0"/>
              <a:t>confirmació de dades.</a:t>
            </a:r>
          </a:p>
          <a:p>
            <a:pPr algn="ctr"/>
            <a:r>
              <a:rPr lang="ca-ES" sz="4000" b="1" dirty="0" smtClean="0"/>
              <a:t>Des de secretaria rebran un mail on tindran 2 setmanes per modificar les seves dades a l’Alexia.</a:t>
            </a:r>
          </a:p>
          <a:p>
            <a:pPr algn="ctr"/>
            <a:endParaRPr lang="ca-ES" sz="4000" b="1" dirty="0" smtClean="0"/>
          </a:p>
          <a:p>
            <a:pPr algn="ctr"/>
            <a:r>
              <a:rPr lang="ca-ES" sz="4000" b="1" dirty="0" smtClean="0">
                <a:latin typeface="Comic Sans MS" pitchFamily="66" charset="0"/>
              </a:rPr>
              <a:t>IMPORTANT VIA DE COMUNICACIÓ!</a:t>
            </a:r>
          </a:p>
          <a:p>
            <a:endParaRPr lang="es-ES" sz="4000" dirty="0" smtClean="0"/>
          </a:p>
          <a:p>
            <a:endParaRPr lang="es-ES" sz="4000" dirty="0" smtClean="0"/>
          </a:p>
          <a:p>
            <a:pPr>
              <a:buFont typeface="Arial" pitchFamily="34" charset="0"/>
              <a:buChar char="•"/>
            </a:pPr>
            <a:endParaRPr lang="ca-E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1708242"/>
          </a:xfrm>
        </p:spPr>
        <p:txBody>
          <a:bodyPr/>
          <a:lstStyle/>
          <a:p>
            <a:r>
              <a:rPr lang="es-ES" dirty="0" err="1" smtClean="0"/>
              <a:t>Lliurament</a:t>
            </a:r>
            <a:r>
              <a:rPr lang="es-ES" dirty="0" smtClean="0"/>
              <a:t> de </a:t>
            </a:r>
            <a:r>
              <a:rPr lang="es-ES" dirty="0" err="1" smtClean="0"/>
              <a:t>butlletins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852936"/>
            <a:ext cx="7772400" cy="345638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ca-ES" sz="3200" b="1" dirty="0" smtClean="0"/>
              <a:t>Avaluació inicial: 4 de novembre 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Primera avaluació: 22 de desembre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Segona avaluació: 17 de març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Tercera avaluació: 2 de juny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Final ordinària; 11 de juny</a:t>
            </a:r>
          </a:p>
          <a:p>
            <a:pPr>
              <a:buFont typeface="Arial" pitchFamily="34" charset="0"/>
              <a:buChar char="•"/>
            </a:pPr>
            <a:r>
              <a:rPr lang="ca-ES" sz="3200" b="1" dirty="0" smtClean="0"/>
              <a:t> Finals: 25 </a:t>
            </a:r>
            <a:r>
              <a:rPr lang="ca-ES" sz="3200" b="1" smtClean="0"/>
              <a:t>de juny</a:t>
            </a:r>
            <a:endParaRPr lang="es-ES" sz="3200" b="1" dirty="0" smtClean="0"/>
          </a:p>
          <a:p>
            <a:endParaRPr lang="es-ES" sz="3200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-1620000">
            <a:off x="3447723" y="2991725"/>
            <a:ext cx="465603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3600" dirty="0" smtClean="0">
                <a:solidFill>
                  <a:srgbClr val="FF0000"/>
                </a:solidFill>
              </a:rPr>
              <a:t>ANUL·LAT TEMPORALMENT</a:t>
            </a:r>
            <a:endParaRPr lang="ca-ES" sz="3600" dirty="0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864096"/>
          </a:xfrm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err="1" smtClean="0"/>
              <a:t>Sortides</a:t>
            </a:r>
            <a:r>
              <a:rPr lang="es-ES" dirty="0" smtClean="0"/>
              <a:t> 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2204864"/>
            <a:ext cx="8104414" cy="465313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setembre: Platja – Tutoria (important portar  autorització).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març: colònies a Serinyà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Juny: sortida </a:t>
            </a:r>
            <a:r>
              <a:rPr lang="ca-ES" sz="3200" b="1" dirty="0" err="1" smtClean="0"/>
              <a:t>tutorial</a:t>
            </a:r>
            <a:r>
              <a:rPr lang="ca-ES" sz="3200" b="1" dirty="0" smtClean="0"/>
              <a:t> final de curs</a:t>
            </a:r>
          </a:p>
          <a:p>
            <a:pPr algn="just"/>
            <a:r>
              <a:rPr lang="ca-ES" sz="3200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Documentació general sortides del curs </a:t>
            </a:r>
          </a:p>
          <a:p>
            <a:pPr algn="just"/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Criteris per poder anar a les sortides no obligatòries   </a:t>
            </a:r>
          </a:p>
          <a:p>
            <a:pPr>
              <a:buFont typeface="Arial" pitchFamily="34" charset="0"/>
              <a:buChar char="•"/>
            </a:pPr>
            <a:endParaRPr lang="es-ES" sz="3200" dirty="0" smtClean="0"/>
          </a:p>
          <a:p>
            <a:pPr>
              <a:buFont typeface="Arial" pitchFamily="34" charset="0"/>
              <a:buChar char="•"/>
            </a:pPr>
            <a:endParaRPr lang="ca-E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CRITERIS PER A FER COLÒNIES i VIATGES AL SERT (DE 1R. </a:t>
            </a:r>
            <a:r>
              <a:rPr lang="ca-ES" sz="3200" dirty="0" err="1" smtClean="0"/>
              <a:t>D’ESO</a:t>
            </a:r>
            <a:r>
              <a:rPr lang="ca-ES" sz="3200" dirty="0" smtClean="0"/>
              <a:t> A 2N. DE BATXILLERAT)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715404" cy="785818"/>
          </a:xfrm>
        </p:spPr>
        <p:txBody>
          <a:bodyPr/>
          <a:lstStyle/>
          <a:p>
            <a:r>
              <a:rPr lang="ca-ES" b="1" dirty="0" smtClean="0">
                <a:solidFill>
                  <a:srgbClr val="FF0000"/>
                </a:solidFill>
              </a:rPr>
              <a:t> NO</a:t>
            </a:r>
            <a:r>
              <a:rPr lang="ca-ES" b="1" dirty="0" smtClean="0"/>
              <a:t>  faran les </a:t>
            </a:r>
            <a:r>
              <a:rPr lang="ca-ES" b="1" u="sng" dirty="0" smtClean="0">
                <a:solidFill>
                  <a:schemeClr val="accent6"/>
                </a:solidFill>
              </a:rPr>
              <a:t>colònies o viatges </a:t>
            </a:r>
            <a:r>
              <a:rPr lang="ca-ES" b="1" dirty="0" smtClean="0"/>
              <a:t>fi de curs els alumnes que es trobin en alguna de les següents situacions: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2857496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a-ES" dirty="0" smtClean="0"/>
              <a:t>ALUMNES QUE NO HAN PAGAT LA QUOTA DE MATERIAL I/O ELS LLIBRES DE TEXT</a:t>
            </a:r>
          </a:p>
          <a:p>
            <a:pPr lvl="0"/>
            <a:endParaRPr lang="ca-ES" dirty="0" smtClean="0"/>
          </a:p>
          <a:p>
            <a:pPr lvl="0">
              <a:buFont typeface="Arial" pitchFamily="34" charset="0"/>
              <a:buChar char="•"/>
            </a:pPr>
            <a:r>
              <a:rPr lang="ca-ES" dirty="0" smtClean="0"/>
              <a:t> UNA FALTA GREU</a:t>
            </a:r>
          </a:p>
          <a:p>
            <a:pPr lvl="0"/>
            <a:endParaRPr lang="ca-ES" dirty="0" smtClean="0"/>
          </a:p>
          <a:p>
            <a:pPr lvl="0">
              <a:buFont typeface="Arial" pitchFamily="34" charset="0"/>
              <a:buChar char="•"/>
            </a:pPr>
            <a:r>
              <a:rPr lang="ca-ES" dirty="0" smtClean="0"/>
              <a:t>ALUMNES AMB 6 EXPULSIONS D’AULA</a:t>
            </a:r>
          </a:p>
          <a:p>
            <a:pPr lvl="0">
              <a:buFont typeface="Arial" pitchFamily="34" charset="0"/>
              <a:buChar char="•"/>
            </a:pPr>
            <a:endParaRPr lang="ca-ES" dirty="0" smtClean="0"/>
          </a:p>
          <a:p>
            <a:pPr lvl="0">
              <a:buFont typeface="Arial" pitchFamily="34" charset="0"/>
              <a:buChar char="•"/>
            </a:pPr>
            <a:r>
              <a:rPr lang="ca-ES" dirty="0" smtClean="0"/>
              <a:t>ALUMNES AMB 10 FALTES D’ASSISTÈNCIA A CLASSE NO JUSTIFICADES (3 RETARDS EQUIVALEN A 1 FALTA)</a:t>
            </a:r>
          </a:p>
          <a:p>
            <a:pPr lvl="0"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ALUMNES QUE NO HAN ANAT A ALGUNA DE LES SORTIDES CURRICULARS/OBLIGATÒRIES SENSE JUSTIFICAR (A MÉS D’HAVER DE POSAR LES 6 FALTES INJUSTIFICADES, EQUIVALENTS A UN DIA SENCER)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CRITERIS PER A FER COLÒNIES i VIATGES AL SERT (DE 1R. </a:t>
            </a:r>
            <a:r>
              <a:rPr lang="ca-ES" sz="3200" dirty="0" err="1" smtClean="0"/>
              <a:t>D’ESO</a:t>
            </a:r>
            <a:r>
              <a:rPr lang="ca-ES" sz="3200" dirty="0" smtClean="0"/>
              <a:t> A 2N. DE BATXILLERAT)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8715404" cy="785818"/>
          </a:xfrm>
        </p:spPr>
        <p:txBody>
          <a:bodyPr/>
          <a:lstStyle/>
          <a:p>
            <a:r>
              <a:rPr lang="ca-ES" b="1" dirty="0" smtClean="0"/>
              <a:t> </a:t>
            </a:r>
            <a:r>
              <a:rPr lang="ca-ES" b="1" dirty="0" smtClean="0">
                <a:solidFill>
                  <a:srgbClr val="FF0000"/>
                </a:solidFill>
              </a:rPr>
              <a:t>NO</a:t>
            </a:r>
            <a:r>
              <a:rPr lang="ca-ES" b="1" dirty="0" smtClean="0"/>
              <a:t> faran les sortides </a:t>
            </a:r>
            <a:r>
              <a:rPr lang="ca-ES" b="1" u="sng" dirty="0" smtClean="0">
                <a:solidFill>
                  <a:schemeClr val="accent6"/>
                </a:solidFill>
              </a:rPr>
              <a:t>lúdiques</a:t>
            </a:r>
            <a:r>
              <a:rPr lang="ca-ES" b="1" dirty="0" smtClean="0"/>
              <a:t> els alumnes que es trobin en alguna de les següents situacions: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321468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a-ES" dirty="0" smtClean="0"/>
              <a:t> COMPLEIXEN ALGUN PUNT DELS ANTERIORS</a:t>
            </a:r>
          </a:p>
          <a:p>
            <a:pPr lvl="0"/>
            <a:endParaRPr lang="ca-ES" dirty="0" smtClean="0"/>
          </a:p>
          <a:p>
            <a:pPr lvl="0">
              <a:buFont typeface="Arial" pitchFamily="34" charset="0"/>
              <a:buChar char="•"/>
            </a:pPr>
            <a:r>
              <a:rPr lang="ca-ES" dirty="0" smtClean="0"/>
              <a:t>ALUMNES AMB </a:t>
            </a:r>
            <a:r>
              <a:rPr lang="ca-ES" u="sng" dirty="0" smtClean="0"/>
              <a:t>6 O MÉS MATÈRIES</a:t>
            </a:r>
            <a:r>
              <a:rPr lang="ca-ES" dirty="0" smtClean="0"/>
              <a:t> SUSPESES (SENSE TENIR EN COMPTE LES RECUPERACIONS)</a:t>
            </a:r>
          </a:p>
          <a:p>
            <a:pPr lvl="0">
              <a:buFont typeface="Arial" pitchFamily="34" charset="0"/>
              <a:buChar char="•"/>
            </a:pPr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080120"/>
          </a:xfrm>
        </p:spPr>
        <p:txBody>
          <a:bodyPr/>
          <a:lstStyle/>
          <a:p>
            <a:r>
              <a:rPr lang="ca-ES" dirty="0" smtClean="0"/>
              <a:t>   Projectes 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7772400" cy="150971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ca-ES" sz="3000" dirty="0" smtClean="0"/>
              <a:t> </a:t>
            </a:r>
            <a:r>
              <a:rPr lang="ca-ES" sz="3000" b="1" dirty="0" smtClean="0"/>
              <a:t>Tecnologia en anglès</a:t>
            </a:r>
          </a:p>
          <a:p>
            <a:endParaRPr lang="ca-ES" sz="9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000" b="1" dirty="0" smtClean="0"/>
              <a:t> Treball per projectes:</a:t>
            </a:r>
          </a:p>
          <a:p>
            <a:r>
              <a:rPr lang="ca-ES" sz="3000" b="1" dirty="0" smtClean="0"/>
              <a:t>	1. Carnaval (2n. </a:t>
            </a:r>
            <a:r>
              <a:rPr lang="ca-ES" sz="3000" b="1" dirty="0" err="1" smtClean="0"/>
              <a:t>tr</a:t>
            </a:r>
            <a:r>
              <a:rPr lang="ca-ES" sz="3000" b="1" dirty="0" smtClean="0"/>
              <a:t>.)</a:t>
            </a:r>
          </a:p>
          <a:p>
            <a:r>
              <a:rPr lang="ca-ES" sz="3000" b="1" dirty="0" smtClean="0"/>
              <a:t>	2. Festa benvinguda (3r </a:t>
            </a:r>
            <a:r>
              <a:rPr lang="ca-ES" sz="3000" b="1" dirty="0" err="1" smtClean="0"/>
              <a:t>tr</a:t>
            </a:r>
            <a:r>
              <a:rPr lang="ca-ES" sz="3000" b="1" dirty="0" smtClean="0"/>
              <a:t>.) </a:t>
            </a:r>
          </a:p>
          <a:p>
            <a:endParaRPr lang="ca-ES" sz="1000" b="1" dirty="0" smtClean="0"/>
          </a:p>
          <a:p>
            <a:pPr>
              <a:buFont typeface="Arial" pitchFamily="34" charset="0"/>
              <a:buChar char="•"/>
            </a:pPr>
            <a:r>
              <a:rPr lang="ca-ES" sz="3000" b="1" dirty="0" smtClean="0"/>
              <a:t> Hort (Biologia)</a:t>
            </a:r>
          </a:p>
          <a:p>
            <a:pPr>
              <a:buFont typeface="Arial" pitchFamily="34" charset="0"/>
              <a:buChar char="•"/>
            </a:pPr>
            <a:endParaRPr lang="ca-ES" sz="900" b="1" dirty="0" smtClean="0"/>
          </a:p>
          <a:p>
            <a:pPr>
              <a:buFont typeface="Arial" pitchFamily="34" charset="0"/>
              <a:buChar char="•"/>
            </a:pPr>
            <a:r>
              <a:rPr lang="ca-ES" sz="3000" b="1" dirty="0" smtClean="0"/>
              <a:t> ‘Avancem’ (àmbit lingüístic)</a:t>
            </a:r>
          </a:p>
          <a:p>
            <a:pPr>
              <a:buFont typeface="Arial" pitchFamily="34" charset="0"/>
              <a:buChar char="•"/>
            </a:pPr>
            <a:endParaRPr lang="ca-ES" sz="3000" b="1" dirty="0" smtClean="0"/>
          </a:p>
          <a:p>
            <a:r>
              <a:rPr lang="es-ES" sz="3000" dirty="0" smtClean="0"/>
              <a:t>		</a:t>
            </a:r>
            <a:r>
              <a:rPr lang="es-ES" sz="3000" dirty="0" err="1" smtClean="0"/>
              <a:t>Adaptats</a:t>
            </a:r>
            <a:r>
              <a:rPr lang="es-ES" sz="3000" dirty="0" smtClean="0"/>
              <a:t> a les mesures COVID-19</a:t>
            </a:r>
          </a:p>
          <a:p>
            <a:pPr>
              <a:buFont typeface="Arial" pitchFamily="34" charset="0"/>
              <a:buChar char="•"/>
            </a:pPr>
            <a:endParaRPr lang="ca-ES" sz="3000" b="1" dirty="0" smtClean="0"/>
          </a:p>
          <a:p>
            <a:pPr>
              <a:buFont typeface="Arial" pitchFamily="34" charset="0"/>
              <a:buChar char="•"/>
            </a:pP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7772400" cy="888128"/>
          </a:xfrm>
        </p:spPr>
        <p:txBody>
          <a:bodyPr/>
          <a:lstStyle/>
          <a:p>
            <a:pPr algn="ctr"/>
            <a:r>
              <a:rPr lang="es-ES_tradnl" dirty="0" smtClean="0"/>
              <a:t>DOCUMENTACIÓ DIA 14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8072494" cy="3714776"/>
          </a:xfrm>
        </p:spPr>
        <p:txBody>
          <a:bodyPr>
            <a:normAutofit fontScale="4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_tradnl" sz="4600" b="1" dirty="0" smtClean="0"/>
              <a:t> FACILITADA PELS </a:t>
            </a:r>
            <a:r>
              <a:rPr lang="es-ES_tradnl" sz="5900" b="1" dirty="0" smtClean="0"/>
              <a:t>TUTORS:</a:t>
            </a:r>
          </a:p>
          <a:p>
            <a:endParaRPr lang="es-ES_tradnl" sz="20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ca-ES" sz="5900" b="1" dirty="0" smtClean="0">
                <a:solidFill>
                  <a:schemeClr val="tx1"/>
                </a:solidFill>
              </a:rPr>
              <a:t>Horari, agenda, carpeta i guia estudiant</a:t>
            </a:r>
          </a:p>
          <a:p>
            <a:pPr lvl="1" algn="just"/>
            <a:endParaRPr lang="ca-ES" sz="2000" b="1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5900" b="1" dirty="0" smtClean="0">
                <a:solidFill>
                  <a:schemeClr val="tx1"/>
                </a:solidFill>
              </a:rPr>
              <a:t>Documentació a retornar omplerta:</a:t>
            </a:r>
          </a:p>
          <a:p>
            <a:pPr lvl="2" algn="just"/>
            <a:r>
              <a:rPr lang="ca-ES" sz="5900" b="1" dirty="0" smtClean="0">
                <a:solidFill>
                  <a:schemeClr val="tx1"/>
                </a:solidFill>
              </a:rPr>
              <a:t>	1. Fulls d’autoritzacions (imatge, paracetamol, sortides Castelldefels, autorització de dades per vacunes i permís per accedir a entorns digitals </a:t>
            </a:r>
            <a:r>
              <a:rPr lang="ca-ES" sz="5900" b="1" dirty="0" err="1" smtClean="0">
                <a:solidFill>
                  <a:schemeClr val="tx1"/>
                </a:solidFill>
              </a:rPr>
              <a:t>G-Suite</a:t>
            </a:r>
            <a:r>
              <a:rPr lang="ca-ES" sz="5900" b="1" dirty="0" smtClean="0">
                <a:solidFill>
                  <a:schemeClr val="tx1"/>
                </a:solidFill>
              </a:rPr>
              <a:t>)</a:t>
            </a:r>
          </a:p>
          <a:p>
            <a:pPr lvl="1" algn="just"/>
            <a:r>
              <a:rPr lang="ca-ES" sz="5900" b="1" dirty="0" smtClean="0">
                <a:solidFill>
                  <a:schemeClr val="tx1"/>
                </a:solidFill>
              </a:rPr>
              <a:t>		3. Carta de compromís educatiu.</a:t>
            </a:r>
          </a:p>
          <a:p>
            <a:pPr lvl="1" algn="just"/>
            <a:r>
              <a:rPr lang="ca-ES" sz="5900" b="1" dirty="0" smtClean="0">
                <a:solidFill>
                  <a:schemeClr val="tx1"/>
                </a:solidFill>
              </a:rPr>
              <a:t>		4.Carta declaració responsable COVID19</a:t>
            </a:r>
            <a:endParaRPr lang="es-ES_tradnl" sz="28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429264"/>
            <a:ext cx="2032030" cy="12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r>
              <a:rPr lang="ca-ES" dirty="0" smtClean="0"/>
              <a:t>AMPA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8362128" cy="5229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a-ES" sz="3000" dirty="0" smtClean="0"/>
              <a:t> </a:t>
            </a:r>
            <a:r>
              <a:rPr lang="ca-ES" sz="3600" b="1" dirty="0" smtClean="0"/>
              <a:t>Contacte:</a:t>
            </a:r>
          </a:p>
          <a:p>
            <a:pPr lvl="1" algn="just">
              <a:buFont typeface="Arial" pitchFamily="34" charset="0"/>
              <a:buChar char="•"/>
            </a:pPr>
            <a:r>
              <a:rPr lang="ca-ES" sz="3600" b="1" dirty="0" smtClean="0">
                <a:solidFill>
                  <a:schemeClr val="tx1"/>
                </a:solidFill>
              </a:rPr>
              <a:t>Correu: </a:t>
            </a:r>
            <a:r>
              <a:rPr lang="ca-ES" sz="3600" b="1" dirty="0" err="1" smtClean="0">
                <a:solidFill>
                  <a:schemeClr val="tx1"/>
                </a:solidFill>
                <a:hlinkClick r:id="rId2"/>
              </a:rPr>
              <a:t>ampasert</a:t>
            </a:r>
            <a:r>
              <a:rPr lang="ca-ES" sz="3600" b="1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ca-ES" sz="3600" b="1" dirty="0" err="1" smtClean="0">
                <a:solidFill>
                  <a:schemeClr val="tx1"/>
                </a:solidFill>
                <a:hlinkClick r:id="rId2"/>
              </a:rPr>
              <a:t>gmail.com</a:t>
            </a:r>
            <a:endParaRPr lang="ca-ES" sz="3600" b="1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3600" b="1" dirty="0" err="1" smtClean="0">
                <a:solidFill>
                  <a:schemeClr val="tx1"/>
                </a:solidFill>
                <a:hlinkClick r:id="rId3"/>
              </a:rPr>
              <a:t>www.ampasert.com</a:t>
            </a:r>
            <a:endParaRPr lang="ca-ES" sz="3600" b="1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ca-ES" sz="3600" b="1" dirty="0" err="1" smtClean="0">
                <a:solidFill>
                  <a:schemeClr val="tx1"/>
                </a:solidFill>
              </a:rPr>
              <a:t>Tfn</a:t>
            </a:r>
            <a:r>
              <a:rPr lang="ca-ES" sz="3600" dirty="0" smtClean="0"/>
              <a:t>;: 625599203</a:t>
            </a:r>
          </a:p>
          <a:p>
            <a:pPr lvl="1" algn="just"/>
            <a:endParaRPr lang="ca-ES" sz="105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000" b="1" dirty="0" smtClean="0">
                <a:solidFill>
                  <a:srgbClr val="FF0000"/>
                </a:solidFill>
              </a:rPr>
              <a:t> </a:t>
            </a:r>
            <a:r>
              <a:rPr lang="ca-ES" sz="3600" b="1" dirty="0" smtClean="0"/>
              <a:t>Compra de llibres, extraescolars...</a:t>
            </a:r>
          </a:p>
          <a:p>
            <a:pPr algn="just">
              <a:buFont typeface="Arial" pitchFamily="34" charset="0"/>
              <a:buChar char="•"/>
            </a:pPr>
            <a:r>
              <a:rPr lang="ca-ES" sz="3600" b="1" dirty="0" smtClean="0"/>
              <a:t>Com a contacte es necessiten dues famílies delegades de classe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456"/>
          </a:xfrm>
        </p:spPr>
        <p:txBody>
          <a:bodyPr/>
          <a:lstStyle/>
          <a:p>
            <a:pPr algn="ctr"/>
            <a:r>
              <a:rPr lang="es-ES" dirty="0" smtClean="0"/>
              <a:t>Web del centre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8002088" cy="1948472"/>
          </a:xfrm>
        </p:spPr>
        <p:txBody>
          <a:bodyPr>
            <a:normAutofit fontScale="92500"/>
          </a:bodyPr>
          <a:lstStyle/>
          <a:p>
            <a:pPr algn="ctr"/>
            <a:r>
              <a:rPr lang="es-ES" sz="4800" b="1" dirty="0" smtClean="0">
                <a:hlinkClick r:id="rId3"/>
              </a:rPr>
              <a:t>http://agora.xtec.cat/iessert/</a:t>
            </a:r>
            <a:endParaRPr lang="es-ES" sz="4800" b="1" dirty="0" smtClean="0"/>
          </a:p>
          <a:p>
            <a:pPr algn="ctr"/>
            <a:r>
              <a:rPr lang="ca-ES" sz="3000" b="1" dirty="0" smtClean="0"/>
              <a:t>(accés programa Gestió Escolar  - contrasenyes)</a:t>
            </a:r>
            <a:endParaRPr lang="es-ES" sz="3000" b="1" dirty="0" smtClean="0"/>
          </a:p>
          <a:p>
            <a:pPr algn="ctr">
              <a:buFont typeface="Arial" pitchFamily="34" charset="0"/>
              <a:buChar char="•"/>
            </a:pPr>
            <a:endParaRPr lang="ca-ES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1317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6967" r="1292" b="1859"/>
          <a:stretch/>
        </p:blipFill>
        <p:spPr bwMode="auto">
          <a:xfrm>
            <a:off x="1043608" y="1556792"/>
            <a:ext cx="7025756" cy="50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S" sz="5600" b="1" dirty="0" smtClean="0">
                <a:ln w="635">
                  <a:noFill/>
                </a:ln>
                <a:solidFill>
                  <a:srgbClr val="6585CF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Web del centre</a:t>
            </a:r>
            <a:endParaRPr lang="ca-ES" sz="6200" dirty="0"/>
          </a:p>
        </p:txBody>
      </p:sp>
    </p:spTree>
    <p:extLst>
      <p:ext uri="{BB962C8B-B14F-4D97-AF65-F5344CB8AC3E}">
        <p14:creationId xmlns:p14="http://schemas.microsoft.com/office/powerpoint/2010/main" xmlns="" val="30707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1571612"/>
            <a:ext cx="8643966" cy="1362456"/>
          </a:xfrm>
        </p:spPr>
        <p:txBody>
          <a:bodyPr/>
          <a:lstStyle/>
          <a:p>
            <a:r>
              <a:rPr lang="ca-ES" dirty="0" smtClean="0"/>
              <a:t>NORMATIVA COVID-19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uánto nos cuesta la vuelta al 'cole', y qué podemos hacer para gastarnos  me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929486" cy="415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es-ES_tradnl" dirty="0" smtClean="0"/>
              <a:t>ACOLLIDA DELS ALUMNES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14546" y="3500438"/>
            <a:ext cx="7772400" cy="2524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3600" b="1" dirty="0" smtClean="0"/>
              <a:t>  14 </a:t>
            </a:r>
            <a:r>
              <a:rPr lang="ca-ES" sz="3600" b="1" dirty="0" smtClean="0"/>
              <a:t>de setembre </a:t>
            </a:r>
          </a:p>
          <a:p>
            <a:pPr>
              <a:buFont typeface="Arial" pitchFamily="34" charset="0"/>
              <a:buChar char="•"/>
            </a:pPr>
            <a:r>
              <a:rPr lang="ca-ES" sz="3600" b="1" dirty="0" smtClean="0"/>
              <a:t> Hora d’entrada: 10:00</a:t>
            </a:r>
          </a:p>
          <a:p>
            <a:pPr>
              <a:buFont typeface="Arial" pitchFamily="34" charset="0"/>
              <a:buChar char="•"/>
            </a:pPr>
            <a:r>
              <a:rPr lang="ca-ES" sz="3600" b="1" dirty="0" smtClean="0"/>
              <a:t> Hora de sortida: 12:30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27.363 imágenes de Distancia | Descarga Gra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4286280" cy="3211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mascarilla-correcta | Meditación y Budismo en Mála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08"/>
            <a:ext cx="3167058" cy="316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0" name="AutoShape 6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785786" y="1428736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Cal portar mascareta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SEMPRE</a:t>
            </a:r>
            <a:r>
              <a:rPr lang="ca-ES" sz="2800" dirty="0" smtClean="0">
                <a:latin typeface="Candara Light" pitchFamily="34" charset="0"/>
                <a:cs typeface="Arial" pitchFamily="34" charset="0"/>
              </a:rPr>
              <a:t>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86050" y="5929330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I mantenir 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1 ,5 m </a:t>
            </a:r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de seguretat  </a:t>
            </a:r>
          </a:p>
        </p:txBody>
      </p:sp>
      <p:sp>
        <p:nvSpPr>
          <p:cNvPr id="1034" name="AutoShape 10" descr="Distancia Social PNG Imágenes Transparentes | Vectores y Archivos PSD |  Descarga Gratuita en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0" name="AutoShape 6" descr="Lavarse las manos para el cuidado personal diario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2" name="Picture 8" descr="Lavarse las manos para el cuidado personal diario | Vector Prem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500330" cy="250033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3071802" y="2285992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Rentar-se les mans : </a:t>
            </a:r>
            <a:r>
              <a:rPr lang="ca-ES" sz="2800" dirty="0" smtClean="0">
                <a:latin typeface="Candara Light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357290" y="4214818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       - Abans, durant i quan acabin les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classes </a:t>
            </a:r>
          </a:p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	 - Abans i després d’anar al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pati</a:t>
            </a:r>
          </a:p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	 - Abans i després d’anar al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lavabo</a:t>
            </a:r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 </a:t>
            </a:r>
            <a:endParaRPr lang="ca-ES" sz="28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800" b="1" dirty="0" smtClean="0">
                <a:latin typeface="Candara Light" pitchFamily="34" charset="0"/>
                <a:cs typeface="Arial" pitchFamily="34" charset="0"/>
              </a:rPr>
              <a:t>	 - Abans i després dels </a:t>
            </a:r>
            <a:r>
              <a:rPr lang="ca-ES" sz="28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àpats.</a:t>
            </a:r>
          </a:p>
        </p:txBody>
      </p:sp>
      <p:pic>
        <p:nvPicPr>
          <p:cNvPr id="7" name="Picture 2" descr="Desinfectante de manos en diseño pl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357454" cy="235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No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es pot 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sortir de l’aula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entre classe i classe. S’ha de romandre al grup estable.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285992"/>
            <a:ext cx="600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No es podrà fer servir la font per veure aigua, ni la màquina de venda automàtica.  es recomana portar una 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AMPOLLA </a:t>
            </a:r>
            <a:r>
              <a:rPr lang="ca-ES" sz="2400" b="1" dirty="0" err="1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d’AIGUA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 per veure entre classe i classe i l’esmorzar.  </a:t>
            </a:r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  <p:sp>
        <p:nvSpPr>
          <p:cNvPr id="66562" name="AutoShape 2" descr="Agua potable fuentes de agua potable, beber, vaso, niño, mano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6564" name="Picture 4" descr="Agua potable fuentes de agua potable, beber, vaso, niño, mano png | PNG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3116"/>
            <a:ext cx="2404213" cy="3593254"/>
          </a:xfrm>
          <a:prstGeom prst="rect">
            <a:avLst/>
          </a:prstGeom>
          <a:noFill/>
        </p:spPr>
      </p:pic>
      <p:cxnSp>
        <p:nvCxnSpPr>
          <p:cNvPr id="8" name="7 Conector recto"/>
          <p:cNvCxnSpPr/>
          <p:nvPr/>
        </p:nvCxnSpPr>
        <p:spPr>
          <a:xfrm rot="5400000" flipH="1" flipV="1">
            <a:off x="5714976" y="2214554"/>
            <a:ext cx="3429024" cy="3429024"/>
          </a:xfrm>
          <a:prstGeom prst="line">
            <a:avLst/>
          </a:prstGeom>
          <a:ln w="212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4714884"/>
            <a:ext cx="550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Al pati s’ha d’anar a l’</a:t>
            </a:r>
            <a:r>
              <a:rPr lang="ca-ES" sz="2400" b="1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àrea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que toca per grup. </a:t>
            </a:r>
            <a:r>
              <a:rPr lang="ca-ES" sz="2800" b="1" dirty="0" smtClean="0">
                <a:solidFill>
                  <a:srgbClr val="00B050"/>
                </a:solidFill>
                <a:latin typeface="Candara Light" pitchFamily="34" charset="0"/>
                <a:cs typeface="Arial" pitchFamily="34" charset="0"/>
              </a:rPr>
              <a:t>(Zona de pistes i voltants de l’Hort).</a:t>
            </a:r>
            <a:endParaRPr lang="ca-ES" sz="2800" b="1" dirty="0">
              <a:solidFill>
                <a:srgbClr val="00B050"/>
              </a:solidFill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5720" y="1071546"/>
            <a:ext cx="857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FAMÍLIES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Les famílies són les responsables de l’estat de salut dels alumnes: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 algn="just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	- A </a:t>
            </a:r>
            <a:r>
              <a:rPr lang="ca-ES" sz="2400" b="1" dirty="0" err="1" smtClean="0">
                <a:latin typeface="Candara Light" pitchFamily="34" charset="0"/>
                <a:cs typeface="Arial" pitchFamily="34" charset="0"/>
              </a:rPr>
              <a:t>l’inici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de curs  </a:t>
            </a:r>
            <a:r>
              <a:rPr lang="ca-E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signaran una DR 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conforme són coneixedores de la situació de pandèmia actual, i es comprometen a </a:t>
            </a:r>
            <a:r>
              <a:rPr lang="ca-ES" sz="2400" b="1" u="sng" dirty="0" smtClean="0">
                <a:latin typeface="Candara Light" pitchFamily="34" charset="0"/>
                <a:cs typeface="Arial" pitchFamily="34" charset="0"/>
              </a:rPr>
              <a:t>no portar  l’adolescent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 al centre en cas que presenti s</a:t>
            </a:r>
            <a:r>
              <a:rPr lang="ca-ES" sz="2400" b="1" u="sng" dirty="0" smtClean="0">
                <a:latin typeface="Candara Light" pitchFamily="34" charset="0"/>
                <a:cs typeface="Arial" pitchFamily="34" charset="0"/>
              </a:rPr>
              <a:t>imptomatologi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a compatible amb la </a:t>
            </a:r>
            <a:r>
              <a:rPr lang="ca-ES" sz="2400" b="1" u="sng" dirty="0" smtClean="0">
                <a:latin typeface="Candara Light" pitchFamily="34" charset="0"/>
                <a:cs typeface="Arial" pitchFamily="34" charset="0"/>
              </a:rPr>
              <a:t>COVID-19</a:t>
            </a: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, així com als darrers 14 dies i comunicar-ho al centre.</a:t>
            </a:r>
          </a:p>
          <a:p>
            <a:pPr marL="342900" indent="-342900"/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142984"/>
            <a:ext cx="85011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NETEJA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Els alumnes hauran de deixar net el seu lloc de treball. Tindran 10 minuts  a la sortida per netejar les taules i obrir portes i finestres.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Els conserges també ajudaran i desinfectaran els poms de les portes i les baranes dues vegades al dia.</a:t>
            </a: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Una persona externa vindrà per desinfectar els serveis diàriament, i un servei de neteja contractat desinfectarà les aules  i buidarà papereres diàriament a les tardes. </a:t>
            </a:r>
          </a:p>
          <a:p>
            <a:pPr marL="342900" indent="-342900"/>
            <a:endParaRPr lang="ca-ES" sz="2400" b="1" dirty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1500174"/>
            <a:ext cx="850112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Gestió de casos</a:t>
            </a: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 algn="just"/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Davant d'una persona que comença a desenvolupar símptomes compatibles  amb la COVID-19 al centre educatiu;</a:t>
            </a:r>
          </a:p>
          <a:p>
            <a:pPr marL="342900" indent="-342900" algn="just"/>
            <a:endParaRPr lang="ca-ES" sz="8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Avisar l’equip directiu .</a:t>
            </a: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Aïllar l’alumne/a.</a:t>
            </a: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Contactar amb la  família que el/la vingui  a  buscar i que el/la porti al CAP .   </a:t>
            </a:r>
          </a:p>
          <a:p>
            <a:pPr marL="457200" indent="-457200" algn="just">
              <a:buAutoNum type="arabicPeriod"/>
            </a:pPr>
            <a:r>
              <a:rPr lang="ca-ES" sz="2400" b="1" dirty="0" smtClean="0">
                <a:latin typeface="Candara Light" pitchFamily="34" charset="0"/>
                <a:cs typeface="Arial" pitchFamily="34" charset="0"/>
              </a:rPr>
              <a:t>Si és greu , s’ha de trucar al 061.</a:t>
            </a:r>
          </a:p>
          <a:p>
            <a:pPr marL="457200" indent="-457200" algn="just">
              <a:buAutoNum type="arabicPeriod"/>
            </a:pP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El centre ha de contactar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el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Servei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Territorial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d’Educació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.</a:t>
            </a:r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1500174"/>
            <a:ext cx="850112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 CAS DE POSITIU </a:t>
            </a:r>
          </a:p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3200" dirty="0" smtClean="0">
                <a:latin typeface="Candara Light" pitchFamily="34" charset="0"/>
                <a:cs typeface="Arial" pitchFamily="34" charset="0"/>
              </a:rPr>
              <a:t>El </a:t>
            </a:r>
            <a:r>
              <a:rPr lang="ca-E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Servei Català de la Salut</a:t>
            </a:r>
            <a:r>
              <a:rPr lang="ca-E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 </a:t>
            </a:r>
            <a:r>
              <a:rPr lang="ca-ES" sz="3200" b="1" u="sng" dirty="0" smtClean="0">
                <a:latin typeface="Candara Light" pitchFamily="34" charset="0"/>
                <a:cs typeface="Arial" pitchFamily="34" charset="0"/>
              </a:rPr>
              <a:t>decidirà</a:t>
            </a:r>
            <a:r>
              <a:rPr lang="ca-ES" sz="32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ca-ES" sz="3200" dirty="0" smtClean="0">
                <a:latin typeface="Candara Light" pitchFamily="34" charset="0"/>
                <a:cs typeface="Arial" pitchFamily="34" charset="0"/>
              </a:rPr>
              <a:t>si hi ha </a:t>
            </a:r>
            <a:r>
              <a:rPr lang="ca-ES" sz="3200" u="sng" dirty="0" smtClean="0">
                <a:latin typeface="Candara Light" pitchFamily="34" charset="0"/>
                <a:cs typeface="Arial" pitchFamily="34" charset="0"/>
              </a:rPr>
              <a:t>confinament o no</a:t>
            </a:r>
            <a:r>
              <a:rPr lang="ca-ES" sz="3200" dirty="0" smtClean="0">
                <a:latin typeface="Candara Light" pitchFamily="34" charset="0"/>
                <a:cs typeface="Arial" pitchFamily="34" charset="0"/>
              </a:rPr>
              <a:t> i si aquest és parcial o total.</a:t>
            </a:r>
          </a:p>
          <a:p>
            <a:pPr marL="457200" indent="-457200" algn="just"/>
            <a:endParaRPr lang="ca-ES" sz="2400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364188"/>
            <a:ext cx="850112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CONFINAMENT PARCIAL</a:t>
            </a:r>
          </a:p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En el cas que </a:t>
            </a: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un o </a:t>
            </a:r>
            <a:r>
              <a:rPr lang="es-E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més</a:t>
            </a: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d’un</a:t>
            </a: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grup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estigui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confinat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, les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classes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faran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igual,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​el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mateix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horari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. </a:t>
            </a:r>
          </a:p>
          <a:p>
            <a:pPr marL="457200" indent="-457200" algn="just"/>
            <a:endParaRPr lang="es-ES" sz="28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El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professorat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d’aquell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grup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anirà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a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l’aula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on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feia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classe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presencial i des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d’allà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impartirà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classe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 per </a:t>
            </a:r>
            <a:r>
              <a:rPr lang="es-ES" sz="2800" dirty="0" err="1" smtClean="0">
                <a:latin typeface="Candara Light" pitchFamily="34" charset="0"/>
                <a:cs typeface="Arial" pitchFamily="34" charset="0"/>
              </a:rPr>
              <a:t>videoconferència</a:t>
            </a:r>
            <a:r>
              <a:rPr lang="es-ES" sz="2800" dirty="0" smtClean="0">
                <a:latin typeface="Candara Light" pitchFamily="34" charset="0"/>
                <a:cs typeface="Arial" pitchFamily="34" charset="0"/>
              </a:rPr>
              <a:t>​. </a:t>
            </a:r>
          </a:p>
          <a:p>
            <a:pPr marL="457200" indent="-457200" algn="just"/>
            <a:endParaRPr lang="es-ES" sz="2400" u="sng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214422"/>
            <a:ext cx="850112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CONFINAMENT TOTAL</a:t>
            </a:r>
          </a:p>
          <a:p>
            <a:pPr marL="342900" indent="-342900"/>
            <a:endParaRPr lang="ca-ES" sz="20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principis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curs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Direcció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enviarà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un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correu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a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famílies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: </a:t>
            </a:r>
          </a:p>
          <a:p>
            <a:pPr marL="457200" indent="-457200" algn="just"/>
            <a:endParaRPr lang="es-ES" sz="8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-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Horari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videoconferències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</a:pP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		-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Usuari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i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contrasenya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Google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Classroom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 de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l’alumnat</a:t>
            </a:r>
            <a:endParaRPr lang="es-ES" sz="24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		-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Recomanacions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generals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u="sng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confeccionarà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una l​lista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l’alumnat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que no té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ordinador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En cas de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confinament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es prestaran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ordinadors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aquests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alumnes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1364188"/>
            <a:ext cx="85011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CONFINAMENT TOTAL</a:t>
            </a: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9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Si 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TOTS ELS ALUMNES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del CENTRE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són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confinats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l’horari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s’adaptarà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reduint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​les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classes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en una hora per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assignatura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​.  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No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farien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ni </a:t>
            </a:r>
            <a:r>
              <a:rPr lang="es-ES" sz="2400" dirty="0" err="1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optatives</a:t>
            </a:r>
            <a:r>
              <a:rPr lang="es-ES" sz="2400" dirty="0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 ni </a:t>
            </a:r>
            <a:r>
              <a:rPr lang="es-ES" sz="2400" dirty="0" err="1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alternatives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​,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però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sí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francès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classes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​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seran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45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minuts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En el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moment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que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hi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hagi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rumors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de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possible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confinament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l’alumnat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hauria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d’endur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-se a casa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tot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el material escolar i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objectes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latin typeface="Candara Light" pitchFamily="34" charset="0"/>
                <a:cs typeface="Arial" pitchFamily="34" charset="0"/>
              </a:rPr>
              <a:t>personals</a:t>
            </a:r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127048"/>
          </a:xfrm>
        </p:spPr>
        <p:txBody>
          <a:bodyPr/>
          <a:lstStyle/>
          <a:p>
            <a:r>
              <a:rPr lang="es-ES" dirty="0" err="1" smtClean="0"/>
              <a:t>Organització</a:t>
            </a:r>
            <a:r>
              <a:rPr lang="es-ES" dirty="0" smtClean="0"/>
              <a:t> del centre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4445116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sz="3200" b="1" dirty="0" smtClean="0"/>
              <a:t>Horari:</a:t>
            </a:r>
          </a:p>
          <a:p>
            <a:pPr algn="just"/>
            <a:endParaRPr lang="ca-E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Les classes comencen a les 8’10 i acaben a les 15’00 cada dia. (14:50-15:00, neteja d’aula)</a:t>
            </a:r>
          </a:p>
          <a:p>
            <a:pPr algn="just"/>
            <a:endParaRPr lang="ca-ES" sz="1800" b="1" dirty="0" smtClean="0"/>
          </a:p>
          <a:p>
            <a:pPr algn="just">
              <a:buFont typeface="Arial" pitchFamily="34" charset="0"/>
              <a:buChar char="•"/>
            </a:pPr>
            <a:r>
              <a:rPr lang="ca-ES" sz="3200" b="1" dirty="0" smtClean="0"/>
              <a:t> Hi ha dos esbarjos: un de 25 min. (per esmorzar) i un altre de 15 min. (per estirar les cames)</a:t>
            </a:r>
            <a:endParaRPr lang="ca-E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157192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2" y="1428737"/>
          <a:ext cx="7715304" cy="3857651"/>
        </p:xfrm>
        <a:graphic>
          <a:graphicData uri="http://schemas.openxmlformats.org/drawingml/2006/table">
            <a:tbl>
              <a:tblPr/>
              <a:tblGrid>
                <a:gridCol w="1285884"/>
                <a:gridCol w="1428758"/>
                <a:gridCol w="1428760"/>
                <a:gridCol w="1143008"/>
                <a:gridCol w="1143010"/>
                <a:gridCol w="1285884"/>
              </a:tblGrid>
              <a:tr h="587254">
                <a:tc>
                  <a:txBody>
                    <a:bodyPr/>
                    <a:lstStyle/>
                    <a:p>
                      <a:endParaRPr lang="ca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Dilluns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Dimarts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Dimecres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Dijous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Divendres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5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9:00-9:45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Castellà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Català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Anglès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Socials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Francès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5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10:00-10:45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Català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Castellà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Francès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Anglès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Socials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54">
                <a:tc>
                  <a:txBody>
                    <a:bodyPr/>
                    <a:lstStyle/>
                    <a:p>
                      <a:endParaRPr lang="ca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5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11:15-12:00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Biologia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Matemàtiques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E. Física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EVP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Música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38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12:15- 13:00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Matemàtiques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Biologia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Tutoria Orien.</a:t>
                      </a:r>
                      <a:endParaRPr lang="ca-E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Tecnologia</a:t>
                      </a:r>
                      <a:endParaRPr lang="ca-ES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857224" y="928670"/>
            <a:ext cx="454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Exemple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d’horari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 en cas de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confinament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1500174"/>
            <a:ext cx="850112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GIMNÀS</a:t>
            </a:r>
          </a:p>
          <a:p>
            <a:pPr marL="342900" indent="-342900"/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Sempre que sigui possible, l’Educació Física es farà a l’aire lliure, evitant les hores de major exposició solar durant els mesos de més calor.   </a:t>
            </a:r>
          </a:p>
          <a:p>
            <a:pPr marL="457200" indent="-457200" algn="just"/>
            <a:endParaRPr lang="ca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	Es necessari que els alumnes portin el </a:t>
            </a:r>
            <a:r>
              <a:rPr lang="ca-ES" sz="2400" dirty="0" err="1" smtClean="0">
                <a:latin typeface="Candara Light" pitchFamily="34" charset="0"/>
                <a:cs typeface="Arial" pitchFamily="34" charset="0"/>
              </a:rPr>
              <a:t>kit</a:t>
            </a:r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 d’Educació Física.</a:t>
            </a:r>
          </a:p>
          <a:p>
            <a:pPr marL="457200" indent="-457200" algn="just"/>
            <a:endParaRPr lang="ca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	</a:t>
            </a:r>
            <a:endParaRPr lang="ca-ES" sz="2400" b="1" dirty="0" smtClean="0">
              <a:solidFill>
                <a:srgbClr val="FF0000"/>
              </a:solidFill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714356"/>
            <a:ext cx="850112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PATIS</a:t>
            </a: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La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al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pati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serà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Candara Light" pitchFamily="34" charset="0"/>
                <a:cs typeface="Arial" pitchFamily="34" charset="0"/>
              </a:rPr>
              <a:t>esglaonada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als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horaris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habituals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la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mateixa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 manera que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quan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ha un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simulacre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d’incendi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</a:t>
            </a:r>
          </a:p>
          <a:p>
            <a:pPr marL="457200" indent="-457200" algn="just"/>
            <a:endParaRPr lang="ca-ES" sz="800" b="1" dirty="0" smtClean="0">
              <a:solidFill>
                <a:srgbClr val="FF000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ca-ES" sz="800" b="1" dirty="0" smtClean="0">
              <a:solidFill>
                <a:srgbClr val="FF000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ca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Els patis es distribueixen en </a:t>
            </a:r>
            <a:r>
              <a:rPr lang="ca-E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dues àrees diferenciades</a:t>
            </a:r>
            <a:r>
              <a:rPr lang="ca-E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; </a:t>
            </a:r>
          </a:p>
          <a:p>
            <a:pPr marL="457200" indent="-457200" algn="just"/>
            <a:endParaRPr lang="ca-ES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	</a:t>
            </a:r>
            <a:r>
              <a:rPr lang="ca-ES" sz="2400" b="1" dirty="0" smtClean="0">
                <a:solidFill>
                  <a:schemeClr val="accent2">
                    <a:lumMod val="75000"/>
                  </a:schemeClr>
                </a:solidFill>
                <a:latin typeface="Candara Light" pitchFamily="34" charset="0"/>
                <a:cs typeface="Arial" pitchFamily="34" charset="0"/>
              </a:rPr>
              <a:t>PRIMER CICLE ESO:  Pista i voltants de l’hort</a:t>
            </a:r>
          </a:p>
          <a:p>
            <a:pPr marL="457200" indent="-457200" algn="just"/>
            <a:endParaRPr lang="ca-ES" sz="1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ca-E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ndara Light" pitchFamily="34" charset="0"/>
                <a:cs typeface="Arial" pitchFamily="34" charset="0"/>
              </a:rPr>
              <a:t>	</a:t>
            </a:r>
            <a:r>
              <a:rPr lang="ca-ES" sz="2400" dirty="0" smtClean="0">
                <a:latin typeface="Candara Light" pitchFamily="34" charset="0"/>
                <a:cs typeface="Arial" pitchFamily="34" charset="0"/>
              </a:rPr>
              <a:t>SEGON CICLE ESO;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Pati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d’entrada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porxo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la zona que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hi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ha entre secretaria i el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gimnàs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​. </a:t>
            </a:r>
          </a:p>
          <a:p>
            <a:pPr marL="457200" indent="-457200" algn="just"/>
            <a:endParaRPr lang="es-ES" sz="1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BATXILLERAT: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sortiran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fora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del centre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amb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autoritzacions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famílies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. </a:t>
            </a:r>
          </a:p>
          <a:p>
            <a:pPr marL="457200" indent="-457200" algn="ctr"/>
            <a:endParaRPr lang="es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ctr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NO ES POT ACCEDIR A L’ESPAI de les MARINES</a:t>
            </a:r>
            <a:endParaRPr lang="ca-ES" sz="2400" b="1" dirty="0" smtClean="0">
              <a:latin typeface="Candara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1071546"/>
            <a:ext cx="850112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ENTRADES I SORTIDES del CENTRE</a:t>
            </a:r>
          </a:p>
          <a:p>
            <a:pPr marL="342900" indent="-342900"/>
            <a:endParaRPr lang="ca-ES" sz="8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entrades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sortides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del centre 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faran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manera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esglaonada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tenint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compte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el nombre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d’accessos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el nombre de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grups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estables.</a:t>
            </a:r>
          </a:p>
          <a:p>
            <a:pPr marL="457200" indent="-457200" algn="just"/>
            <a:endParaRPr lang="es-ES" sz="2400" u="sng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PRIMERS; </a:t>
            </a:r>
          </a:p>
          <a:p>
            <a:pPr marL="457200" indent="-457200" algn="just"/>
            <a:endParaRPr lang="es-E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ENTRADA;  8:10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PORTA GRAN DRETA </a:t>
            </a: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		+ PORTA JARDINERIA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SORTIDA;  15: 00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PORTA JARDINERIA </a:t>
            </a: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		+ PORTA GRAN DRETA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ca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</p:txBody>
      </p:sp>
      <p:pic>
        <p:nvPicPr>
          <p:cNvPr id="7" name="Picture 2" descr="C:\Users\Ins Josep Lluis Sert\Downloads\IMG_20200901_085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786190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1000108"/>
            <a:ext cx="850112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a-E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ENTRADES I SORTIDES del CENTRE</a:t>
            </a:r>
          </a:p>
          <a:p>
            <a:pPr marL="342900" indent="-342900"/>
            <a:endParaRPr lang="ca-ES" sz="12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/>
            <a:endParaRPr lang="ca-ES" sz="9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Les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entrades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sortides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del centre es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faran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de manera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esglaonada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tenint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en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compte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el nombre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d’accessos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i el nombre de </a:t>
            </a:r>
            <a:r>
              <a:rPr lang="es-ES" sz="2400" dirty="0" err="1" smtClean="0">
                <a:latin typeface="Candara Light" pitchFamily="34" charset="0"/>
                <a:cs typeface="Arial" pitchFamily="34" charset="0"/>
              </a:rPr>
              <a:t>grups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 estables.</a:t>
            </a:r>
          </a:p>
          <a:p>
            <a:pPr marL="457200" indent="-457200" algn="just"/>
            <a:endParaRPr lang="es-ES" sz="2400" u="sng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itchFamily="34" charset="0"/>
                <a:cs typeface="Arial" pitchFamily="34" charset="0"/>
              </a:rPr>
              <a:t>SEGONS;</a:t>
            </a:r>
          </a:p>
          <a:p>
            <a:pPr marL="457200" indent="-457200" algn="just"/>
            <a:endParaRPr lang="es-ES" sz="8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ENTRADA ;   8:10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PORTA PETITA </a:t>
            </a: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		+ PORTA CONSEGERIA</a:t>
            </a:r>
          </a:p>
          <a:p>
            <a:pPr marL="457200" indent="-457200" algn="just"/>
            <a:endParaRPr lang="es-ES" sz="2400" b="1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r>
              <a:rPr lang="es-ES" sz="2400" b="1" dirty="0" smtClean="0">
                <a:latin typeface="Candara Light" pitchFamily="34" charset="0"/>
                <a:cs typeface="Arial" pitchFamily="34" charset="0"/>
              </a:rPr>
              <a:t>SORTIDA;   15:00</a:t>
            </a:r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PORTA CONSEGERIA </a:t>
            </a:r>
          </a:p>
          <a:p>
            <a:pPr marL="457200" indent="-457200" algn="just"/>
            <a:r>
              <a:rPr lang="es-ES" sz="2400" dirty="0" smtClean="0">
                <a:latin typeface="Candara Light" pitchFamily="34" charset="0"/>
                <a:cs typeface="Arial" pitchFamily="34" charset="0"/>
              </a:rPr>
              <a:t>				+ PORTA PETITA </a:t>
            </a: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dirty="0" smtClean="0"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es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  <a:p>
            <a:pPr marL="457200" indent="-457200" algn="just"/>
            <a:endParaRPr lang="ca-ES" sz="2400" b="1" dirty="0" smtClean="0">
              <a:solidFill>
                <a:srgbClr val="0070C0"/>
              </a:solidFill>
              <a:latin typeface="Candara Light" pitchFamily="34" charset="0"/>
              <a:cs typeface="Arial" pitchFamily="34" charset="0"/>
            </a:endParaRPr>
          </a:p>
        </p:txBody>
      </p:sp>
      <p:pic>
        <p:nvPicPr>
          <p:cNvPr id="7" name="Picture 3" descr="C:\Users\Ins Josep Lluis Sert\Downloads\IMG_20200901_08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605" y="3786190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0892"/>
          </a:xfrm>
        </p:spPr>
        <p:txBody>
          <a:bodyPr/>
          <a:lstStyle/>
          <a:p>
            <a:pPr algn="ctr"/>
            <a:r>
              <a:rPr lang="ca-ES" sz="6000" dirty="0" smtClean="0"/>
              <a:t>TORN OBERT DE PARAULA</a:t>
            </a:r>
            <a:endParaRPr lang="ca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12064"/>
          </a:xfrm>
        </p:spPr>
        <p:txBody>
          <a:bodyPr/>
          <a:lstStyle/>
          <a:p>
            <a:pPr algn="ctr"/>
            <a:r>
              <a:rPr lang="es-ES_tradnl" sz="5400" dirty="0" smtClean="0"/>
              <a:t>HORARI</a:t>
            </a:r>
            <a:endParaRPr lang="es-ES" sz="5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8175282" cy="4655440"/>
          </a:xfrm>
        </p:spPr>
        <p:txBody>
          <a:bodyPr>
            <a:normAutofit fontScale="62500" lnSpcReduction="20000"/>
          </a:bodyPr>
          <a:lstStyle/>
          <a:p>
            <a:r>
              <a:rPr lang="ca-ES" sz="4600" b="1" dirty="0" smtClean="0"/>
              <a:t> 8:05 - 9:10</a:t>
            </a:r>
            <a:r>
              <a:rPr lang="es-ES" sz="4600" b="1" dirty="0" smtClean="0"/>
              <a:t>	</a:t>
            </a:r>
            <a:r>
              <a:rPr lang="ca-ES" sz="4600" b="1" dirty="0" smtClean="0"/>
              <a:t>Entrada i 1a. classe</a:t>
            </a:r>
            <a:endParaRPr lang="es-ES" sz="4600" b="1" dirty="0" smtClean="0"/>
          </a:p>
          <a:p>
            <a:r>
              <a:rPr lang="ca-ES" sz="4600" b="1" dirty="0" smtClean="0"/>
              <a:t> 9:10 - 10:10</a:t>
            </a:r>
            <a:r>
              <a:rPr lang="es-ES" sz="4600" b="1" dirty="0" smtClean="0"/>
              <a:t>	</a:t>
            </a:r>
            <a:r>
              <a:rPr lang="ca-ES" sz="4600" b="1" dirty="0" smtClean="0"/>
              <a:t>2a. classe</a:t>
            </a:r>
            <a:endParaRPr lang="es-ES" sz="4600" b="1" dirty="0" smtClean="0"/>
          </a:p>
          <a:p>
            <a:r>
              <a:rPr lang="ca-ES" sz="4600" b="1" dirty="0" smtClean="0"/>
              <a:t>10:10 - 10:35</a:t>
            </a:r>
            <a:r>
              <a:rPr lang="es-ES" sz="4600" b="1" dirty="0" smtClean="0"/>
              <a:t>	</a:t>
            </a:r>
            <a:r>
              <a:rPr lang="ca-ES" sz="4600" b="1" u="sng" dirty="0" smtClean="0"/>
              <a:t>Primer esbarjo (25’)</a:t>
            </a:r>
            <a:endParaRPr lang="es-ES" sz="4600" b="1" u="sng" dirty="0" smtClean="0"/>
          </a:p>
          <a:p>
            <a:r>
              <a:rPr lang="ca-ES" sz="4600" b="1" dirty="0" smtClean="0"/>
              <a:t>10:35 – 11:35</a:t>
            </a:r>
            <a:r>
              <a:rPr lang="es-ES" sz="4600" b="1" dirty="0" smtClean="0"/>
              <a:t>	</a:t>
            </a:r>
            <a:r>
              <a:rPr lang="ca-ES" sz="4600" b="1" dirty="0" smtClean="0"/>
              <a:t>3a. classe</a:t>
            </a:r>
            <a:endParaRPr lang="es-ES" sz="4600" b="1" dirty="0" smtClean="0"/>
          </a:p>
          <a:p>
            <a:r>
              <a:rPr lang="ca-ES" sz="4600" b="1" dirty="0" smtClean="0"/>
              <a:t>11:35 – 12:35	</a:t>
            </a:r>
            <a:r>
              <a:rPr lang="es-ES" sz="4600" b="1" dirty="0" smtClean="0"/>
              <a:t>	</a:t>
            </a:r>
            <a:r>
              <a:rPr lang="ca-ES" sz="4600" b="1" dirty="0" smtClean="0"/>
              <a:t>4a. classe</a:t>
            </a:r>
            <a:endParaRPr lang="es-ES" sz="4600" b="1" dirty="0" smtClean="0"/>
          </a:p>
          <a:p>
            <a:r>
              <a:rPr lang="ca-ES" sz="4600" b="1" dirty="0" smtClean="0"/>
              <a:t>12:35 - 12:50 </a:t>
            </a:r>
            <a:r>
              <a:rPr lang="es-ES" sz="4600" b="1" dirty="0" smtClean="0"/>
              <a:t>	</a:t>
            </a:r>
            <a:r>
              <a:rPr lang="ca-ES" sz="4600" b="1" u="sng" dirty="0" smtClean="0"/>
              <a:t>Segon Esbarjo (15’)</a:t>
            </a:r>
            <a:endParaRPr lang="es-ES" sz="4600" b="1" u="sng" dirty="0" smtClean="0"/>
          </a:p>
          <a:p>
            <a:r>
              <a:rPr lang="ca-ES" sz="4600" b="1" dirty="0" smtClean="0"/>
              <a:t>12:50 - 13:50</a:t>
            </a:r>
            <a:r>
              <a:rPr lang="es-ES" sz="4600" b="1" dirty="0" smtClean="0"/>
              <a:t>	</a:t>
            </a:r>
            <a:r>
              <a:rPr lang="ca-ES" sz="4600" b="1" dirty="0" smtClean="0"/>
              <a:t>5a. classe</a:t>
            </a:r>
            <a:endParaRPr lang="es-ES" sz="4600" b="1" dirty="0" smtClean="0"/>
          </a:p>
          <a:p>
            <a:r>
              <a:rPr lang="ca-ES" sz="4600" b="1" dirty="0" smtClean="0"/>
              <a:t>13:50 – 14:50</a:t>
            </a:r>
            <a:r>
              <a:rPr lang="es-ES" sz="4600" b="1" dirty="0" smtClean="0"/>
              <a:t>	</a:t>
            </a:r>
            <a:r>
              <a:rPr lang="ca-ES" sz="4600" b="1" dirty="0" smtClean="0"/>
              <a:t>6a. Classe </a:t>
            </a:r>
          </a:p>
          <a:p>
            <a:r>
              <a:rPr lang="ca-ES" sz="4600" b="1" dirty="0" smtClean="0"/>
              <a:t>14:50 – 15:00	Neteja de classe i </a:t>
            </a:r>
          </a:p>
          <a:p>
            <a:r>
              <a:rPr lang="ca-ES" sz="4600" b="1" dirty="0" smtClean="0"/>
              <a:t>			Fi de jornada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 descr="Coloring Page clock - free printable coloring 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256"/>
            <a:ext cx="161980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626"/>
          <a:stretch>
            <a:fillRect/>
          </a:stretch>
        </p:blipFill>
        <p:spPr bwMode="auto">
          <a:xfrm>
            <a:off x="1142976" y="1357298"/>
            <a:ext cx="6000792" cy="13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212" r="1182"/>
          <a:stretch>
            <a:fillRect/>
          </a:stretch>
        </p:blipFill>
        <p:spPr bwMode="auto">
          <a:xfrm>
            <a:off x="1171587" y="2571744"/>
            <a:ext cx="5972181" cy="37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357290" y="500042"/>
            <a:ext cx="66466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5400" b="1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Assignatures</a:t>
            </a:r>
            <a:r>
              <a:rPr lang="es-ES_tradnl" sz="5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1er CICLE</a:t>
            </a:r>
            <a:endParaRPr lang="ca-ES" sz="54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412776"/>
          </a:xfrm>
        </p:spPr>
        <p:txBody>
          <a:bodyPr/>
          <a:lstStyle/>
          <a:p>
            <a:pPr algn="ctr"/>
            <a:r>
              <a:rPr lang="es-ES" dirty="0" err="1" smtClean="0"/>
              <a:t>Horari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1556792"/>
            <a:ext cx="8390166" cy="4944042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ES" sz="3100" dirty="0" smtClean="0"/>
              <a:t> </a:t>
            </a:r>
            <a:r>
              <a:rPr lang="ca-ES" sz="2600" b="1" dirty="0" smtClean="0">
                <a:solidFill>
                  <a:srgbClr val="00B050"/>
                </a:solidFill>
              </a:rPr>
              <a:t>Matèries comunes</a:t>
            </a:r>
            <a:r>
              <a:rPr lang="ca-E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ca-ES" sz="2600" b="1" dirty="0" smtClean="0"/>
          </a:p>
          <a:p>
            <a:pPr>
              <a:buFont typeface="Arial" pitchFamily="34" charset="0"/>
              <a:buChar char="•"/>
            </a:pPr>
            <a:r>
              <a:rPr lang="ca-ES" sz="2600" b="1" dirty="0" smtClean="0"/>
              <a:t>  </a:t>
            </a:r>
            <a:r>
              <a:rPr lang="ca-E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Optatives(2h)</a:t>
            </a:r>
            <a:r>
              <a:rPr lang="ca-E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 Alternatives (1h) ;</a:t>
            </a:r>
            <a:r>
              <a:rPr lang="ca-ES" sz="2600" b="1" dirty="0" smtClean="0"/>
              <a:t> </a:t>
            </a:r>
          </a:p>
          <a:p>
            <a:r>
              <a:rPr lang="ca-ES" sz="2600" b="1" dirty="0" smtClean="0"/>
              <a:t>	</a:t>
            </a:r>
            <a:r>
              <a:rPr lang="ca-ES" sz="2600" dirty="0" smtClean="0"/>
              <a:t>Es dividiran els 5 grups classe en 6 grups</a:t>
            </a:r>
            <a:r>
              <a:rPr lang="ca-ES" sz="26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ca-E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3 </a:t>
            </a:r>
            <a:r>
              <a:rPr lang="ca-ES" sz="2600" b="1" dirty="0" err="1" smtClean="0">
                <a:solidFill>
                  <a:schemeClr val="tx1"/>
                </a:solidFill>
              </a:rPr>
              <a:t>GRUPs</a:t>
            </a:r>
            <a:r>
              <a:rPr lang="ca-ES" sz="2600" b="1" dirty="0" smtClean="0">
                <a:solidFill>
                  <a:schemeClr val="tx1"/>
                </a:solidFill>
              </a:rPr>
              <a:t>;  3 hores de Francès</a:t>
            </a:r>
          </a:p>
          <a:p>
            <a:pPr lvl="1">
              <a:buFont typeface="Arial" pitchFamily="34" charset="0"/>
              <a:buChar char="•"/>
            </a:pPr>
            <a:endParaRPr lang="ca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1 GRUP; PIM </a:t>
            </a:r>
            <a:r>
              <a:rPr lang="ca-E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 hores de Tècniques d’Estudi</a:t>
            </a:r>
            <a:r>
              <a:rPr lang="ca-ES" sz="2600" b="1" dirty="0" smtClean="0">
                <a:solidFill>
                  <a:schemeClr val="tx1"/>
                </a:solidFill>
              </a:rPr>
              <a:t> +</a:t>
            </a:r>
          </a:p>
          <a:p>
            <a:pPr lvl="8">
              <a:buNone/>
            </a:pPr>
            <a:r>
              <a:rPr lang="ca-ES" sz="2600" b="1" dirty="0" smtClean="0"/>
              <a:t>    </a:t>
            </a:r>
            <a:r>
              <a:rPr lang="ca-E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 hora de Reforç de mates</a:t>
            </a:r>
            <a:endParaRPr lang="ca-ES" sz="26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2 GRUPS; 2 hores </a:t>
            </a:r>
          </a:p>
          <a:p>
            <a:pPr lvl="3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1 Quadrimestre ; </a:t>
            </a:r>
            <a:r>
              <a:rPr lang="ca-E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Ofimàtica i Robòtica</a:t>
            </a:r>
            <a:endParaRPr lang="ca-ES" sz="2600" b="1" dirty="0" smtClean="0">
              <a:solidFill>
                <a:schemeClr val="tx1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2 Quadrimestre; </a:t>
            </a:r>
            <a:r>
              <a:rPr lang="ca-E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Reforç de llengua</a:t>
            </a:r>
          </a:p>
          <a:p>
            <a:pPr lvl="3"/>
            <a:r>
              <a:rPr lang="ca-E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1 hora de Cultura i valors ètics</a:t>
            </a:r>
          </a:p>
          <a:p>
            <a:pPr lvl="3"/>
            <a:r>
              <a:rPr lang="ca-ES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3">
              <a:buFont typeface="Arial" pitchFamily="34" charset="0"/>
              <a:buChar char="•"/>
            </a:pPr>
            <a:endParaRPr lang="ca-ES" sz="2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s-ES_tradnl" sz="3100" b="1" dirty="0" smtClean="0">
              <a:solidFill>
                <a:schemeClr val="tx1"/>
              </a:solidFill>
            </a:endParaRPr>
          </a:p>
          <a:p>
            <a:pPr lvl="1"/>
            <a:endParaRPr lang="ca-ES" sz="2400" dirty="0" smtClean="0"/>
          </a:p>
          <a:p>
            <a:pPr lvl="1"/>
            <a:endParaRPr lang="ca-ES" sz="3000" dirty="0" smtClean="0">
              <a:solidFill>
                <a:schemeClr val="tx1"/>
              </a:solidFill>
            </a:endParaRPr>
          </a:p>
          <a:p>
            <a:pPr lvl="1"/>
            <a:endParaRPr lang="ca-ES" sz="3200" dirty="0" smtClean="0"/>
          </a:p>
          <a:p>
            <a:pPr lvl="1"/>
            <a:endParaRPr lang="es-ES_tradnl" sz="3200" dirty="0" smtClean="0"/>
          </a:p>
          <a:p>
            <a:pPr lvl="1"/>
            <a:endParaRPr lang="es-ES" sz="3200" dirty="0" smtClean="0"/>
          </a:p>
          <a:p>
            <a:pPr lvl="1"/>
            <a:endParaRPr lang="ca-E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1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>
            <a:spLocks noGrp="1"/>
          </p:cNvSpPr>
          <p:nvPr>
            <p:ph type="body" idx="1"/>
          </p:nvPr>
        </p:nvSpPr>
        <p:spPr>
          <a:xfrm>
            <a:off x="357158" y="1556792"/>
            <a:ext cx="8390166" cy="4944042"/>
          </a:xfrm>
        </p:spPr>
        <p:txBody>
          <a:bodyPr>
            <a:normAutofit/>
          </a:bodyPr>
          <a:lstStyle/>
          <a:p>
            <a:endParaRPr lang="ca-ES" sz="2600" b="1" dirty="0" smtClean="0"/>
          </a:p>
          <a:p>
            <a:pPr lvl="1" algn="ctr">
              <a:buFont typeface="Arial" pitchFamily="34" charset="0"/>
              <a:buChar char="•"/>
            </a:pPr>
            <a:r>
              <a:rPr lang="ca-ES" sz="2600" b="1" dirty="0" smtClean="0">
                <a:solidFill>
                  <a:schemeClr val="tx1"/>
                </a:solidFill>
              </a:rPr>
              <a:t>FAMÍLIES PENDENTS DE CONFIRMAR</a:t>
            </a:r>
          </a:p>
          <a:p>
            <a:pPr lvl="1" algn="ctr"/>
            <a:r>
              <a:rPr lang="ca-ES" sz="2600" b="1" dirty="0" smtClean="0">
                <a:solidFill>
                  <a:schemeClr val="tx1"/>
                </a:solidFill>
              </a:rPr>
              <a:t> si FARAN FRANCÈS</a:t>
            </a:r>
          </a:p>
          <a:p>
            <a:pPr lvl="1">
              <a:buFont typeface="Arial" pitchFamily="34" charset="0"/>
              <a:buChar char="•"/>
            </a:pPr>
            <a:endParaRPr lang="ca-ES" sz="2600" b="1" dirty="0" smtClean="0">
              <a:solidFill>
                <a:schemeClr val="tx1"/>
              </a:solidFill>
            </a:endParaRPr>
          </a:p>
          <a:p>
            <a:pPr lvl="1"/>
            <a:endParaRPr lang="ca-ES" sz="2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ca-ES" sz="26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endParaRPr lang="es-ES_tradnl" sz="3100" b="1" dirty="0" smtClean="0">
              <a:solidFill>
                <a:schemeClr val="tx1"/>
              </a:solidFill>
            </a:endParaRPr>
          </a:p>
          <a:p>
            <a:pPr lvl="1"/>
            <a:endParaRPr lang="ca-ES" sz="2400" dirty="0" smtClean="0"/>
          </a:p>
          <a:p>
            <a:pPr lvl="1"/>
            <a:endParaRPr lang="ca-ES" sz="3000" dirty="0" smtClean="0">
              <a:solidFill>
                <a:schemeClr val="tx1"/>
              </a:solidFill>
            </a:endParaRPr>
          </a:p>
          <a:p>
            <a:pPr lvl="1"/>
            <a:endParaRPr lang="ca-ES" sz="3200" dirty="0" smtClean="0"/>
          </a:p>
          <a:p>
            <a:pPr lvl="1"/>
            <a:endParaRPr lang="es-ES_tradnl" sz="3200" dirty="0" smtClean="0"/>
          </a:p>
          <a:p>
            <a:pPr lvl="1"/>
            <a:endParaRPr lang="es-ES" sz="3200" dirty="0" smtClean="0"/>
          </a:p>
          <a:p>
            <a:pPr lvl="1"/>
            <a:endParaRPr lang="ca-ES" sz="3200" dirty="0"/>
          </a:p>
        </p:txBody>
      </p:sp>
      <p:pic>
        <p:nvPicPr>
          <p:cNvPr id="1026" name="Picture 2" descr="Francés - ABA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14686"/>
            <a:ext cx="38100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acances del bloc | Blog de Física i Química-C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1974670" cy="177641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7772400" cy="821828"/>
          </a:xfrm>
        </p:spPr>
        <p:txBody>
          <a:bodyPr/>
          <a:lstStyle/>
          <a:p>
            <a:r>
              <a:rPr lang="ca-ES" dirty="0" smtClean="0"/>
              <a:t>Dies festius 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14546" y="1643050"/>
            <a:ext cx="7772400" cy="3224666"/>
          </a:xfrm>
        </p:spPr>
        <p:txBody>
          <a:bodyPr>
            <a:normAutofit lnSpcReduction="10000"/>
          </a:bodyPr>
          <a:lstStyle/>
          <a:p>
            <a:r>
              <a:rPr lang="ca-ES" dirty="0" smtClean="0"/>
              <a:t>12 d’octubre de 2020 	 	Dia festiu</a:t>
            </a:r>
          </a:p>
          <a:p>
            <a:r>
              <a:rPr lang="ca-ES" dirty="0" smtClean="0"/>
              <a:t>13 d’octubre de 2020    		Dia de lliure disposició</a:t>
            </a:r>
          </a:p>
          <a:p>
            <a:r>
              <a:rPr lang="ca-ES" dirty="0" smtClean="0"/>
              <a:t>2 de novembre de 2020    	Dia de lliure disposició  </a:t>
            </a:r>
          </a:p>
          <a:p>
            <a:r>
              <a:rPr lang="ca-ES" dirty="0" smtClean="0"/>
              <a:t>7 de desembre de 2020    	Festa local de Castelldefels </a:t>
            </a:r>
          </a:p>
          <a:p>
            <a:r>
              <a:rPr lang="ca-ES" dirty="0" smtClean="0"/>
              <a:t>8 de desembre de 2020   	Dia festiu </a:t>
            </a:r>
          </a:p>
          <a:p>
            <a:r>
              <a:rPr lang="ca-ES" dirty="0" smtClean="0"/>
              <a:t>5 de febrer de 2021    		Dia de lliure disposició </a:t>
            </a:r>
          </a:p>
          <a:p>
            <a:r>
              <a:rPr lang="ca-ES" dirty="0" smtClean="0"/>
              <a:t>24 de maig de 2021    		Dia de lliure disposició </a:t>
            </a:r>
          </a:p>
          <a:p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4429132"/>
            <a:ext cx="7772400" cy="82182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Vacances </a:t>
            </a:r>
            <a:endParaRPr kumimoji="0" lang="ca-ES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785786" y="5245667"/>
            <a:ext cx="7772400" cy="1255167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a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NADAL;    	22 de desembre al 7 de gener (ambdós</a:t>
            </a:r>
            <a:r>
              <a:rPr kumimoji="0" lang="ca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inclosos)</a:t>
            </a:r>
            <a:endParaRPr kumimoji="0" lang="ca-E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ca-ES" sz="2200" dirty="0" smtClean="0"/>
              <a:t>SETMANA SANTA; 	27 de març al 5 d’abril (ambdós inclosos)</a:t>
            </a:r>
            <a:endParaRPr kumimoji="0" lang="ca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m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2999</TotalTime>
  <Words>1437</Words>
  <Application>Microsoft Office PowerPoint</Application>
  <PresentationFormat>Presentación en pantalla (4:3)</PresentationFormat>
  <Paragraphs>383</Paragraphs>
  <Slides>45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Flujo</vt:lpstr>
      <vt:lpstr>PRESENTACIÓ DEL CURS 2020-21 Institut Josep Lluís Sert Grup: E-1X Tutora de grup:   Tutora orientadora:  </vt:lpstr>
      <vt:lpstr>Diapositiva 2</vt:lpstr>
      <vt:lpstr>ACOLLIDA DELS ALUMNES</vt:lpstr>
      <vt:lpstr>Organització del centre</vt:lpstr>
      <vt:lpstr>HORARI</vt:lpstr>
      <vt:lpstr>Diapositiva 6</vt:lpstr>
      <vt:lpstr>Horari</vt:lpstr>
      <vt:lpstr>Diapositiva 8</vt:lpstr>
      <vt:lpstr>Dies festius </vt:lpstr>
      <vt:lpstr>El tutor de grup  i el tutor orientador</vt:lpstr>
      <vt:lpstr>Grups </vt:lpstr>
      <vt:lpstr>Guia de l’alumne</vt:lpstr>
      <vt:lpstr>Material obligatori</vt:lpstr>
      <vt:lpstr>Material obligatori</vt:lpstr>
      <vt:lpstr>L’agenda</vt:lpstr>
      <vt:lpstr>La convivència al centre</vt:lpstr>
      <vt:lpstr>La convivència al centre</vt:lpstr>
      <vt:lpstr>Diapositiva 18</vt:lpstr>
      <vt:lpstr>Avaluacions/ trimestres</vt:lpstr>
      <vt:lpstr>Lliurament de butlletins</vt:lpstr>
      <vt:lpstr>   Sortides </vt:lpstr>
      <vt:lpstr>CRITERIS PER A FER COLÒNIES i VIATGES AL SERT (DE 1R. D’ESO A 2N. DE BATXILLERAT) </vt:lpstr>
      <vt:lpstr>CRITERIS PER A FER COLÒNIES i VIATGES AL SERT (DE 1R. D’ESO A 2N. DE BATXILLERAT) </vt:lpstr>
      <vt:lpstr>   Projectes </vt:lpstr>
      <vt:lpstr>DOCUMENTACIÓ DIA 14</vt:lpstr>
      <vt:lpstr>AMPA</vt:lpstr>
      <vt:lpstr>Web del centre</vt:lpstr>
      <vt:lpstr>Web del centre</vt:lpstr>
      <vt:lpstr>NORMATIVA COVID-19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TORN OBERT DE PARAULA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CURS 2011-12 Grup: E-22 Sandra Loureiro Fernández sandraloureiro35@gmail.com</dc:title>
  <dc:creator>sert2003</dc:creator>
  <cp:lastModifiedBy>Usuario</cp:lastModifiedBy>
  <cp:revision>165</cp:revision>
  <dcterms:created xsi:type="dcterms:W3CDTF">2011-10-17T07:57:00Z</dcterms:created>
  <dcterms:modified xsi:type="dcterms:W3CDTF">2020-09-09T07:02:47Z</dcterms:modified>
</cp:coreProperties>
</file>