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1" r:id="rId3"/>
    <p:sldId id="272" r:id="rId4"/>
    <p:sldId id="264" r:id="rId5"/>
    <p:sldId id="265" r:id="rId6"/>
    <p:sldId id="273" r:id="rId7"/>
    <p:sldId id="274" r:id="rId8"/>
    <p:sldId id="275" r:id="rId9"/>
    <p:sldId id="263" r:id="rId10"/>
    <p:sldId id="276" r:id="rId11"/>
    <p:sldId id="27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82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988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312bc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1312bc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11312bc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11312bc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11312bc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11312bc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1312bc7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1312bc7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2780064" y="495524"/>
            <a:ext cx="320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accent1"/>
                </a:solidFill>
              </a:rPr>
              <a:t>Pròximes cites</a:t>
            </a:r>
            <a:endParaRPr lang="ca-ES" sz="3600" dirty="0">
              <a:solidFill>
                <a:schemeClr val="accent1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805397" y="1471518"/>
            <a:ext cx="727886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accent1"/>
                </a:solidFill>
              </a:rPr>
              <a:t>8 de setembre (tutor de classe i tutor orientador)</a:t>
            </a:r>
          </a:p>
          <a:p>
            <a:pPr>
              <a:lnSpc>
                <a:spcPct val="150000"/>
              </a:lnSpc>
            </a:pPr>
            <a:r>
              <a:rPr lang="ca-ES" sz="2400" dirty="0" smtClean="0">
                <a:solidFill>
                  <a:schemeClr val="accent1"/>
                </a:solidFill>
              </a:rPr>
              <a:t>- Grups de classe</a:t>
            </a:r>
          </a:p>
          <a:p>
            <a:pPr>
              <a:lnSpc>
                <a:spcPct val="150000"/>
              </a:lnSpc>
            </a:pPr>
            <a:r>
              <a:rPr lang="ca-ES" sz="2400" dirty="0" smtClean="0">
                <a:solidFill>
                  <a:schemeClr val="accent1"/>
                </a:solidFill>
              </a:rPr>
              <a:t>- Professorat i informació de l’any.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accent1"/>
                </a:solidFill>
              </a:rPr>
              <a:t>14 de setembre primer dia de classe (</a:t>
            </a:r>
            <a:r>
              <a:rPr lang="ca-ES" sz="2400" dirty="0" smtClean="0">
                <a:solidFill>
                  <a:schemeClr val="accent1"/>
                </a:solidFill>
              </a:rPr>
              <a:t>10-13h </a:t>
            </a:r>
            <a:r>
              <a:rPr lang="ca-ES" sz="2400" dirty="0" err="1" smtClean="0">
                <a:solidFill>
                  <a:schemeClr val="accent1"/>
                </a:solidFill>
              </a:rPr>
              <a:t>aprox</a:t>
            </a:r>
            <a:r>
              <a:rPr lang="ca-ES" sz="2400" dirty="0" smtClean="0">
                <a:solidFill>
                  <a:schemeClr val="accent1"/>
                </a:solidFill>
              </a:rPr>
              <a:t>) </a:t>
            </a:r>
            <a:endParaRPr lang="ca-ES" sz="2400" dirty="0" smtClean="0">
              <a:solidFill>
                <a:schemeClr val="accent1"/>
              </a:solidFill>
            </a:endParaRPr>
          </a:p>
          <a:p>
            <a:endParaRPr lang="ca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9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1792466" y="2108819"/>
            <a:ext cx="568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accent1"/>
                </a:solidFill>
              </a:rPr>
              <a:t>Moltes gràcies i fins </a:t>
            </a:r>
            <a:r>
              <a:rPr lang="ca-ES" sz="3600" dirty="0" smtClean="0">
                <a:solidFill>
                  <a:schemeClr val="accent1"/>
                </a:solidFill>
              </a:rPr>
              <a:t>aviat!</a:t>
            </a:r>
            <a:endParaRPr lang="ca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3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1853022" y="416620"/>
            <a:ext cx="582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chemeClr val="accent1"/>
                </a:solidFill>
              </a:rPr>
              <a:t>ESCOLES DE PROCEDÈNCIA</a:t>
            </a:r>
            <a:endParaRPr lang="ca-E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76090"/>
              </p:ext>
            </p:extLst>
          </p:nvPr>
        </p:nvGraphicFramePr>
        <p:xfrm>
          <a:off x="1925691" y="1478372"/>
          <a:ext cx="521726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452"/>
                <a:gridCol w="1043452"/>
                <a:gridCol w="1043452"/>
                <a:gridCol w="1043452"/>
                <a:gridCol w="1043452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Antoni</a:t>
                      </a:r>
                      <a:r>
                        <a:rPr lang="ca-ES" baseline="0" dirty="0" smtClean="0"/>
                        <a:t> </a:t>
                      </a:r>
                    </a:p>
                    <a:p>
                      <a:r>
                        <a:rPr lang="ca-ES" baseline="0" dirty="0" smtClean="0"/>
                        <a:t>Gaudí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Can Roca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Edumar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Els Pins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Garigot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20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14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15714"/>
              </p:ext>
            </p:extLst>
          </p:nvPr>
        </p:nvGraphicFramePr>
        <p:xfrm>
          <a:off x="1924679" y="2775285"/>
          <a:ext cx="520279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91"/>
                <a:gridCol w="976127"/>
                <a:gridCol w="1040559"/>
                <a:gridCol w="1040559"/>
                <a:gridCol w="1040559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Jacint Verdaguer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Lluís Vives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Margalló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Torre</a:t>
                      </a:r>
                      <a:r>
                        <a:rPr lang="ca-ES" baseline="0" dirty="0" smtClean="0"/>
                        <a:t> </a:t>
                      </a:r>
                      <a:r>
                        <a:rPr lang="ca-ES" baseline="0" dirty="0" err="1" smtClean="0"/>
                        <a:t>Barona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Josep </a:t>
                      </a:r>
                      <a:r>
                        <a:rPr lang="ca-ES" dirty="0" err="1" smtClean="0"/>
                        <a:t>Guinovart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12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46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1853021" y="416620"/>
            <a:ext cx="582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chemeClr val="accent1"/>
                </a:solidFill>
              </a:rPr>
              <a:t>FORMACIÓ DE GRUPS</a:t>
            </a:r>
            <a:endParaRPr lang="ca-E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87473"/>
              </p:ext>
            </p:extLst>
          </p:nvPr>
        </p:nvGraphicFramePr>
        <p:xfrm>
          <a:off x="1798523" y="1478373"/>
          <a:ext cx="43477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43"/>
                <a:gridCol w="869543"/>
                <a:gridCol w="869543"/>
                <a:gridCol w="869543"/>
                <a:gridCol w="86954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E11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E12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E13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E14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E15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24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91594"/>
              </p:ext>
            </p:extLst>
          </p:nvPr>
        </p:nvGraphicFramePr>
        <p:xfrm>
          <a:off x="1853023" y="2696562"/>
          <a:ext cx="4251051" cy="84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856"/>
                <a:gridCol w="797565"/>
                <a:gridCol w="850210"/>
                <a:gridCol w="850210"/>
                <a:gridCol w="850210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PIM</a:t>
                      </a:r>
                      <a:r>
                        <a:rPr lang="ca-ES" baseline="0" dirty="0" smtClean="0"/>
                        <a:t> E11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PIM</a:t>
                      </a:r>
                      <a:r>
                        <a:rPr lang="ca-ES" baseline="0" dirty="0" smtClean="0"/>
                        <a:t> E12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PIM</a:t>
                      </a:r>
                      <a:r>
                        <a:rPr lang="ca-ES" baseline="0" dirty="0" smtClean="0"/>
                        <a:t> E13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PIM E14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SIEI</a:t>
                      </a:r>
                      <a:r>
                        <a:rPr lang="ca-ES" baseline="0" dirty="0" smtClean="0"/>
                        <a:t> </a:t>
                      </a:r>
                      <a:r>
                        <a:rPr lang="ca-ES" dirty="0" smtClean="0"/>
                        <a:t>E15</a:t>
                      </a:r>
                      <a:endParaRPr lang="ca-ES" dirty="0"/>
                    </a:p>
                  </a:txBody>
                  <a:tcPr/>
                </a:tc>
              </a:tr>
              <a:tr h="32375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2240582" y="4057272"/>
            <a:ext cx="4232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FFFF00"/>
                </a:solidFill>
              </a:rPr>
              <a:t>TUTOR ORIENTADOR           12 alumnes</a:t>
            </a: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6" name="Fletxa cap avall 5"/>
          <p:cNvSpPr/>
          <p:nvPr/>
        </p:nvSpPr>
        <p:spPr>
          <a:xfrm rot="16200000">
            <a:off x="4428443" y="4042851"/>
            <a:ext cx="193780" cy="33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93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QuadreDeText 1"/>
          <p:cNvSpPr txBox="1"/>
          <p:nvPr/>
        </p:nvSpPr>
        <p:spPr>
          <a:xfrm>
            <a:off x="1695578" y="4423788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>
                <a:solidFill>
                  <a:schemeClr val="accent1">
                    <a:lumMod val="75000"/>
                  </a:schemeClr>
                </a:solidFill>
              </a:rPr>
              <a:t>+10 minuts</a:t>
            </a:r>
            <a:r>
              <a:rPr lang="ca-ES" sz="1000" dirty="0" smtClean="0"/>
              <a:t> </a:t>
            </a:r>
            <a:endParaRPr lang="ca-ES" sz="1000" dirty="0"/>
          </a:p>
        </p:txBody>
      </p:sp>
      <p:cxnSp>
        <p:nvCxnSpPr>
          <p:cNvPr id="4" name="Connector recte 3"/>
          <p:cNvCxnSpPr/>
          <p:nvPr/>
        </p:nvCxnSpPr>
        <p:spPr>
          <a:xfrm flipV="1">
            <a:off x="4947449" y="2349584"/>
            <a:ext cx="1344350" cy="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 recte 5"/>
          <p:cNvCxnSpPr/>
          <p:nvPr/>
        </p:nvCxnSpPr>
        <p:spPr>
          <a:xfrm flipV="1">
            <a:off x="5038283" y="4232885"/>
            <a:ext cx="1253516" cy="6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QuadreDeText 1"/>
          <p:cNvSpPr txBox="1"/>
          <p:nvPr/>
        </p:nvSpPr>
        <p:spPr>
          <a:xfrm>
            <a:off x="2325362" y="2652366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>
                <a:solidFill>
                  <a:schemeClr val="accent1">
                    <a:lumMod val="75000"/>
                  </a:schemeClr>
                </a:solidFill>
              </a:rPr>
              <a:t>Chromebook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Sala de Prensa Edebé » Lo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AutoShape 4" descr="Sala de Prensa Edebé » Log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0" name="Picture 6" descr="Sala de Prensa Edebé »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1" y="2230790"/>
            <a:ext cx="1562289" cy="116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Catálogo Oxford | Oxford University Press Españ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10" descr="Catálogo Oxford | Oxford University Press Españ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6" name="Picture 12" descr="Catálogo Oxford | Oxford University Press Españ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2" y="2005441"/>
            <a:ext cx="1164552" cy="4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SANTILLANA - Tu tienda multiprecio en Ontinyent - JoCaM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42" name="Picture 18" descr="SANTILLANA - Tu tienda multiprecio en Ontinyent - JoCaM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" y="3363192"/>
            <a:ext cx="1376499" cy="4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1732439" y="440842"/>
            <a:ext cx="582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chemeClr val="accent6"/>
                </a:solidFill>
              </a:rPr>
              <a:t>LLISTA MATERIAL ORIENTATIU</a:t>
            </a:r>
            <a:endParaRPr lang="ca-ES" sz="2800" dirty="0">
              <a:solidFill>
                <a:schemeClr val="accent6"/>
              </a:solidFill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702453" y="1277738"/>
            <a:ext cx="8270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Carpeta classificadora del centre i agenda escolar (no comprar)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Fulls blancs DIN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Llapis, bolígraf (blau, negre i vermell)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Goma d’esborrar i barra enganxadora.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err="1" smtClean="0">
                <a:solidFill>
                  <a:schemeClr val="accent1"/>
                </a:solidFill>
              </a:rPr>
              <a:t>Regre</a:t>
            </a:r>
            <a:r>
              <a:rPr lang="ca-ES" sz="1800" dirty="0" smtClean="0">
                <a:solidFill>
                  <a:schemeClr val="accent1"/>
                </a:solidFill>
              </a:rPr>
              <a:t> graduat 30/50 cm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Estoig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Llibretes per a assignatures </a:t>
            </a:r>
            <a:r>
              <a:rPr lang="ca-ES" sz="1800" dirty="0" err="1" smtClean="0">
                <a:solidFill>
                  <a:schemeClr val="accent1"/>
                </a:solidFill>
              </a:rPr>
              <a:t>coincretes</a:t>
            </a:r>
            <a:r>
              <a:rPr lang="ca-ES" sz="1800" dirty="0" smtClean="0">
                <a:solidFill>
                  <a:schemeClr val="accent1"/>
                </a:solidFill>
              </a:rPr>
              <a:t> (ho concretarà el professor de l’àrea)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800" dirty="0" smtClean="0">
                <a:solidFill>
                  <a:schemeClr val="accent1"/>
                </a:solidFill>
              </a:rPr>
              <a:t>Un llapis de memòria</a:t>
            </a:r>
          </a:p>
        </p:txBody>
      </p:sp>
    </p:spTree>
    <p:extLst>
      <p:ext uri="{BB962C8B-B14F-4D97-AF65-F5344CB8AC3E}">
        <p14:creationId xmlns:p14="http://schemas.microsoft.com/office/powerpoint/2010/main" val="343871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2271390" y="421456"/>
            <a:ext cx="454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accent1"/>
                </a:solidFill>
              </a:rPr>
              <a:t>Sortides i colònies</a:t>
            </a:r>
            <a:endParaRPr lang="ca-ES" sz="36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Archivo:Stop.png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58" y="1445419"/>
            <a:ext cx="2048673" cy="20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1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2780064" y="495524"/>
            <a:ext cx="216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accent1"/>
                </a:solidFill>
              </a:rPr>
              <a:t>Taquilles</a:t>
            </a:r>
            <a:endParaRPr lang="ca-ES" sz="3600" dirty="0">
              <a:solidFill>
                <a:schemeClr val="accent1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805398" y="1471518"/>
            <a:ext cx="67399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accent1"/>
                </a:solidFill>
              </a:rPr>
              <a:t>És voluntari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accent1"/>
                </a:solidFill>
              </a:rPr>
              <a:t>La taquilla a primer serà dintre de la classe.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accent1"/>
                </a:solidFill>
              </a:rPr>
              <a:t>30 euros de pagament anual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accent1"/>
                </a:solidFill>
              </a:rPr>
              <a:t>5 euros de descompte per ser de l’AMPA.</a:t>
            </a:r>
          </a:p>
          <a:p>
            <a:endParaRPr lang="ca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0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oogle Classroom - Aplicaciones en Google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12" y="2987610"/>
            <a:ext cx="962991" cy="9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odle: qué es y cómo funci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85" y="-2971800"/>
            <a:ext cx="5071590" cy="25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odle: qué es y cómo funci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96" y="3209469"/>
            <a:ext cx="1038542" cy="5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Presentació en pantalla (16:9)</PresentationFormat>
  <Paragraphs>67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Simple Light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Gestio</dc:creator>
  <cp:lastModifiedBy>Gestio</cp:lastModifiedBy>
  <cp:revision>13</cp:revision>
  <dcterms:modified xsi:type="dcterms:W3CDTF">2020-07-09T07:19:39Z</dcterms:modified>
</cp:coreProperties>
</file>