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7559675" cx="10080625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922F3FB-6628-4907-B0BD-82B4F9D670CC}">
  <a:tblStyle styleId="{A922F3FB-6628-4907-B0BD-82B4F9D670C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7E47264-A94F-48FF-9178-EB2545EF2A3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f1b80d8c2_0_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6f1b80d8c2_0_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3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4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3"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4"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5"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6"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"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2"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3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3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hyperlink" Target="https://graus.unportal.net/wb/unportal/ca/batxillerat/index.html#.XkulX-aV27g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universitats.gencat.cat/web/.content/01_acces_i_admissio/preinscripcio/documentacio/Ponderacions-2021.pdf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queestudiar.gencat.cat/ca/estudis/fp/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4400" u="none" cap="none" strike="noStrike">
                <a:latin typeface="Arial"/>
                <a:ea typeface="Arial"/>
                <a:cs typeface="Arial"/>
                <a:sym typeface="Arial"/>
              </a:rPr>
              <a:t>ORIENTACIÓ CURS 1</a:t>
            </a:r>
            <a:r>
              <a:rPr lang="es-ES" sz="4400"/>
              <a:t>9</a:t>
            </a:r>
            <a:r>
              <a:rPr b="0" i="0" lang="es-ES" sz="4400" u="none" cap="none" strike="noStrike"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s-ES" sz="4400"/>
              <a:t>20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0240" y="2208240"/>
            <a:ext cx="3353760" cy="398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81840" y="6048000"/>
            <a:ext cx="1766160" cy="105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/>
        </p:nvSpPr>
        <p:spPr>
          <a:xfrm>
            <a:off x="504000" y="301320"/>
            <a:ext cx="9071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/>
              <a:t>Humanitats i ciències socials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1840" y="6048360"/>
            <a:ext cx="1766162" cy="105444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1" name="Google Shape;141;p23"/>
          <p:cNvGraphicFramePr/>
          <p:nvPr/>
        </p:nvGraphicFramePr>
        <p:xfrm>
          <a:off x="986488" y="1802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{57E47264-A94F-48FF-9178-EB2545EF2A38}</a:tableStyleId>
              </a:tblPr>
              <a:tblGrid>
                <a:gridCol w="722875"/>
                <a:gridCol w="869625"/>
                <a:gridCol w="6055950"/>
              </a:tblGrid>
              <a:tr h="79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MOD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HORES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MATÈRIA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79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M11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4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Llatí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Matemàtiques socials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79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M12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Psicologia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Economia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79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M13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4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EOE1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79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M14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Historia del Mon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Ciències de la Terra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4400" u="sng" strike="noStrike">
                <a:latin typeface="Arial"/>
                <a:ea typeface="Arial"/>
                <a:cs typeface="Arial"/>
                <a:sym typeface="Arial"/>
              </a:rPr>
              <a:t>Batxibac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s-ES" sz="3200" strike="noStrike">
                <a:latin typeface="Arial"/>
                <a:ea typeface="Arial"/>
                <a:cs typeface="Arial"/>
                <a:sym typeface="Arial"/>
              </a:rPr>
              <a:t>10 hores a la setmana en francés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323999" lvl="0" marL="431999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s-ES" sz="3200" strike="noStrike">
                <a:latin typeface="Arial"/>
                <a:ea typeface="Arial"/>
                <a:cs typeface="Arial"/>
                <a:sym typeface="Arial"/>
              </a:rPr>
              <a:t>Ciències al mon contemporani, història, teatre i el TR (treball de recerca) </a:t>
            </a:r>
            <a:r>
              <a:rPr b="0" lang="es-ES" sz="3200" u="sng" strike="noStrike">
                <a:latin typeface="Arial"/>
                <a:ea typeface="Arial"/>
                <a:cs typeface="Arial"/>
                <a:sym typeface="Arial"/>
              </a:rPr>
              <a:t>en francès</a:t>
            </a:r>
            <a:r>
              <a:rPr lang="es-ES" sz="3200" u="sng"/>
              <a:t>. </a:t>
            </a:r>
            <a:endParaRPr b="0" sz="3200" u="sng" strike="noStrike">
              <a:latin typeface="Arial"/>
              <a:ea typeface="Arial"/>
              <a:cs typeface="Arial"/>
              <a:sym typeface="Arial"/>
            </a:endParaRPr>
          </a:p>
          <a:p>
            <a:pPr indent="-323999" lvl="0" marL="431999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s-ES" sz="3200"/>
              <a:t>Examen final: selectivitat francesa + part comú de la selectivitat espanyola</a:t>
            </a:r>
            <a:r>
              <a:rPr b="0" lang="es-ES" sz="3200" strike="noStrike">
                <a:latin typeface="Arial"/>
                <a:ea typeface="Arial"/>
                <a:cs typeface="Arial"/>
                <a:sym typeface="Arial"/>
              </a:rPr>
              <a:t>.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spcBef>
                <a:spcPts val="1417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marR="0" rtl="0" algn="l">
              <a:spcBef>
                <a:spcPts val="1417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marR="0" rtl="0" algn="l">
              <a:spcBef>
                <a:spcPts val="1417"/>
              </a:spcBef>
              <a:spcAft>
                <a:spcPts val="0"/>
              </a:spcAft>
              <a:buNone/>
            </a:pPr>
            <a:r>
              <a:rPr b="0" lang="es-ES" sz="3200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3600" strike="noStrike">
                <a:latin typeface="Arial"/>
                <a:ea typeface="Arial"/>
                <a:cs typeface="Arial"/>
                <a:sym typeface="Arial"/>
              </a:rPr>
              <a:t>Com triar les assignatures de modalitat? (1)</a:t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5"/>
          <p:cNvSpPr txBox="1"/>
          <p:nvPr/>
        </p:nvSpPr>
        <p:spPr>
          <a:xfrm>
            <a:off x="504000" y="1769048"/>
            <a:ext cx="9071700" cy="41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Noto Sans Symbols"/>
              <a:buChar char="●"/>
            </a:pPr>
            <a:r>
              <a:rPr b="0" lang="es-ES" sz="2800" strike="noStrike">
                <a:latin typeface="Arial"/>
                <a:ea typeface="Arial"/>
                <a:cs typeface="Arial"/>
                <a:sym typeface="Arial"/>
              </a:rPr>
              <a:t>Depén de la modalitat que vulguis fer, ha d'escollir </a:t>
            </a:r>
            <a:r>
              <a:rPr b="0" lang="es-ES" sz="2800" u="sng" strike="noStrike">
                <a:latin typeface="Arial"/>
                <a:ea typeface="Arial"/>
                <a:cs typeface="Arial"/>
                <a:sym typeface="Arial"/>
              </a:rPr>
              <a:t>una matèria </a:t>
            </a:r>
            <a:r>
              <a:rPr lang="es-ES" sz="2800" u="sng"/>
              <a:t>comuna d’opció</a:t>
            </a:r>
            <a:r>
              <a:rPr b="0" lang="es-ES" sz="2800" strike="noStrike">
                <a:latin typeface="Arial"/>
                <a:ea typeface="Arial"/>
                <a:cs typeface="Arial"/>
                <a:sym typeface="Arial"/>
              </a:rPr>
              <a:t>: 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Noto Sans Symbols"/>
              <a:buChar char="●"/>
            </a:pPr>
            <a:r>
              <a:rPr b="1" lang="es-ES" sz="2800" strike="noStrike">
                <a:latin typeface="Arial"/>
                <a:ea typeface="Arial"/>
                <a:cs typeface="Arial"/>
                <a:sym typeface="Arial"/>
              </a:rPr>
              <a:t>Matemàtiques I i II </a:t>
            </a:r>
            <a:r>
              <a:rPr b="0" lang="es-ES" sz="2800" strike="noStrike">
                <a:latin typeface="Arial"/>
                <a:ea typeface="Arial"/>
                <a:cs typeface="Arial"/>
                <a:sym typeface="Arial"/>
              </a:rPr>
              <a:t>(modalitat de Ciències i Tecnologia) 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Noto Sans Symbols"/>
              <a:buChar char="●"/>
            </a:pPr>
            <a:r>
              <a:rPr b="1" lang="es-ES" sz="2800" strike="noStrike">
                <a:latin typeface="Arial"/>
                <a:ea typeface="Arial"/>
                <a:cs typeface="Arial"/>
                <a:sym typeface="Arial"/>
              </a:rPr>
              <a:t>Matemàtiques Socials I i II </a:t>
            </a:r>
            <a:r>
              <a:rPr b="0" lang="es-ES" sz="2800" strike="noStrike">
                <a:latin typeface="Arial"/>
                <a:ea typeface="Arial"/>
                <a:cs typeface="Arial"/>
                <a:sym typeface="Arial"/>
              </a:rPr>
              <a:t>(modalitat d'Humanitats i Ciències Socials, itinerari de Ciències Socials) 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  <a:p>
            <a:pPr indent="-323999" lvl="0" marL="431999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Noto Sans Symbols"/>
              <a:buChar char="●"/>
            </a:pPr>
            <a:r>
              <a:rPr b="1" lang="es-ES" sz="2800" strike="noStrike">
                <a:latin typeface="Arial"/>
                <a:ea typeface="Arial"/>
                <a:cs typeface="Arial"/>
                <a:sym typeface="Arial"/>
              </a:rPr>
              <a:t>Llatí I i II</a:t>
            </a:r>
            <a:r>
              <a:rPr b="0" lang="es-ES" sz="2800" strike="noStrike">
                <a:latin typeface="Arial"/>
                <a:ea typeface="Arial"/>
                <a:cs typeface="Arial"/>
                <a:sym typeface="Arial"/>
              </a:rPr>
              <a:t> (modalitat d'Humanitats i Ciències Socials, itinerari d'Humanitats) 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1840" y="6048360"/>
            <a:ext cx="1766160" cy="105444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5"/>
          <p:cNvSpPr txBox="1"/>
          <p:nvPr/>
        </p:nvSpPr>
        <p:spPr>
          <a:xfrm>
            <a:off x="310225" y="6477600"/>
            <a:ext cx="33534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u="sng">
                <a:solidFill>
                  <a:schemeClr val="hlink"/>
                </a:solidFill>
                <a:hlinkClick r:id="rId4"/>
              </a:rPr>
              <a:t>Link a explicació mes extensa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s-ES" sz="3200" strike="noStrike">
                <a:latin typeface="Arial"/>
                <a:ea typeface="Arial"/>
                <a:cs typeface="Arial"/>
                <a:sym typeface="Arial"/>
              </a:rPr>
              <a:t>Amb la resta d'assignatures l'alumne hauria de mirar la </a:t>
            </a:r>
            <a:r>
              <a:rPr b="0" lang="es-ES" sz="3200" u="sng" strike="noStrike">
                <a:latin typeface="Arial"/>
                <a:ea typeface="Arial"/>
                <a:cs typeface="Arial"/>
                <a:sym typeface="Arial"/>
              </a:rPr>
              <a:t>taula de ponderacions</a:t>
            </a:r>
            <a:r>
              <a:rPr b="0" lang="es-ES" sz="3200" strike="noStrike">
                <a:latin typeface="Arial"/>
                <a:ea typeface="Arial"/>
                <a:cs typeface="Arial"/>
                <a:sym typeface="Arial"/>
              </a:rPr>
              <a:t>.  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50436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3600" strike="noStrike">
                <a:latin typeface="Arial"/>
                <a:ea typeface="Arial"/>
                <a:cs typeface="Arial"/>
                <a:sym typeface="Arial"/>
              </a:rPr>
              <a:t>Com triar les assignatures de modalitat? (2)</a:t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2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8000" y="3038760"/>
            <a:ext cx="6374520" cy="358524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6"/>
          <p:cNvSpPr txBox="1"/>
          <p:nvPr/>
        </p:nvSpPr>
        <p:spPr>
          <a:xfrm>
            <a:off x="8539560" y="4464000"/>
            <a:ext cx="1363320" cy="61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1800" strike="noStrike">
                <a:latin typeface="Arial"/>
                <a:ea typeface="Arial"/>
                <a:cs typeface="Arial"/>
                <a:sym typeface="Arial"/>
              </a:rPr>
              <a:t>Clica si tens 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1800" strike="noStrike">
                <a:latin typeface="Arial"/>
                <a:ea typeface="Arial"/>
                <a:cs typeface="Arial"/>
                <a:sym typeface="Arial"/>
              </a:rPr>
              <a:t>Internet!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4" name="Google Shape;164;p26"/>
          <p:cNvCxnSpPr/>
          <p:nvPr/>
        </p:nvCxnSpPr>
        <p:spPr>
          <a:xfrm rot="10800000">
            <a:off x="8102520" y="4680000"/>
            <a:ext cx="43704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65" name="Google Shape;165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97840" y="6192000"/>
            <a:ext cx="1766160" cy="105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4400" strike="noStrike">
                <a:latin typeface="Arial"/>
                <a:ea typeface="Arial"/>
                <a:cs typeface="Arial"/>
                <a:sym typeface="Arial"/>
              </a:rPr>
              <a:t>Perquè s'ha de mirar la taula de ponderacions?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s-ES" sz="3200" strike="noStrike">
                <a:latin typeface="Arial"/>
                <a:ea typeface="Arial"/>
                <a:cs typeface="Arial"/>
                <a:sym typeface="Arial"/>
              </a:rPr>
              <a:t>Et dona una idea de les assignatures que necessites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s-ES" sz="3200" strike="noStrike">
                <a:latin typeface="Arial"/>
                <a:ea typeface="Arial"/>
                <a:cs typeface="Arial"/>
                <a:sym typeface="Arial"/>
              </a:rPr>
              <a:t>Nota d'ingrés a selectivitat: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s-ES" sz="3200" strike="noStrike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lang="es-ES" sz="2600" strike="noStrike">
                <a:latin typeface="Arial"/>
                <a:ea typeface="Arial"/>
                <a:cs typeface="Arial"/>
                <a:sym typeface="Arial"/>
              </a:rPr>
              <a:t>6 punts de l'expedient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Char char="●"/>
            </a:pPr>
            <a:r>
              <a:rPr b="0" lang="es-ES" sz="2600" strike="noStrike">
                <a:latin typeface="Arial"/>
                <a:ea typeface="Arial"/>
                <a:cs typeface="Arial"/>
                <a:sym typeface="Arial"/>
              </a:rPr>
              <a:t>   4  punts de la fase comú 	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Char char="●"/>
            </a:pPr>
            <a:r>
              <a:rPr b="0" lang="es-ES" sz="2600" u="sng" strike="noStrike">
                <a:latin typeface="Arial"/>
                <a:ea typeface="Arial"/>
                <a:cs typeface="Arial"/>
                <a:sym typeface="Arial"/>
              </a:rPr>
              <a:t>+ 4  </a:t>
            </a:r>
            <a:r>
              <a:rPr b="0" lang="es-ES" sz="2600" strike="noStrike">
                <a:latin typeface="Arial"/>
                <a:ea typeface="Arial"/>
                <a:cs typeface="Arial"/>
                <a:sym typeface="Arial"/>
              </a:rPr>
              <a:t>punts de </a:t>
            </a:r>
            <a:r>
              <a:rPr b="0" lang="es-ES" sz="2600" u="sng" strike="noStrike">
                <a:latin typeface="Arial"/>
                <a:ea typeface="Arial"/>
                <a:cs typeface="Arial"/>
                <a:sym typeface="Arial"/>
              </a:rPr>
              <a:t>la fase específica</a:t>
            </a:r>
            <a:r>
              <a:rPr b="0" lang="es-ES" sz="2600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Char char="●"/>
            </a:pPr>
            <a:r>
              <a:rPr b="0" lang="es-ES" sz="2600" strike="noStrike">
                <a:latin typeface="Arial"/>
                <a:ea typeface="Arial"/>
                <a:cs typeface="Arial"/>
                <a:sym typeface="Arial"/>
              </a:rPr>
              <a:t>  14  (nota màxima però no sempre necessària)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1840" y="6048360"/>
            <a:ext cx="1766160" cy="105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4400" u="none" cap="none" strike="noStrike">
                <a:latin typeface="Arial"/>
                <a:ea typeface="Arial"/>
                <a:cs typeface="Arial"/>
                <a:sym typeface="Arial"/>
              </a:rPr>
              <a:t>Orientació a 3r de l'ESO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1656000" y="1872000"/>
            <a:ext cx="6563160" cy="486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latin typeface="Arial"/>
                <a:ea typeface="Arial"/>
                <a:cs typeface="Arial"/>
                <a:sym typeface="Arial"/>
              </a:rPr>
              <a:t>BATXILLERAT</a:t>
            </a:r>
            <a:r>
              <a:rPr b="0" i="0" lang="es-ES" sz="1800" u="none" cap="none" strike="noStrike">
                <a:latin typeface="Arial"/>
                <a:ea typeface="Arial"/>
                <a:cs typeface="Arial"/>
                <a:sym typeface="Arial"/>
              </a:rPr>
              <a:t>                                          </a:t>
            </a:r>
            <a:r>
              <a:rPr b="0" i="0" lang="es-ES" sz="2800" u="none" cap="none" strike="noStrike">
                <a:latin typeface="Arial"/>
                <a:ea typeface="Arial"/>
                <a:cs typeface="Arial"/>
                <a:sym typeface="Arial"/>
              </a:rPr>
              <a:t>CICLES 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000" y="3497025"/>
            <a:ext cx="3946320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4000" y="2973238"/>
            <a:ext cx="4176000" cy="246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1840" y="6048360"/>
            <a:ext cx="1766160" cy="105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4400" strike="noStrike">
                <a:latin typeface="Arial"/>
                <a:ea typeface="Arial"/>
                <a:cs typeface="Arial"/>
                <a:sym typeface="Arial"/>
              </a:rPr>
              <a:t>Tria d'optatives per 4rt de l'ESO</a:t>
            </a:r>
            <a:br>
              <a:rPr lang="es-ES" sz="1800"/>
            </a:b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0" name="Google Shape;80;p16"/>
          <p:cNvGraphicFramePr/>
          <p:nvPr/>
        </p:nvGraphicFramePr>
        <p:xfrm>
          <a:off x="457560" y="16005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{A922F3FB-6628-4907-B0BD-82B4F9D670CC}</a:tableStyleId>
              </a:tblPr>
              <a:tblGrid>
                <a:gridCol w="2601725"/>
                <a:gridCol w="389150"/>
                <a:gridCol w="2517125"/>
                <a:gridCol w="474125"/>
                <a:gridCol w="2508475"/>
                <a:gridCol w="483850"/>
              </a:tblGrid>
              <a:tr h="4179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Optativa 41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CC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Optativa 42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CC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Optativa 43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CC"/>
                    </a:solidFill>
                  </a:tcPr>
                </a:tc>
                <a:tc hMerge="1"/>
              </a:tr>
              <a:tr h="4179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 u="none" cap="none" strike="noStrike">
                          <a:solidFill>
                            <a:srgbClr val="003E6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Física i química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000" u="none" cap="none" strike="noStrike">
                          <a:solidFill>
                            <a:srgbClr val="003E6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 u="none" cap="none" strike="noStrike">
                          <a:solidFill>
                            <a:srgbClr val="003E6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Biologia i Geologia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000" u="none" cap="none" strike="noStrike">
                          <a:solidFill>
                            <a:srgbClr val="003E6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 u="none" cap="none" strike="noStrike">
                          <a:solidFill>
                            <a:srgbClr val="003E6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Francès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</a:tr>
              <a:tr h="4179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 u="none" cap="none" strike="noStrike">
                          <a:solidFill>
                            <a:srgbClr val="003E6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Economia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000" u="none" cap="none" strike="noStrike">
                          <a:solidFill>
                            <a:srgbClr val="003E6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 u="none" cap="none" strike="noStrike">
                          <a:solidFill>
                            <a:srgbClr val="003E6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Llatí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000" u="none" cap="none" strike="noStrike">
                          <a:solidFill>
                            <a:srgbClr val="003E6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 u="none" cap="none" strike="noStrike">
                          <a:solidFill>
                            <a:srgbClr val="003E6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Emprenedoria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79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 u="none" cap="none" strike="noStrike">
                          <a:solidFill>
                            <a:srgbClr val="003E6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TIC (Informàtica)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000" u="none" cap="none" strike="noStrike">
                          <a:solidFill>
                            <a:srgbClr val="003E6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 u="none" cap="none" strike="noStrike">
                          <a:solidFill>
                            <a:srgbClr val="003E6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Tecnologia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000" u="none" cap="none" strike="noStrike">
                          <a:solidFill>
                            <a:srgbClr val="003E6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 u="none" cap="none" strike="noStrike">
                          <a:solidFill>
                            <a:srgbClr val="003E6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Música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</a:tr>
              <a:tr h="417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000" u="none" cap="none" strike="noStrike">
                          <a:solidFill>
                            <a:srgbClr val="003E6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 u="none" cap="none" strike="noStrike">
                          <a:solidFill>
                            <a:srgbClr val="003E6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EVP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000" u="none" cap="none" strike="noStrike">
                          <a:solidFill>
                            <a:srgbClr val="003E6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 u="none" cap="none" strike="noStrike">
                          <a:solidFill>
                            <a:srgbClr val="003E6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Tecnologia + TIC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7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000" u="none" cap="none" strike="noStrike">
                          <a:solidFill>
                            <a:srgbClr val="003E6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 u="none" cap="none" strike="noStrike">
                          <a:solidFill>
                            <a:srgbClr val="003E6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TIC (Informàtica)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000" u="none" cap="none" strike="noStrike">
                          <a:solidFill>
                            <a:srgbClr val="003E6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 u="none" cap="none" strike="noStrike">
                          <a:solidFill>
                            <a:srgbClr val="003E6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Filosofia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</a:tr>
            </a:tbl>
          </a:graphicData>
        </a:graphic>
      </p:graphicFrame>
      <p:sp>
        <p:nvSpPr>
          <p:cNvPr id="81" name="Google Shape;81;p16"/>
          <p:cNvSpPr txBox="1"/>
          <p:nvPr/>
        </p:nvSpPr>
        <p:spPr>
          <a:xfrm>
            <a:off x="3168000" y="4824000"/>
            <a:ext cx="3600000" cy="1115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1800" strike="noStrike">
                <a:latin typeface="Arial"/>
                <a:ea typeface="Arial"/>
                <a:cs typeface="Arial"/>
                <a:sym typeface="Arial"/>
              </a:rPr>
              <a:t>Coherència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1800" strike="noStrike">
                <a:latin typeface="Arial"/>
                <a:ea typeface="Arial"/>
                <a:cs typeface="Arial"/>
                <a:sym typeface="Arial"/>
              </a:rPr>
              <a:t>99% dels alumnes poden fer les primeres opcions. 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1840" y="6048360"/>
            <a:ext cx="1766160" cy="105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504000" y="301320"/>
            <a:ext cx="7704000" cy="1071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4400" strike="noStrike">
                <a:latin typeface="Arial"/>
                <a:ea typeface="Arial"/>
                <a:cs typeface="Arial"/>
                <a:sym typeface="Arial"/>
              </a:rPr>
              <a:t>Qué tria l'alumne?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216000" y="1252440"/>
            <a:ext cx="4464000" cy="5803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2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BATXILLERAT CIENTÍFIC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-180720" lvl="0" marL="180720" marR="0" rtl="0" algn="just">
              <a:spcBef>
                <a:spcPts val="1417"/>
              </a:spcBef>
              <a:spcAft>
                <a:spcPts val="0"/>
              </a:spcAft>
              <a:buNone/>
            </a:pPr>
            <a:r>
              <a:rPr b="1" lang="es-ES" sz="22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Física i Química 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-180720" lvl="0" marL="180720" marR="0" rtl="0" algn="just">
              <a:spcBef>
                <a:spcPts val="1417"/>
              </a:spcBef>
              <a:spcAft>
                <a:spcPts val="0"/>
              </a:spcAft>
              <a:buNone/>
            </a:pPr>
            <a:r>
              <a:rPr b="1" lang="es-ES" sz="22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Biologia.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1417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1417"/>
              </a:spcBef>
              <a:spcAft>
                <a:spcPts val="0"/>
              </a:spcAft>
              <a:buNone/>
            </a:pPr>
            <a:r>
              <a:rPr b="1" lang="es-ES" sz="22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BATXILLERAT TECNOLÒGIC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-180720" lvl="0" marL="180720" marR="0" rtl="0" algn="just">
              <a:spcBef>
                <a:spcPts val="1417"/>
              </a:spcBef>
              <a:spcAft>
                <a:spcPts val="0"/>
              </a:spcAft>
              <a:buNone/>
            </a:pPr>
            <a:r>
              <a:rPr b="1" lang="es-ES" sz="22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Física i Química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-180720" lvl="0" marL="180720" marR="0" rtl="0" algn="just">
              <a:spcBef>
                <a:spcPts val="1417"/>
              </a:spcBef>
              <a:spcAft>
                <a:spcPts val="0"/>
              </a:spcAft>
              <a:buNone/>
            </a:pPr>
            <a:r>
              <a:rPr b="1" lang="es-ES" sz="22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Tecnologia + TIC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1417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1417"/>
              </a:spcBef>
              <a:spcAft>
                <a:spcPts val="0"/>
              </a:spcAft>
              <a:buNone/>
            </a:pPr>
            <a:r>
              <a:rPr b="1" lang="es-ES" sz="22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BATXILLERAT SOCIAL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-180720" lvl="0" marL="180720" marR="0" rtl="0" algn="just">
              <a:spcBef>
                <a:spcPts val="1417"/>
              </a:spcBef>
              <a:spcAft>
                <a:spcPts val="0"/>
              </a:spcAft>
              <a:buNone/>
            </a:pPr>
            <a:r>
              <a:rPr b="1" lang="es-ES" sz="22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Economia 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-180720" lvl="0" marL="180720" marR="0" rtl="0" algn="just">
              <a:spcBef>
                <a:spcPts val="1417"/>
              </a:spcBef>
              <a:spcAft>
                <a:spcPts val="0"/>
              </a:spcAft>
              <a:buNone/>
            </a:pPr>
            <a:r>
              <a:rPr b="1" lang="es-ES" sz="22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TIC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-180720" lvl="0" marL="180720" marR="0" rtl="0" algn="just">
              <a:spcBef>
                <a:spcPts val="1417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4896000" y="1296000"/>
            <a:ext cx="4248000" cy="5803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2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BATXILLERAT LINGÜÍSTIC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-180720" lvl="0" marL="180720" marR="0" rtl="0" algn="just">
              <a:spcBef>
                <a:spcPts val="1417"/>
              </a:spcBef>
              <a:spcAft>
                <a:spcPts val="0"/>
              </a:spcAft>
              <a:buNone/>
            </a:pPr>
            <a:r>
              <a:rPr b="1" lang="es-ES" sz="22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Llatí 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-180720" lvl="0" marL="180720" marR="0" rtl="0" algn="just">
              <a:spcBef>
                <a:spcPts val="1417"/>
              </a:spcBef>
              <a:spcAft>
                <a:spcPts val="0"/>
              </a:spcAft>
              <a:buNone/>
            </a:pPr>
            <a:r>
              <a:rPr b="1" lang="es-ES" sz="22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Francès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-180720" lvl="0" marL="180720" marR="0" rtl="0" algn="just">
              <a:spcBef>
                <a:spcPts val="1417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-180720" lvl="0" marL="180720" marR="0" rtl="0" algn="just">
              <a:spcBef>
                <a:spcPts val="1417"/>
              </a:spcBef>
              <a:spcAft>
                <a:spcPts val="0"/>
              </a:spcAft>
              <a:buNone/>
            </a:pPr>
            <a:r>
              <a:rPr b="1" lang="es-ES" sz="22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BATXILLERAT ARTÍSTIC: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-180719" lvl="0" marL="180719" marR="0" rtl="0" algn="just">
              <a:spcBef>
                <a:spcPts val="1417"/>
              </a:spcBef>
              <a:spcAft>
                <a:spcPts val="0"/>
              </a:spcAft>
              <a:buNone/>
            </a:pPr>
            <a:r>
              <a:rPr b="1" lang="es-ES" sz="22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Música </a:t>
            </a:r>
            <a:endParaRPr b="1" sz="2200">
              <a:solidFill>
                <a:srgbClr val="002060"/>
              </a:solidFill>
            </a:endParaRPr>
          </a:p>
          <a:p>
            <a:pPr indent="-180719" lvl="0" marL="180719" marR="0" rtl="0" algn="just">
              <a:spcBef>
                <a:spcPts val="1417"/>
              </a:spcBef>
              <a:spcAft>
                <a:spcPts val="0"/>
              </a:spcAft>
              <a:buNone/>
            </a:pPr>
            <a:r>
              <a:rPr b="1" lang="es-ES" sz="22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Visual Plàstica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-180720" lvl="0" marL="180720" marR="0" rtl="0" algn="just">
              <a:spcBef>
                <a:spcPts val="1417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-180720" lvl="0" marL="180720" marR="0" rtl="0" algn="just">
              <a:spcBef>
                <a:spcPts val="1417"/>
              </a:spcBef>
              <a:spcAft>
                <a:spcPts val="0"/>
              </a:spcAft>
              <a:buNone/>
            </a:pPr>
            <a:r>
              <a:rPr b="1" lang="es-ES" sz="22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CICLES FORMATIUS: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-180720" lvl="0" marL="180720" marR="0" rtl="0" algn="just">
              <a:spcBef>
                <a:spcPts val="1417"/>
              </a:spcBef>
              <a:spcAft>
                <a:spcPts val="0"/>
              </a:spcAft>
              <a:buNone/>
            </a:pPr>
            <a:r>
              <a:rPr b="1" lang="es-ES" sz="22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TIC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-180720" lvl="0" marL="180720" marR="0" rtl="0" algn="just">
              <a:spcBef>
                <a:spcPts val="1417"/>
              </a:spcBef>
              <a:spcAft>
                <a:spcPts val="0"/>
              </a:spcAft>
              <a:buNone/>
            </a:pPr>
            <a:r>
              <a:rPr b="1" lang="es-ES" sz="22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Emprenedoria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1840" y="6048360"/>
            <a:ext cx="1766160" cy="105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4400" strike="noStrike">
                <a:latin typeface="Arial"/>
                <a:ea typeface="Arial"/>
                <a:cs typeface="Arial"/>
                <a:sym typeface="Arial"/>
              </a:rPr>
              <a:t>Orientació a 4rt de l'ESO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792000" y="1872000"/>
            <a:ext cx="8784000" cy="883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2800" strike="noStrike">
                <a:latin typeface="Arial"/>
                <a:ea typeface="Arial"/>
                <a:cs typeface="Arial"/>
                <a:sym typeface="Arial"/>
              </a:rPr>
              <a:t>BATXILLERAT</a:t>
            </a:r>
            <a:r>
              <a:rPr b="0" lang="es-ES" sz="1800" strike="noStrike">
                <a:latin typeface="Arial"/>
                <a:ea typeface="Arial"/>
                <a:cs typeface="Arial"/>
                <a:sym typeface="Arial"/>
              </a:rPr>
              <a:t>                </a:t>
            </a:r>
            <a:r>
              <a:rPr b="0" lang="es-ES" sz="2800" strike="noStrike">
                <a:latin typeface="Arial"/>
                <a:ea typeface="Arial"/>
                <a:cs typeface="Arial"/>
                <a:sym typeface="Arial"/>
              </a:rPr>
              <a:t>CICLES                     PFI 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2800" strike="noStrike">
                <a:latin typeface="Arial"/>
                <a:ea typeface="Arial"/>
                <a:cs typeface="Arial"/>
                <a:sym typeface="Arial"/>
              </a:rPr>
              <a:t>                                                            (si no supero)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000" y="3096000"/>
            <a:ext cx="2592000" cy="15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0000" y="3080880"/>
            <a:ext cx="2592000" cy="152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24000" y="2970720"/>
            <a:ext cx="2381040" cy="293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3840" y="6001560"/>
            <a:ext cx="1766160" cy="105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/>
        </p:nvSpPr>
        <p:spPr>
          <a:xfrm>
            <a:off x="504000" y="301320"/>
            <a:ext cx="9071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3600" strike="noStrike">
                <a:latin typeface="Arial"/>
                <a:ea typeface="Arial"/>
                <a:cs typeface="Arial"/>
                <a:sym typeface="Arial"/>
              </a:rPr>
              <a:t>Orientació 4rt: Què faig si no tinc l'ESO?</a:t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936000" y="1944000"/>
            <a:ext cx="1593300" cy="3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1800" strike="noStrike">
                <a:latin typeface="Arial"/>
                <a:ea typeface="Arial"/>
                <a:cs typeface="Arial"/>
                <a:sym typeface="Arial"/>
              </a:rPr>
              <a:t>OPCIÓ 1: PFI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1800" strike="noStrike">
                <a:latin typeface="Arial"/>
                <a:ea typeface="Arial"/>
                <a:cs typeface="Arial"/>
                <a:sym typeface="Arial"/>
              </a:rPr>
              <a:t>Electricitat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1800" strike="noStrike">
                <a:latin typeface="Arial"/>
                <a:ea typeface="Arial"/>
                <a:cs typeface="Arial"/>
                <a:sym typeface="Arial"/>
              </a:rPr>
              <a:t>Comerç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1800" strike="noStrike">
                <a:latin typeface="Arial"/>
                <a:ea typeface="Arial"/>
                <a:cs typeface="Arial"/>
                <a:sym typeface="Arial"/>
              </a:rPr>
              <a:t>Turisme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Informàtica</a:t>
            </a:r>
            <a:endParaRPr sz="1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7" name="Google Shape;107;p19"/>
          <p:cNvSpPr txBox="1"/>
          <p:nvPr/>
        </p:nvSpPr>
        <p:spPr>
          <a:xfrm>
            <a:off x="3653280" y="1944000"/>
            <a:ext cx="2466600" cy="13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1800" strike="noStrike">
                <a:latin typeface="Arial"/>
                <a:ea typeface="Arial"/>
                <a:cs typeface="Arial"/>
                <a:sym typeface="Arial"/>
              </a:rPr>
              <a:t>OPCIÓ 2: Repetir curs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1800" strike="noStrike">
                <a:latin typeface="Arial"/>
                <a:ea typeface="Arial"/>
                <a:cs typeface="Arial"/>
                <a:sym typeface="Arial"/>
              </a:rPr>
              <a:t>    Fins els 18 anys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6840000" y="1989000"/>
            <a:ext cx="25920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1800" strike="noStrike">
                <a:latin typeface="Arial"/>
                <a:ea typeface="Arial"/>
                <a:cs typeface="Arial"/>
                <a:sym typeface="Arial"/>
              </a:rPr>
              <a:t>OPCIÓ 3: Món laboral 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1840" y="6048360"/>
            <a:ext cx="1766162" cy="105444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5398950" y="4154875"/>
            <a:ext cx="3282900" cy="10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OPCIÓ ALUMNES NESE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IFE i PFI adaptat. 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4360" y="2066040"/>
            <a:ext cx="6695640" cy="376596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1944000" y="792000"/>
            <a:ext cx="6453720" cy="54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3200" strike="noStrike">
                <a:latin typeface="Arial"/>
                <a:ea typeface="Arial"/>
                <a:cs typeface="Arial"/>
                <a:sym typeface="Arial"/>
              </a:rPr>
              <a:t>ORIENTACIÓ 4rt: OPCIÓ CICLES</a:t>
            </a:r>
            <a:r>
              <a:rPr b="0" lang="es-ES" sz="1800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4579560" y="6364440"/>
            <a:ext cx="1363320" cy="61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1800" strike="noStrike">
                <a:latin typeface="Arial"/>
                <a:ea typeface="Arial"/>
                <a:cs typeface="Arial"/>
                <a:sym typeface="Arial"/>
              </a:rPr>
              <a:t>Clica si tens 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1800" strike="noStrike">
                <a:latin typeface="Arial"/>
                <a:ea typeface="Arial"/>
                <a:cs typeface="Arial"/>
                <a:sym typeface="Arial"/>
              </a:rPr>
              <a:t>Internet!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" name="Google Shape;118;p20"/>
          <p:cNvCxnSpPr/>
          <p:nvPr/>
        </p:nvCxnSpPr>
        <p:spPr>
          <a:xfrm rot="10800000">
            <a:off x="5112000" y="5860440"/>
            <a:ext cx="0" cy="504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9" name="Google Shape;119;p20"/>
          <p:cNvSpPr txBox="1"/>
          <p:nvPr/>
        </p:nvSpPr>
        <p:spPr>
          <a:xfrm>
            <a:off x="2736000" y="1512000"/>
            <a:ext cx="4819680" cy="353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 strike="noStrike">
                <a:latin typeface="Arial"/>
                <a:ea typeface="Arial"/>
                <a:cs typeface="Arial"/>
                <a:sym typeface="Arial"/>
              </a:rPr>
              <a:t>http://queestudiar.gencat.cat/ca/estudis/fp/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1840" y="6048360"/>
            <a:ext cx="1766160" cy="105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4400" strike="noStrike">
                <a:latin typeface="Arial"/>
                <a:ea typeface="Arial"/>
                <a:cs typeface="Arial"/>
                <a:sym typeface="Arial"/>
              </a:rPr>
              <a:t>Orientació 4rt: Opció Batxillerat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80"/>
              <a:buFont typeface="Noto Sans Symbols"/>
              <a:buChar char="●"/>
            </a:pPr>
            <a:r>
              <a:rPr b="0" lang="es-ES" sz="4400" strike="noStrike">
                <a:latin typeface="Arial"/>
                <a:ea typeface="Arial"/>
                <a:cs typeface="Arial"/>
                <a:sym typeface="Arial"/>
              </a:rPr>
              <a:t>Ciències i tecnologia 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l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1980"/>
              <a:buFont typeface="Noto Sans Symbols"/>
              <a:buChar char="●"/>
            </a:pPr>
            <a:r>
              <a:rPr b="0" lang="es-ES" sz="4400" strike="noStrike">
                <a:latin typeface="Arial"/>
                <a:ea typeface="Arial"/>
                <a:cs typeface="Arial"/>
                <a:sym typeface="Arial"/>
              </a:rPr>
              <a:t>Humanitats i Ciències socials. 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l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1980"/>
              <a:buFont typeface="Noto Sans Symbols"/>
              <a:buChar char="●"/>
            </a:pPr>
            <a:r>
              <a:rPr b="0" lang="es-ES" sz="4400" strike="noStrike">
                <a:latin typeface="Arial"/>
                <a:ea typeface="Arial"/>
                <a:cs typeface="Arial"/>
                <a:sym typeface="Arial"/>
              </a:rPr>
              <a:t>Arts  (No ho fem)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l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1980"/>
              <a:buFont typeface="Noto Sans Symbols"/>
              <a:buChar char="●"/>
            </a:pPr>
            <a:r>
              <a:rPr b="0" lang="es-ES" sz="4400" strike="noStrike">
                <a:latin typeface="Arial"/>
                <a:ea typeface="Arial"/>
                <a:cs typeface="Arial"/>
                <a:sym typeface="Arial"/>
              </a:rPr>
              <a:t>Batxibac. 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1840" y="6048360"/>
            <a:ext cx="1766160" cy="105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4400" strike="noStrike">
                <a:latin typeface="Arial"/>
                <a:ea typeface="Arial"/>
                <a:cs typeface="Arial"/>
                <a:sym typeface="Arial"/>
              </a:rPr>
              <a:t>Ciències i tecnologia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1840" y="6048360"/>
            <a:ext cx="1766160" cy="10544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4" name="Google Shape;134;p22"/>
          <p:cNvGraphicFramePr/>
          <p:nvPr/>
        </p:nvGraphicFramePr>
        <p:xfrm>
          <a:off x="986488" y="1802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{57E47264-A94F-48FF-9178-EB2545EF2A38}</a:tableStyleId>
              </a:tblPr>
              <a:tblGrid>
                <a:gridCol w="722875"/>
                <a:gridCol w="869625"/>
                <a:gridCol w="6055950"/>
              </a:tblGrid>
              <a:tr h="79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MOD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HORES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MATÈRIA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79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M11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4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Dibuix tècnic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Química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9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M12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Biologia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Tecnologia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79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M13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4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Matemàtiques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9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M14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Física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Ciències de la Terra i Medi Ambient.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