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sldIdLst>
    <p:sldId id="256" r:id="rId2"/>
    <p:sldId id="257" r:id="rId3"/>
    <p:sldId id="274" r:id="rId4"/>
    <p:sldId id="258" r:id="rId5"/>
    <p:sldId id="272" r:id="rId6"/>
    <p:sldId id="260" r:id="rId7"/>
    <p:sldId id="259" r:id="rId8"/>
    <p:sldId id="279" r:id="rId9"/>
    <p:sldId id="262" r:id="rId10"/>
    <p:sldId id="275" r:id="rId11"/>
    <p:sldId id="265" r:id="rId12"/>
    <p:sldId id="277" r:id="rId13"/>
    <p:sldId id="276" r:id="rId14"/>
    <p:sldId id="263" r:id="rId15"/>
    <p:sldId id="264" r:id="rId16"/>
    <p:sldId id="267" r:id="rId17"/>
    <p:sldId id="281" r:id="rId18"/>
    <p:sldId id="273" r:id="rId19"/>
    <p:sldId id="278" r:id="rId20"/>
    <p:sldId id="280" r:id="rId21"/>
    <p:sldId id="269" r:id="rId22"/>
    <p:sldId id="271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7CF23-8BBA-421F-BC3A-9B364201F173}" type="datetimeFigureOut">
              <a:rPr lang="es-ES" smtClean="0"/>
              <a:pPr/>
              <a:t>06/09/2019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65AE1-CA0D-406F-BB3B-CFC93503FA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5AE1-CA0D-406F-BB3B-CFC93503FAA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5AE1-CA0D-406F-BB3B-CFC93503FAAC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5AE1-CA0D-406F-BB3B-CFC93503FAAC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5AE1-CA0D-406F-BB3B-CFC93503FAAC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5AE1-CA0D-406F-BB3B-CFC93503FAA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5AE1-CA0D-406F-BB3B-CFC93503FAAC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5AE1-CA0D-406F-BB3B-CFC93503FAAC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5AE1-CA0D-406F-BB3B-CFC93503FAAC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5AE1-CA0D-406F-BB3B-CFC93503FAAC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5AE1-CA0D-406F-BB3B-CFC93503FAAC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5AE1-CA0D-406F-BB3B-CFC93503FAAC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5AE1-CA0D-406F-BB3B-CFC93503FAAC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A9FC-E1BC-4736-B52B-8DC436AD4F73}" type="datetimeFigureOut">
              <a:rPr lang="es-ES" smtClean="0"/>
              <a:pPr/>
              <a:t>06/09/2019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BE84-CCC3-48C1-8CA9-AA90B57B9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A9FC-E1BC-4736-B52B-8DC436AD4F73}" type="datetimeFigureOut">
              <a:rPr lang="es-ES" smtClean="0"/>
              <a:pPr/>
              <a:t>06/09/2019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BE84-CCC3-48C1-8CA9-AA90B57B9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A9FC-E1BC-4736-B52B-8DC436AD4F73}" type="datetimeFigureOut">
              <a:rPr lang="es-ES" smtClean="0"/>
              <a:pPr/>
              <a:t>06/09/2019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BE84-CCC3-48C1-8CA9-AA90B57B9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A9FC-E1BC-4736-B52B-8DC436AD4F73}" type="datetimeFigureOut">
              <a:rPr lang="es-ES" smtClean="0"/>
              <a:pPr/>
              <a:t>06/09/2019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BE84-CCC3-48C1-8CA9-AA90B57B9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A9FC-E1BC-4736-B52B-8DC436AD4F73}" type="datetimeFigureOut">
              <a:rPr lang="es-ES" smtClean="0"/>
              <a:pPr/>
              <a:t>06/09/2019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BE84-CCC3-48C1-8CA9-AA90B57B9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A9FC-E1BC-4736-B52B-8DC436AD4F73}" type="datetimeFigureOut">
              <a:rPr lang="es-ES" smtClean="0"/>
              <a:pPr/>
              <a:t>06/09/2019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BE84-CCC3-48C1-8CA9-AA90B57B9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A9FC-E1BC-4736-B52B-8DC436AD4F73}" type="datetimeFigureOut">
              <a:rPr lang="es-ES" smtClean="0"/>
              <a:pPr/>
              <a:t>06/09/2019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BE84-CCC3-48C1-8CA9-AA90B57B9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A9FC-E1BC-4736-B52B-8DC436AD4F73}" type="datetimeFigureOut">
              <a:rPr lang="es-ES" smtClean="0"/>
              <a:pPr/>
              <a:t>06/09/2019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BE84-CCC3-48C1-8CA9-AA90B57B9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A9FC-E1BC-4736-B52B-8DC436AD4F73}" type="datetimeFigureOut">
              <a:rPr lang="es-ES" smtClean="0"/>
              <a:pPr/>
              <a:t>06/09/2019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BE84-CCC3-48C1-8CA9-AA90B57B9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A9FC-E1BC-4736-B52B-8DC436AD4F73}" type="datetimeFigureOut">
              <a:rPr lang="es-ES" smtClean="0"/>
              <a:pPr/>
              <a:t>06/09/2019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BE84-CCC3-48C1-8CA9-AA90B57B9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A9FC-E1BC-4736-B52B-8DC436AD4F73}" type="datetimeFigureOut">
              <a:rPr lang="es-ES" smtClean="0"/>
              <a:pPr/>
              <a:t>06/09/2019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20BE84-CCC3-48C1-8CA9-AA90B57B95F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5EA9FC-E1BC-4736-B52B-8DC436AD4F73}" type="datetimeFigureOut">
              <a:rPr lang="es-ES" smtClean="0"/>
              <a:pPr/>
              <a:t>06/09/2019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20BE84-CCC3-48C1-8CA9-AA90B57B95FA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ampasert@gmail.com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agora.xtec.cat/iesser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618648"/>
            <a:ext cx="8458200" cy="4239352"/>
          </a:xfrm>
        </p:spPr>
        <p:txBody>
          <a:bodyPr>
            <a:normAutofit/>
          </a:bodyPr>
          <a:lstStyle/>
          <a:p>
            <a:r>
              <a:rPr lang="es-ES" sz="4900" dirty="0" smtClean="0"/>
              <a:t>PRESENTACIÓ DEL CURS</a:t>
            </a:r>
            <a:br>
              <a:rPr lang="es-ES" sz="4900" dirty="0" smtClean="0"/>
            </a:br>
            <a:r>
              <a:rPr lang="es-ES" sz="4900" dirty="0" smtClean="0"/>
              <a:t>2019-20</a:t>
            </a:r>
            <a:br>
              <a:rPr lang="es-ES" sz="4900" dirty="0" smtClean="0"/>
            </a:br>
            <a:r>
              <a:rPr lang="ca-ES" sz="4900" dirty="0" smtClean="0"/>
              <a:t>Institut Josep Lluís </a:t>
            </a:r>
            <a:r>
              <a:rPr lang="ca-ES" sz="4900" dirty="0" err="1" smtClean="0"/>
              <a:t>Sert</a:t>
            </a:r>
            <a:r>
              <a:rPr lang="ca-ES" sz="4900" smtClean="0"/>
              <a:t/>
            </a:r>
            <a:br>
              <a:rPr lang="ca-ES" sz="4900" smtClean="0"/>
            </a:br>
            <a:r>
              <a:rPr lang="es-ES" sz="4900" smtClean="0"/>
              <a:t> </a:t>
            </a:r>
            <a:r>
              <a:rPr lang="es-ES" sz="5400" dirty="0" smtClean="0"/>
              <a:t/>
            </a:r>
            <a:br>
              <a:rPr lang="es-ES" sz="5400" dirty="0" smtClean="0"/>
            </a:br>
            <a:endParaRPr lang="es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81000" y="642918"/>
            <a:ext cx="8458200" cy="71438"/>
          </a:xfrm>
        </p:spPr>
        <p:txBody>
          <a:bodyPr>
            <a:normAutofit fontScale="25000" lnSpcReduction="20000"/>
          </a:bodyPr>
          <a:lstStyle/>
          <a:p>
            <a:endParaRPr lang="es-E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3737479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908720"/>
            <a:ext cx="7772400" cy="648072"/>
          </a:xfrm>
        </p:spPr>
        <p:txBody>
          <a:bodyPr/>
          <a:lstStyle/>
          <a:p>
            <a:pPr algn="ctr"/>
            <a:r>
              <a:rPr lang="es-ES_tradnl" dirty="0" smtClean="0"/>
              <a:t>Material </a:t>
            </a:r>
            <a:r>
              <a:rPr lang="es-ES_tradnl" dirty="0" err="1" smtClean="0"/>
              <a:t>obligatori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1484784"/>
            <a:ext cx="7772400" cy="4968552"/>
          </a:xfrm>
        </p:spPr>
        <p:txBody>
          <a:bodyPr>
            <a:normAutofit lnSpcReduction="10000"/>
          </a:bodyPr>
          <a:lstStyle/>
          <a:p>
            <a:endParaRPr lang="es-ES_tradnl" sz="2600" b="1" dirty="0" smtClean="0"/>
          </a:p>
          <a:p>
            <a:pPr lvl="1">
              <a:buFont typeface="Arial" pitchFamily="34" charset="0"/>
              <a:buChar char="•"/>
            </a:pPr>
            <a:r>
              <a:rPr lang="ca-ES" sz="2600" b="1" dirty="0" smtClean="0">
                <a:solidFill>
                  <a:schemeClr val="tx1"/>
                </a:solidFill>
              </a:rPr>
              <a:t>La Carpeta del centre.</a:t>
            </a:r>
            <a:endParaRPr lang="es-ES" sz="2600" b="1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ca-ES" sz="2600" b="1" dirty="0" smtClean="0">
                <a:solidFill>
                  <a:schemeClr val="tx1"/>
                </a:solidFill>
              </a:rPr>
              <a:t>Agenda escolar .</a:t>
            </a:r>
            <a:endParaRPr lang="es-ES" sz="2600" b="1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ca-ES" sz="2600" b="1" dirty="0" smtClean="0">
                <a:solidFill>
                  <a:schemeClr val="tx1"/>
                </a:solidFill>
              </a:rPr>
              <a:t>Fulls blancs DIN-A 4.</a:t>
            </a:r>
            <a:endParaRPr lang="es-ES" sz="2600" b="1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ca-ES" sz="2600" b="1" dirty="0" smtClean="0">
                <a:solidFill>
                  <a:schemeClr val="tx1"/>
                </a:solidFill>
              </a:rPr>
              <a:t>Llapis, bolígraf (blau, negre i vermell).</a:t>
            </a:r>
          </a:p>
          <a:p>
            <a:pPr lvl="1" algn="just">
              <a:buFont typeface="Arial" pitchFamily="34" charset="0"/>
              <a:buChar char="•"/>
            </a:pPr>
            <a:r>
              <a:rPr lang="ca-ES" sz="2600" b="1" dirty="0" smtClean="0">
                <a:solidFill>
                  <a:schemeClr val="tx1"/>
                </a:solidFill>
              </a:rPr>
              <a:t>Estoig / Goma d’esborrar /  Barra enganxadora /  Regle graduat 20 cm. </a:t>
            </a:r>
            <a:endParaRPr lang="es-ES" sz="2600" b="1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ca-ES" sz="2600" b="1" dirty="0" smtClean="0">
                <a:solidFill>
                  <a:schemeClr val="tx1"/>
                </a:solidFill>
              </a:rPr>
              <a:t>Llibretes compartides (2 assignatures).</a:t>
            </a:r>
            <a:endParaRPr lang="es-ES" sz="2600" b="1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ca-ES" sz="2600" b="1" dirty="0" smtClean="0">
                <a:solidFill>
                  <a:schemeClr val="tx1"/>
                </a:solidFill>
              </a:rPr>
              <a:t>Un llapis de memòria. </a:t>
            </a:r>
            <a:endParaRPr lang="es-ES" sz="2600" b="1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ca-ES" sz="2600" b="1" dirty="0" smtClean="0">
                <a:solidFill>
                  <a:schemeClr val="tx1"/>
                </a:solidFill>
              </a:rPr>
              <a:t>Material específic d’algunes àrees (Música, EF...).</a:t>
            </a:r>
            <a:endParaRPr lang="es-ES" sz="2600" b="1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s-ES_tradnl" sz="2800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3997" y="6021834"/>
            <a:ext cx="1400003" cy="836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1214446"/>
          </a:xfrm>
        </p:spPr>
        <p:txBody>
          <a:bodyPr/>
          <a:lstStyle/>
          <a:p>
            <a:pPr algn="ctr"/>
            <a:r>
              <a:rPr lang="es-ES" dirty="0" err="1" smtClean="0"/>
              <a:t>L’agenda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071678"/>
            <a:ext cx="7772400" cy="3786214"/>
          </a:xfrm>
        </p:spPr>
        <p:txBody>
          <a:bodyPr>
            <a:normAutofit fontScale="92500" lnSpcReduction="20000"/>
          </a:bodyPr>
          <a:lstStyle/>
          <a:p>
            <a:r>
              <a:rPr lang="es-ES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ca-ES" sz="3200" dirty="0" smtClean="0"/>
              <a:t> </a:t>
            </a:r>
            <a:r>
              <a:rPr lang="ca-ES" sz="3200" b="1" dirty="0" smtClean="0"/>
              <a:t>Eina de treball escolar.</a:t>
            </a:r>
          </a:p>
          <a:p>
            <a:pPr>
              <a:buFont typeface="Arial" pitchFamily="34" charset="0"/>
              <a:buChar char="•"/>
            </a:pPr>
            <a:r>
              <a:rPr lang="ca-ES" sz="3200" b="1" dirty="0" smtClean="0"/>
              <a:t> Dades personals.</a:t>
            </a:r>
          </a:p>
          <a:p>
            <a:pPr>
              <a:buFont typeface="Arial" pitchFamily="34" charset="0"/>
              <a:buChar char="•"/>
            </a:pPr>
            <a:r>
              <a:rPr lang="ca-ES" sz="3200" b="1" dirty="0" smtClean="0"/>
              <a:t> Horari.</a:t>
            </a:r>
          </a:p>
          <a:p>
            <a:pPr>
              <a:buFont typeface="Arial" pitchFamily="34" charset="0"/>
              <a:buChar char="•"/>
            </a:pPr>
            <a:r>
              <a:rPr lang="ca-ES" sz="3200" b="1" dirty="0" smtClean="0"/>
              <a:t> Deures (calendari de classe). </a:t>
            </a:r>
          </a:p>
          <a:p>
            <a:pPr>
              <a:buFont typeface="Arial" pitchFamily="34" charset="0"/>
              <a:buChar char="•"/>
            </a:pPr>
            <a:r>
              <a:rPr lang="ca-ES" sz="3200" b="1" dirty="0" smtClean="0"/>
              <a:t> Sistema de comunicació amb les famílies.</a:t>
            </a:r>
          </a:p>
          <a:p>
            <a:endParaRPr lang="ca-ES" sz="3200" b="1" dirty="0" smtClean="0"/>
          </a:p>
          <a:p>
            <a:r>
              <a:rPr lang="ca-ES" sz="3200" b="1" dirty="0" smtClean="0"/>
              <a:t> (comunicats generals del centre via mail)</a:t>
            </a:r>
            <a:endParaRPr lang="ca-ES" sz="32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04664"/>
            <a:ext cx="231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44824"/>
            <a:ext cx="6444208" cy="648072"/>
          </a:xfrm>
        </p:spPr>
        <p:txBody>
          <a:bodyPr/>
          <a:lstStyle/>
          <a:p>
            <a:r>
              <a:rPr lang="es-ES_tradnl" dirty="0" smtClean="0"/>
              <a:t>La </a:t>
            </a:r>
            <a:r>
              <a:rPr lang="es-ES_tradnl" dirty="0" err="1" smtClean="0"/>
              <a:t>convivència</a:t>
            </a:r>
            <a:r>
              <a:rPr lang="es-ES_tradnl" dirty="0" smtClean="0"/>
              <a:t> al centre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764704"/>
            <a:ext cx="8748464" cy="6093296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endParaRPr lang="es-ES" sz="3200" dirty="0" smtClean="0"/>
          </a:p>
          <a:p>
            <a:pPr lvl="1">
              <a:buFont typeface="Arial" pitchFamily="34" charset="0"/>
              <a:buChar char="•"/>
            </a:pPr>
            <a:endParaRPr lang="es-ES" sz="3200" dirty="0" smtClean="0"/>
          </a:p>
          <a:p>
            <a:pPr lvl="1" algn="just"/>
            <a:endParaRPr lang="ca-ES" sz="3200" b="1" dirty="0" smtClean="0">
              <a:solidFill>
                <a:schemeClr val="tx1"/>
              </a:solidFill>
            </a:endParaRPr>
          </a:p>
          <a:p>
            <a:pPr lvl="1" algn="just"/>
            <a:endParaRPr lang="ca-ES" sz="3200" b="1" dirty="0" smtClean="0">
              <a:solidFill>
                <a:schemeClr val="tx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ca-ES" sz="3200" b="1" dirty="0" smtClean="0">
                <a:solidFill>
                  <a:schemeClr val="tx1"/>
                </a:solidFill>
              </a:rPr>
              <a:t>Assistència i puntualitat.</a:t>
            </a:r>
          </a:p>
          <a:p>
            <a:pPr lvl="1" algn="just">
              <a:buFont typeface="Arial" pitchFamily="34" charset="0"/>
              <a:buChar char="•"/>
            </a:pPr>
            <a:r>
              <a:rPr lang="ca-ES" sz="3200" b="1" dirty="0" smtClean="0">
                <a:solidFill>
                  <a:schemeClr val="tx1"/>
                </a:solidFill>
              </a:rPr>
              <a:t>Gorres, mòbils (imatges), mp3…</a:t>
            </a:r>
          </a:p>
          <a:p>
            <a:pPr lvl="1" algn="just">
              <a:buFont typeface="Arial" pitchFamily="34" charset="0"/>
              <a:buChar char="•"/>
            </a:pPr>
            <a:r>
              <a:rPr lang="ca-ES" sz="3200" b="1" dirty="0" smtClean="0">
                <a:solidFill>
                  <a:schemeClr val="tx1"/>
                </a:solidFill>
              </a:rPr>
              <a:t>Sortides al passadís (lavabos, intercanvis).  </a:t>
            </a:r>
          </a:p>
          <a:p>
            <a:pPr lvl="1" algn="just">
              <a:buFont typeface="Arial" pitchFamily="34" charset="0"/>
              <a:buChar char="•"/>
            </a:pPr>
            <a:r>
              <a:rPr lang="ca-ES" sz="3200" b="1" dirty="0" smtClean="0">
                <a:solidFill>
                  <a:schemeClr val="tx1"/>
                </a:solidFill>
              </a:rPr>
              <a:t>Càrrecs d’aula (delegats, ordre , neteja...).</a:t>
            </a:r>
          </a:p>
          <a:p>
            <a:pPr lvl="1" algn="just"/>
            <a:endParaRPr lang="ca-ES" sz="3200" b="1" dirty="0" smtClean="0">
              <a:solidFill>
                <a:schemeClr val="tx1"/>
              </a:solidFill>
            </a:endParaRPr>
          </a:p>
          <a:p>
            <a:endParaRPr lang="es-E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32656"/>
            <a:ext cx="231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1008112"/>
          </a:xfrm>
        </p:spPr>
        <p:txBody>
          <a:bodyPr/>
          <a:lstStyle/>
          <a:p>
            <a:pPr algn="ctr"/>
            <a:r>
              <a:rPr lang="es-ES_tradnl" dirty="0" smtClean="0"/>
              <a:t>La </a:t>
            </a:r>
            <a:r>
              <a:rPr lang="es-ES_tradnl" dirty="0" err="1" smtClean="0"/>
              <a:t>convivència</a:t>
            </a:r>
            <a:r>
              <a:rPr lang="es-ES_tradnl" dirty="0" smtClean="0"/>
              <a:t> al centre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7772400" cy="4509120"/>
          </a:xfrm>
        </p:spPr>
        <p:txBody>
          <a:bodyPr>
            <a:normAutofit/>
          </a:bodyPr>
          <a:lstStyle/>
          <a:p>
            <a:endParaRPr lang="es-ES" sz="3200" dirty="0" smtClean="0"/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s-ES" sz="3200" dirty="0" smtClean="0"/>
              <a:t> </a:t>
            </a:r>
            <a:r>
              <a:rPr lang="ca-ES" sz="3200" b="1" dirty="0" smtClean="0"/>
              <a:t>Observacions / expulsions d’aula / amonestacions / faltes greus (consultes al programa de gestió escolar).</a:t>
            </a:r>
          </a:p>
          <a:p>
            <a:endParaRPr lang="es-E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250" y="5229200"/>
            <a:ext cx="231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268760"/>
            <a:ext cx="7772400" cy="1214446"/>
          </a:xfrm>
        </p:spPr>
        <p:txBody>
          <a:bodyPr/>
          <a:lstStyle/>
          <a:p>
            <a:r>
              <a:rPr lang="es-ES" dirty="0" err="1" smtClean="0"/>
              <a:t>Avaluacions</a:t>
            </a:r>
            <a:r>
              <a:rPr lang="es-ES" dirty="0" smtClean="0"/>
              <a:t>/</a:t>
            </a:r>
            <a:br>
              <a:rPr lang="es-ES" dirty="0" smtClean="0"/>
            </a:br>
            <a:r>
              <a:rPr lang="es-ES" dirty="0" smtClean="0"/>
              <a:t>trimestres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2825552"/>
            <a:ext cx="7772400" cy="403244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ca-ES" sz="3200" dirty="0" smtClean="0"/>
              <a:t>  </a:t>
            </a:r>
            <a:r>
              <a:rPr lang="ca-ES" sz="3200" b="1" dirty="0" smtClean="0"/>
              <a:t>Avaluació inicial: finals d’octubre.</a:t>
            </a:r>
          </a:p>
          <a:p>
            <a:pPr algn="just">
              <a:buFont typeface="Arial" pitchFamily="34" charset="0"/>
              <a:buChar char="•"/>
            </a:pPr>
            <a:r>
              <a:rPr lang="ca-ES" sz="3200" b="1" dirty="0" smtClean="0"/>
              <a:t> Primera avaluació: 12 de setembre al 22 de novembre.</a:t>
            </a:r>
          </a:p>
          <a:p>
            <a:pPr algn="just">
              <a:buFont typeface="Arial" pitchFamily="34" charset="0"/>
              <a:buChar char="•"/>
            </a:pPr>
            <a:r>
              <a:rPr lang="ca-ES" sz="3200" b="1" dirty="0" smtClean="0"/>
              <a:t> Segona avaluació: 25 de novembre al 21 de febrer.</a:t>
            </a:r>
          </a:p>
          <a:p>
            <a:pPr algn="just">
              <a:buFont typeface="Arial" pitchFamily="34" charset="0"/>
              <a:buChar char="•"/>
            </a:pPr>
            <a:r>
              <a:rPr lang="ca-ES" sz="3200" b="1" dirty="0" smtClean="0"/>
              <a:t> Tercera avaluació: 24 de febrer al 12 de juny.</a:t>
            </a:r>
          </a:p>
          <a:p>
            <a:pPr algn="just">
              <a:buFont typeface="Arial" pitchFamily="34" charset="0"/>
              <a:buChar char="•"/>
            </a:pPr>
            <a:endParaRPr lang="ca-ES" sz="3200" b="1" dirty="0" smtClean="0"/>
          </a:p>
          <a:p>
            <a:pPr algn="just">
              <a:buFont typeface="Arial" pitchFamily="34" charset="0"/>
              <a:buChar char="•"/>
            </a:pPr>
            <a:r>
              <a:rPr lang="ca-ES" sz="3200" b="1" dirty="0" smtClean="0"/>
              <a:t> Recuperacions: trimestrals / juny.</a:t>
            </a:r>
          </a:p>
          <a:p>
            <a:endParaRPr lang="ca-ES" sz="32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231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928670"/>
            <a:ext cx="7772400" cy="1708242"/>
          </a:xfrm>
        </p:spPr>
        <p:txBody>
          <a:bodyPr/>
          <a:lstStyle/>
          <a:p>
            <a:r>
              <a:rPr lang="es-ES" dirty="0" err="1" smtClean="0"/>
              <a:t>Lliurament</a:t>
            </a:r>
            <a:r>
              <a:rPr lang="es-ES" dirty="0" smtClean="0"/>
              <a:t> de </a:t>
            </a:r>
            <a:r>
              <a:rPr lang="es-ES" dirty="0" err="1" smtClean="0"/>
              <a:t>butlletins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852936"/>
            <a:ext cx="7772400" cy="345638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dirty="0" smtClean="0"/>
              <a:t> </a:t>
            </a:r>
            <a:r>
              <a:rPr lang="ca-ES" sz="3200" b="1" dirty="0" smtClean="0"/>
              <a:t>Avaluació inicial: 6 de novembre. </a:t>
            </a:r>
          </a:p>
          <a:p>
            <a:pPr>
              <a:buFont typeface="Arial" pitchFamily="34" charset="0"/>
              <a:buChar char="•"/>
            </a:pPr>
            <a:r>
              <a:rPr lang="ca-ES" sz="3200" b="1" dirty="0" smtClean="0"/>
              <a:t> Primera avaluació: 20 de desembre.</a:t>
            </a:r>
          </a:p>
          <a:p>
            <a:pPr>
              <a:buFont typeface="Arial" pitchFamily="34" charset="0"/>
              <a:buChar char="•"/>
            </a:pPr>
            <a:r>
              <a:rPr lang="ca-ES" sz="3200" b="1" dirty="0" smtClean="0"/>
              <a:t> Segona avaluació: 18 de març.</a:t>
            </a:r>
          </a:p>
          <a:p>
            <a:pPr>
              <a:buFont typeface="Arial" pitchFamily="34" charset="0"/>
              <a:buChar char="•"/>
            </a:pPr>
            <a:r>
              <a:rPr lang="ca-ES" sz="3200" b="1" dirty="0" smtClean="0"/>
              <a:t> Tercera avaluació: 12 de juny.</a:t>
            </a:r>
          </a:p>
          <a:p>
            <a:pPr>
              <a:buFont typeface="Arial" pitchFamily="34" charset="0"/>
              <a:buChar char="•"/>
            </a:pPr>
            <a:r>
              <a:rPr lang="ca-ES" sz="3200" b="1" dirty="0" smtClean="0"/>
              <a:t> Finals: 25 de juny</a:t>
            </a:r>
            <a:r>
              <a:rPr lang="es-ES" sz="3200" b="1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s-ES" sz="32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32656"/>
            <a:ext cx="231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836712"/>
            <a:ext cx="7772400" cy="864096"/>
          </a:xfrm>
        </p:spPr>
        <p:txBody>
          <a:bodyPr/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dirty="0" err="1" smtClean="0"/>
              <a:t>Sortides</a:t>
            </a:r>
            <a:r>
              <a:rPr lang="es-ES" dirty="0" smtClean="0"/>
              <a:t> 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2204864"/>
            <a:ext cx="8104414" cy="4653136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ca-ES" sz="3200" dirty="0" smtClean="0"/>
              <a:t> </a:t>
            </a:r>
            <a:r>
              <a:rPr lang="ca-ES" sz="3200" b="1" dirty="0" smtClean="0"/>
              <a:t>2o de setembre: Platja – Tutoria (important portar autorització).</a:t>
            </a:r>
          </a:p>
          <a:p>
            <a:pPr algn="just">
              <a:buFont typeface="Arial" pitchFamily="34" charset="0"/>
              <a:buChar char="•"/>
            </a:pPr>
            <a:r>
              <a:rPr lang="ca-ES" sz="3200" b="1" dirty="0" smtClean="0"/>
              <a:t> 18-19-20 de març: colònies a Serinyà.</a:t>
            </a:r>
          </a:p>
          <a:p>
            <a:pPr algn="just">
              <a:buFont typeface="Arial" pitchFamily="34" charset="0"/>
              <a:buChar char="•"/>
            </a:pPr>
            <a:r>
              <a:rPr lang="ca-ES" sz="3200" b="1" dirty="0" smtClean="0"/>
              <a:t> Juny: sortida </a:t>
            </a:r>
            <a:r>
              <a:rPr lang="ca-ES" sz="3200" b="1" dirty="0" err="1" smtClean="0"/>
              <a:t>tutorial</a:t>
            </a:r>
            <a:r>
              <a:rPr lang="ca-ES" sz="3200" b="1" dirty="0" smtClean="0"/>
              <a:t> final de curs.</a:t>
            </a:r>
          </a:p>
          <a:p>
            <a:pPr algn="just"/>
            <a:r>
              <a:rPr lang="ca-ES" sz="3200" b="1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ca-ES" sz="3200" b="1" dirty="0" smtClean="0"/>
              <a:t> Documentació general sortides del curs (dades, pagament...).</a:t>
            </a:r>
          </a:p>
          <a:p>
            <a:pPr algn="just"/>
            <a:endParaRPr lang="ca-ES" sz="3200" b="1" dirty="0" smtClean="0"/>
          </a:p>
          <a:p>
            <a:pPr algn="just">
              <a:buFont typeface="Arial" pitchFamily="34" charset="0"/>
              <a:buChar char="•"/>
            </a:pPr>
            <a:r>
              <a:rPr lang="ca-ES" sz="3200" b="1" dirty="0" smtClean="0"/>
              <a:t> Criteris per poder anar a les sortides no obligatòries.</a:t>
            </a:r>
          </a:p>
          <a:p>
            <a:pPr>
              <a:buFont typeface="Arial" pitchFamily="34" charset="0"/>
              <a:buChar char="•"/>
            </a:pPr>
            <a:endParaRPr lang="es-ES" sz="3200" dirty="0" smtClean="0"/>
          </a:p>
          <a:p>
            <a:pPr>
              <a:buFont typeface="Arial" pitchFamily="34" charset="0"/>
              <a:buChar char="•"/>
            </a:pPr>
            <a:endParaRPr lang="ca-ES" sz="32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04664"/>
            <a:ext cx="231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080120"/>
          </a:xfrm>
        </p:spPr>
        <p:txBody>
          <a:bodyPr/>
          <a:lstStyle/>
          <a:p>
            <a:r>
              <a:rPr lang="ca-ES" dirty="0" smtClean="0"/>
              <a:t>   Projectes </a:t>
            </a:r>
            <a:endParaRPr lang="es-ES" dirty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7772400" cy="150971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ca-ES" sz="3000" dirty="0" smtClean="0"/>
              <a:t> </a:t>
            </a:r>
            <a:r>
              <a:rPr lang="ca-ES" sz="3000" b="1" dirty="0" smtClean="0"/>
              <a:t>Educació Física en anglès.</a:t>
            </a:r>
          </a:p>
          <a:p>
            <a:endParaRPr lang="ca-ES" sz="3000" b="1" dirty="0" smtClean="0"/>
          </a:p>
          <a:p>
            <a:pPr algn="just">
              <a:buFont typeface="Arial" pitchFamily="34" charset="0"/>
              <a:buChar char="•"/>
            </a:pPr>
            <a:r>
              <a:rPr lang="ca-ES" sz="3000" b="1" dirty="0" smtClean="0"/>
              <a:t> Treball per projectes (a concretar):</a:t>
            </a:r>
          </a:p>
          <a:p>
            <a:r>
              <a:rPr lang="ca-ES" sz="3000" b="1" dirty="0" smtClean="0"/>
              <a:t>	1. La Revista Digital (1r. </a:t>
            </a:r>
            <a:r>
              <a:rPr lang="ca-ES" sz="3000" b="1" dirty="0" err="1" smtClean="0"/>
              <a:t>tr</a:t>
            </a:r>
            <a:r>
              <a:rPr lang="ca-ES" sz="3000" b="1" dirty="0" smtClean="0"/>
              <a:t>.).</a:t>
            </a:r>
          </a:p>
          <a:p>
            <a:r>
              <a:rPr lang="ca-ES" sz="3000" b="1" dirty="0" smtClean="0"/>
              <a:t>	2. Carnaval (2n. </a:t>
            </a:r>
            <a:r>
              <a:rPr lang="ca-ES" sz="3000" b="1" dirty="0" err="1" smtClean="0"/>
              <a:t>tr</a:t>
            </a:r>
            <a:r>
              <a:rPr lang="ca-ES" sz="3000" b="1" dirty="0" smtClean="0"/>
              <a:t>.).</a:t>
            </a:r>
          </a:p>
          <a:p>
            <a:r>
              <a:rPr lang="ca-ES" sz="3000" b="1" dirty="0" smtClean="0"/>
              <a:t>	3. Festa benvinguda (juny).</a:t>
            </a:r>
          </a:p>
          <a:p>
            <a:endParaRPr lang="ca-ES" sz="3000" b="1" dirty="0" smtClean="0"/>
          </a:p>
          <a:p>
            <a:pPr>
              <a:buFont typeface="Arial" pitchFamily="34" charset="0"/>
              <a:buChar char="•"/>
            </a:pPr>
            <a:r>
              <a:rPr lang="ca-ES" sz="3000" b="1" dirty="0" smtClean="0"/>
              <a:t> Hort (Biologia). </a:t>
            </a:r>
          </a:p>
          <a:p>
            <a:pPr>
              <a:buFont typeface="Arial" pitchFamily="34" charset="0"/>
              <a:buChar char="•"/>
            </a:pPr>
            <a:endParaRPr lang="ca-ES" sz="3000" b="1" dirty="0" smtClean="0"/>
          </a:p>
          <a:p>
            <a:pPr>
              <a:buFont typeface="Arial" pitchFamily="34" charset="0"/>
              <a:buChar char="•"/>
            </a:pPr>
            <a:r>
              <a:rPr lang="ca-ES" sz="3000" b="1" dirty="0" smtClean="0"/>
              <a:t> ‘Avancem’ (àmbit lingüístic).</a:t>
            </a:r>
          </a:p>
          <a:p>
            <a:pPr>
              <a:buFont typeface="Arial" pitchFamily="34" charset="0"/>
              <a:buChar char="•"/>
            </a:pPr>
            <a:endParaRPr lang="es-E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7772400" cy="888128"/>
          </a:xfrm>
        </p:spPr>
        <p:txBody>
          <a:bodyPr/>
          <a:lstStyle/>
          <a:p>
            <a:pPr algn="ctr"/>
            <a:r>
              <a:rPr lang="es-ES_tradnl" dirty="0" smtClean="0"/>
              <a:t>DOCUMENTACIÓ DIA 12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120680"/>
          </a:xfrm>
        </p:spPr>
        <p:txBody>
          <a:bodyPr>
            <a:normAutofit/>
          </a:bodyPr>
          <a:lstStyle/>
          <a:p>
            <a:endParaRPr lang="es-ES_tradnl" sz="3200" b="1" dirty="0" smtClean="0"/>
          </a:p>
          <a:p>
            <a:pPr>
              <a:buFont typeface="Arial" pitchFamily="34" charset="0"/>
              <a:buChar char="•"/>
            </a:pPr>
            <a:r>
              <a:rPr lang="es-ES_tradnl" sz="3200" b="1" dirty="0" smtClean="0"/>
              <a:t> ALUMNES:</a:t>
            </a:r>
          </a:p>
          <a:p>
            <a:endParaRPr lang="es-ES_tradnl" sz="3200" b="1" dirty="0" smtClean="0"/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a-ES" sz="2800" b="1" dirty="0" smtClean="0">
                <a:solidFill>
                  <a:schemeClr val="tx1"/>
                </a:solidFill>
              </a:rPr>
              <a:t>Deures d’estiu (lliurament informe 6 de novembre, junt amb les notes d’avaluació inicial).</a:t>
            </a:r>
          </a:p>
          <a:p>
            <a:pPr lvl="1"/>
            <a:endParaRPr lang="es-ES_tradnl" sz="2800" b="1" dirty="0" smtClean="0"/>
          </a:p>
          <a:p>
            <a:pPr lvl="0">
              <a:buClr>
                <a:srgbClr val="E7BC29"/>
              </a:buClr>
            </a:pPr>
            <a:r>
              <a:rPr lang="es-ES_tradnl" sz="2800" b="1" dirty="0" smtClean="0">
                <a:solidFill>
                  <a:prstClr val="white"/>
                </a:solidFill>
              </a:rPr>
              <a:t>	</a:t>
            </a:r>
          </a:p>
          <a:p>
            <a:pPr lvl="1">
              <a:buFont typeface="Arial" pitchFamily="34" charset="0"/>
              <a:buChar char="•"/>
            </a:pPr>
            <a:endParaRPr lang="es-ES_tradnl" sz="2800" b="1" dirty="0" smtClean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57192"/>
            <a:ext cx="231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7772400" cy="888128"/>
          </a:xfrm>
        </p:spPr>
        <p:txBody>
          <a:bodyPr/>
          <a:lstStyle/>
          <a:p>
            <a:pPr algn="ctr"/>
            <a:r>
              <a:rPr lang="es-ES_tradnl" dirty="0" smtClean="0"/>
              <a:t>DOCUMENTACIÓ DIA 12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7772400" cy="5256584"/>
          </a:xfrm>
        </p:spPr>
        <p:txBody>
          <a:bodyPr>
            <a:normAutofit fontScale="4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s-ES_tradnl" sz="4600" b="1" dirty="0" smtClean="0"/>
              <a:t> </a:t>
            </a:r>
            <a:r>
              <a:rPr lang="es-ES_tradnl" sz="5900" b="1" dirty="0" smtClean="0"/>
              <a:t>TUTORS:</a:t>
            </a:r>
          </a:p>
          <a:p>
            <a:endParaRPr lang="es-ES_tradnl" sz="5900" b="1" dirty="0" smtClean="0"/>
          </a:p>
          <a:p>
            <a:pPr lvl="1" algn="just">
              <a:buFont typeface="Arial" pitchFamily="34" charset="0"/>
              <a:buChar char="•"/>
            </a:pPr>
            <a:r>
              <a:rPr lang="ca-ES" sz="5900" b="1" dirty="0" smtClean="0">
                <a:solidFill>
                  <a:schemeClr val="tx1"/>
                </a:solidFill>
              </a:rPr>
              <a:t>Horari, agenda, carpeta i guia estudiant.</a:t>
            </a:r>
          </a:p>
          <a:p>
            <a:pPr lvl="1" algn="just"/>
            <a:endParaRPr lang="ca-ES" sz="5900" b="1" dirty="0" smtClean="0">
              <a:solidFill>
                <a:schemeClr val="tx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ca-ES" sz="5900" b="1" dirty="0" smtClean="0">
                <a:solidFill>
                  <a:schemeClr val="tx1"/>
                </a:solidFill>
              </a:rPr>
              <a:t>Documentació a retornar omplerta:</a:t>
            </a:r>
          </a:p>
          <a:p>
            <a:pPr lvl="2" algn="just"/>
            <a:r>
              <a:rPr lang="ca-ES" sz="5900" b="1" dirty="0" smtClean="0">
                <a:solidFill>
                  <a:schemeClr val="tx1"/>
                </a:solidFill>
              </a:rPr>
              <a:t>	1. Qüestionari inici de curs.</a:t>
            </a:r>
          </a:p>
          <a:p>
            <a:pPr lvl="1" algn="just"/>
            <a:r>
              <a:rPr lang="ca-ES" sz="5900" b="1" dirty="0" smtClean="0">
                <a:solidFill>
                  <a:schemeClr val="tx1"/>
                </a:solidFill>
              </a:rPr>
              <a:t>		2. Fulls d’autoritzacions.</a:t>
            </a:r>
          </a:p>
          <a:p>
            <a:pPr lvl="1" algn="just"/>
            <a:r>
              <a:rPr lang="ca-ES" sz="5900" b="1" dirty="0" smtClean="0">
                <a:solidFill>
                  <a:schemeClr val="tx1"/>
                </a:solidFill>
              </a:rPr>
              <a:t>		3. Carta de compromís educatiu.</a:t>
            </a:r>
          </a:p>
          <a:p>
            <a:pPr lvl="1" algn="just"/>
            <a:endParaRPr lang="ca-ES" sz="5500" b="1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s-ES_tradnl" sz="5500" b="1" dirty="0" smtClean="0"/>
          </a:p>
          <a:p>
            <a:pPr lvl="1"/>
            <a:endParaRPr lang="es-ES_tradnl" sz="2800" b="1" dirty="0" smtClean="0"/>
          </a:p>
          <a:p>
            <a:pPr lvl="0">
              <a:buClr>
                <a:srgbClr val="E7BC29"/>
              </a:buClr>
            </a:pPr>
            <a:r>
              <a:rPr lang="es-ES_tradnl" sz="2800" b="1" dirty="0" smtClean="0">
                <a:solidFill>
                  <a:prstClr val="white"/>
                </a:solidFill>
              </a:rPr>
              <a:t>	</a:t>
            </a:r>
          </a:p>
          <a:p>
            <a:pPr lvl="1">
              <a:buFont typeface="Arial" pitchFamily="34" charset="0"/>
              <a:buChar char="•"/>
            </a:pPr>
            <a:endParaRPr lang="es-ES_tradnl" sz="2800" b="1" dirty="0" smtClean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250" y="5473700"/>
            <a:ext cx="231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428604"/>
            <a:ext cx="7772400" cy="285752"/>
          </a:xfrm>
        </p:spPr>
        <p:txBody>
          <a:bodyPr/>
          <a:lstStyle/>
          <a:p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1928802"/>
            <a:ext cx="7772400" cy="3786214"/>
          </a:xfrm>
        </p:spPr>
        <p:txBody>
          <a:bodyPr>
            <a:normAutofit/>
          </a:bodyPr>
          <a:lstStyle/>
          <a:p>
            <a:endParaRPr lang="es-ES" sz="4000" dirty="0" smtClean="0"/>
          </a:p>
          <a:p>
            <a:pPr algn="ctr">
              <a:buFont typeface="Arial" pitchFamily="34" charset="0"/>
              <a:buChar char="•"/>
            </a:pPr>
            <a:r>
              <a:rPr lang="ca-ES" sz="4000" dirty="0" smtClean="0"/>
              <a:t> </a:t>
            </a:r>
            <a:r>
              <a:rPr lang="ca-ES" sz="4000" b="1" dirty="0" smtClean="0"/>
              <a:t>Llista de signatures / </a:t>
            </a:r>
          </a:p>
          <a:p>
            <a:pPr algn="ctr"/>
            <a:r>
              <a:rPr lang="ca-ES" sz="4000" b="1" dirty="0" smtClean="0"/>
              <a:t>confirmació de dades. </a:t>
            </a:r>
          </a:p>
          <a:p>
            <a:endParaRPr lang="es-ES" sz="4000" dirty="0" smtClean="0"/>
          </a:p>
          <a:p>
            <a:endParaRPr lang="es-ES" sz="4000" dirty="0" smtClean="0"/>
          </a:p>
          <a:p>
            <a:pPr>
              <a:buFont typeface="Arial" pitchFamily="34" charset="0"/>
              <a:buChar char="•"/>
            </a:pPr>
            <a:endParaRPr lang="ca-ES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76672"/>
            <a:ext cx="231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362456"/>
          </a:xfrm>
        </p:spPr>
        <p:txBody>
          <a:bodyPr/>
          <a:lstStyle/>
          <a:p>
            <a:r>
              <a:rPr lang="ca-ES" dirty="0" smtClean="0"/>
              <a:t>AMPA</a:t>
            </a:r>
            <a:endParaRPr lang="es-ES" dirty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8362128" cy="52292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a-ES" sz="3000" dirty="0" smtClean="0"/>
              <a:t> </a:t>
            </a:r>
            <a:r>
              <a:rPr lang="ca-ES" sz="3600" b="1" dirty="0" smtClean="0"/>
              <a:t>Contacte:</a:t>
            </a:r>
          </a:p>
          <a:p>
            <a:pPr lvl="1" algn="just">
              <a:buFont typeface="Arial" pitchFamily="34" charset="0"/>
              <a:buChar char="•"/>
            </a:pPr>
            <a:r>
              <a:rPr lang="ca-ES" sz="3600" b="1" dirty="0" smtClean="0">
                <a:solidFill>
                  <a:schemeClr val="tx1"/>
                </a:solidFill>
              </a:rPr>
              <a:t>Correu: </a:t>
            </a:r>
            <a:r>
              <a:rPr lang="ca-ES" sz="3600" b="1" dirty="0" err="1" smtClean="0">
                <a:solidFill>
                  <a:schemeClr val="tx1"/>
                </a:solidFill>
                <a:hlinkClick r:id="rId2"/>
              </a:rPr>
              <a:t>ampasert</a:t>
            </a:r>
            <a:r>
              <a:rPr lang="ca-ES" sz="3600" b="1" dirty="0" smtClean="0">
                <a:solidFill>
                  <a:schemeClr val="tx1"/>
                </a:solidFill>
                <a:hlinkClick r:id="rId2"/>
              </a:rPr>
              <a:t>@</a:t>
            </a:r>
            <a:r>
              <a:rPr lang="ca-ES" sz="3600" b="1" dirty="0" err="1" smtClean="0">
                <a:solidFill>
                  <a:schemeClr val="tx1"/>
                </a:solidFill>
                <a:hlinkClick r:id="rId2"/>
              </a:rPr>
              <a:t>gmail.com</a:t>
            </a:r>
            <a:endParaRPr lang="ca-ES" sz="3600" b="1" dirty="0" smtClean="0">
              <a:solidFill>
                <a:schemeClr val="tx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ca-ES" sz="3600" b="1" dirty="0" err="1" smtClean="0">
                <a:solidFill>
                  <a:schemeClr val="tx1"/>
                </a:solidFill>
              </a:rPr>
              <a:t>www.ampasert.com</a:t>
            </a:r>
            <a:endParaRPr lang="ca-ES" sz="3600" b="1" dirty="0" smtClean="0">
              <a:solidFill>
                <a:schemeClr val="tx1"/>
              </a:solidFill>
            </a:endParaRPr>
          </a:p>
          <a:p>
            <a:pPr lvl="1" algn="just"/>
            <a:endParaRPr lang="ca-ES" sz="2800" b="1" dirty="0" smtClean="0"/>
          </a:p>
          <a:p>
            <a:pPr algn="just">
              <a:buFont typeface="Arial" pitchFamily="34" charset="0"/>
              <a:buChar char="•"/>
            </a:pPr>
            <a:r>
              <a:rPr lang="ca-ES" sz="3000" b="1" dirty="0" smtClean="0">
                <a:solidFill>
                  <a:srgbClr val="FF0000"/>
                </a:solidFill>
              </a:rPr>
              <a:t> </a:t>
            </a:r>
            <a:r>
              <a:rPr lang="ca-ES" sz="3600" b="1" dirty="0" smtClean="0"/>
              <a:t>Compra llibres, extraescolars, delegats classe (2 famílies).</a:t>
            </a:r>
          </a:p>
          <a:p>
            <a:pPr>
              <a:buFont typeface="Arial" pitchFamily="34" charset="0"/>
              <a:buChar char="•"/>
            </a:pP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7772400" cy="1362456"/>
          </a:xfrm>
        </p:spPr>
        <p:txBody>
          <a:bodyPr/>
          <a:lstStyle/>
          <a:p>
            <a:pPr algn="ctr"/>
            <a:r>
              <a:rPr lang="es-ES" dirty="0" smtClean="0"/>
              <a:t>Web del centre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2708920"/>
            <a:ext cx="8002088" cy="1948472"/>
          </a:xfrm>
        </p:spPr>
        <p:txBody>
          <a:bodyPr>
            <a:normAutofit fontScale="92500"/>
          </a:bodyPr>
          <a:lstStyle/>
          <a:p>
            <a:pPr algn="ctr"/>
            <a:r>
              <a:rPr lang="es-ES" sz="4800" b="1" dirty="0" smtClean="0">
                <a:hlinkClick r:id="rId3"/>
              </a:rPr>
              <a:t>http://agora.xtec.cat/iessert/</a:t>
            </a:r>
            <a:endParaRPr lang="es-ES" sz="4800" b="1" dirty="0" smtClean="0"/>
          </a:p>
          <a:p>
            <a:pPr algn="ctr"/>
            <a:r>
              <a:rPr lang="ca-ES" sz="3000" b="1" dirty="0" smtClean="0"/>
              <a:t>(accés programa Gestió Escolar  - contrasenyes)</a:t>
            </a:r>
            <a:endParaRPr lang="es-ES" sz="3000" b="1" dirty="0" smtClean="0"/>
          </a:p>
          <a:p>
            <a:pPr algn="ctr">
              <a:buFont typeface="Arial" pitchFamily="34" charset="0"/>
              <a:buChar char="•"/>
            </a:pPr>
            <a:endParaRPr lang="ca-ES" sz="48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5013176"/>
            <a:ext cx="231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540892"/>
          </a:xfrm>
        </p:spPr>
        <p:txBody>
          <a:bodyPr/>
          <a:lstStyle/>
          <a:p>
            <a:pPr algn="ctr"/>
            <a:r>
              <a:rPr lang="ca-ES" sz="6000" dirty="0" smtClean="0"/>
              <a:t>TORN OBERT DE PARAULA</a:t>
            </a:r>
            <a:endParaRPr lang="ca-ES" sz="6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flipV="1">
            <a:off x="530352" y="4214376"/>
            <a:ext cx="7772400" cy="1786392"/>
          </a:xfrm>
        </p:spPr>
        <p:txBody>
          <a:bodyPr/>
          <a:lstStyle/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032144"/>
          </a:xfrm>
        </p:spPr>
        <p:txBody>
          <a:bodyPr/>
          <a:lstStyle/>
          <a:p>
            <a:pPr algn="ctr"/>
            <a:r>
              <a:rPr lang="es-ES_tradnl" dirty="0" smtClean="0"/>
              <a:t>ACOLLIDA DELS ALUMNES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5245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sz="3600" b="1" dirty="0" smtClean="0"/>
              <a:t>  12 </a:t>
            </a:r>
            <a:r>
              <a:rPr lang="ca-ES" sz="3600" b="1" dirty="0" smtClean="0"/>
              <a:t>de setembre. </a:t>
            </a:r>
          </a:p>
          <a:p>
            <a:pPr>
              <a:buFont typeface="Arial" pitchFamily="34" charset="0"/>
              <a:buChar char="•"/>
            </a:pPr>
            <a:r>
              <a:rPr lang="ca-ES" sz="3600" b="1" dirty="0" smtClean="0"/>
              <a:t> Hora d’entrada: 10:00.</a:t>
            </a:r>
          </a:p>
          <a:p>
            <a:pPr>
              <a:buFont typeface="Arial" pitchFamily="34" charset="0"/>
              <a:buChar char="•"/>
            </a:pPr>
            <a:r>
              <a:rPr lang="ca-ES" sz="3600" b="1" dirty="0" smtClean="0"/>
              <a:t> Hora de sortida: 12:30</a:t>
            </a:r>
            <a:r>
              <a:rPr lang="es-ES_tradnl" sz="3600" b="1" dirty="0" smtClean="0"/>
              <a:t>.</a:t>
            </a:r>
            <a:endParaRPr lang="es-ES" sz="3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60648"/>
            <a:ext cx="231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1127048"/>
          </a:xfrm>
        </p:spPr>
        <p:txBody>
          <a:bodyPr/>
          <a:lstStyle/>
          <a:p>
            <a:r>
              <a:rPr lang="es-ES" dirty="0" err="1" smtClean="0"/>
              <a:t>Organització</a:t>
            </a:r>
            <a:r>
              <a:rPr lang="es-ES" dirty="0" smtClean="0"/>
              <a:t> del centre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7772400" cy="4445116"/>
          </a:xfrm>
        </p:spPr>
        <p:txBody>
          <a:bodyPr>
            <a:normAutofit/>
          </a:bodyPr>
          <a:lstStyle/>
          <a:p>
            <a:pPr algn="just"/>
            <a:r>
              <a:rPr lang="ca-ES" sz="3200" b="1" dirty="0" smtClean="0"/>
              <a:t>Horari:</a:t>
            </a:r>
          </a:p>
          <a:p>
            <a:pPr algn="just"/>
            <a:endParaRPr lang="ca-ES" sz="3200" b="1" dirty="0" smtClean="0"/>
          </a:p>
          <a:p>
            <a:pPr algn="just">
              <a:buFont typeface="Arial" pitchFamily="34" charset="0"/>
              <a:buChar char="•"/>
            </a:pPr>
            <a:r>
              <a:rPr lang="ca-ES" sz="3200" b="1" dirty="0" smtClean="0"/>
              <a:t> Les classes comencen a les 8’10 i acaben a les 14’50 cada dia.</a:t>
            </a:r>
          </a:p>
          <a:p>
            <a:pPr algn="just">
              <a:buFont typeface="Arial" pitchFamily="34" charset="0"/>
              <a:buChar char="•"/>
            </a:pPr>
            <a:endParaRPr lang="ca-ES" sz="3200" b="1" dirty="0" smtClean="0"/>
          </a:p>
          <a:p>
            <a:pPr algn="just">
              <a:buFont typeface="Arial" pitchFamily="34" charset="0"/>
              <a:buChar char="•"/>
            </a:pPr>
            <a:r>
              <a:rPr lang="ca-ES" sz="3200" b="1" dirty="0" smtClean="0"/>
              <a:t> Hi ha dos esbarjos: un de 25 min. i un altre de 15 min. (important esmorzar).</a:t>
            </a:r>
            <a:endParaRPr lang="ca-ES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157192"/>
            <a:ext cx="231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312064"/>
          </a:xfrm>
        </p:spPr>
        <p:txBody>
          <a:bodyPr/>
          <a:lstStyle/>
          <a:p>
            <a:pPr algn="ctr"/>
            <a:r>
              <a:rPr lang="es-ES_tradnl" sz="5400" dirty="0" smtClean="0"/>
              <a:t>HORARI</a:t>
            </a:r>
            <a:endParaRPr lang="es-ES" sz="5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1916832"/>
            <a:ext cx="7772400" cy="4248472"/>
          </a:xfrm>
        </p:spPr>
        <p:txBody>
          <a:bodyPr>
            <a:normAutofit fontScale="70000" lnSpcReduction="20000"/>
          </a:bodyPr>
          <a:lstStyle/>
          <a:p>
            <a:r>
              <a:rPr lang="ca-ES" sz="4600" b="1" dirty="0" smtClean="0"/>
              <a:t> 8:05 - 9:10</a:t>
            </a:r>
            <a:r>
              <a:rPr lang="es-ES" sz="4600" b="1" dirty="0" smtClean="0"/>
              <a:t>	</a:t>
            </a:r>
            <a:r>
              <a:rPr lang="ca-ES" sz="4600" b="1" dirty="0" smtClean="0"/>
              <a:t>Entrada i 1a. classe</a:t>
            </a:r>
            <a:endParaRPr lang="es-ES" sz="4600" b="1" dirty="0" smtClean="0"/>
          </a:p>
          <a:p>
            <a:r>
              <a:rPr lang="ca-ES" sz="4600" b="1" dirty="0" smtClean="0"/>
              <a:t> 9:10 - 10:10</a:t>
            </a:r>
            <a:r>
              <a:rPr lang="es-ES" sz="4600" b="1" dirty="0" smtClean="0"/>
              <a:t>	</a:t>
            </a:r>
            <a:r>
              <a:rPr lang="ca-ES" sz="4600" b="1" dirty="0" smtClean="0"/>
              <a:t>2a. classe</a:t>
            </a:r>
            <a:endParaRPr lang="es-ES" sz="4600" b="1" dirty="0" smtClean="0"/>
          </a:p>
          <a:p>
            <a:r>
              <a:rPr lang="ca-ES" sz="4600" b="1" dirty="0" smtClean="0"/>
              <a:t>10:10 - 10:35</a:t>
            </a:r>
            <a:r>
              <a:rPr lang="es-ES" sz="4600" b="1" dirty="0" smtClean="0"/>
              <a:t>	</a:t>
            </a:r>
            <a:r>
              <a:rPr lang="ca-ES" sz="4600" b="1" u="sng" dirty="0" smtClean="0"/>
              <a:t>Primer esbarjo (25’)</a:t>
            </a:r>
            <a:endParaRPr lang="es-ES" sz="4600" b="1" u="sng" dirty="0" smtClean="0"/>
          </a:p>
          <a:p>
            <a:r>
              <a:rPr lang="ca-ES" sz="4600" b="1" dirty="0" smtClean="0"/>
              <a:t>10:35 – 11:35</a:t>
            </a:r>
            <a:r>
              <a:rPr lang="es-ES" sz="4600" b="1" dirty="0" smtClean="0"/>
              <a:t>	</a:t>
            </a:r>
            <a:r>
              <a:rPr lang="ca-ES" sz="4600" b="1" dirty="0" smtClean="0"/>
              <a:t>3a. classe</a:t>
            </a:r>
            <a:endParaRPr lang="es-ES" sz="4600" b="1" dirty="0" smtClean="0"/>
          </a:p>
          <a:p>
            <a:r>
              <a:rPr lang="ca-ES" sz="4600" b="1" dirty="0" smtClean="0"/>
              <a:t>11:35 – 12:35</a:t>
            </a:r>
            <a:r>
              <a:rPr lang="es-ES" sz="4600" b="1" dirty="0" smtClean="0"/>
              <a:t>	</a:t>
            </a:r>
            <a:r>
              <a:rPr lang="ca-ES" sz="4600" b="1" dirty="0" smtClean="0"/>
              <a:t>4a. classe</a:t>
            </a:r>
            <a:endParaRPr lang="es-ES" sz="4600" b="1" dirty="0" smtClean="0"/>
          </a:p>
          <a:p>
            <a:r>
              <a:rPr lang="ca-ES" sz="4600" b="1" dirty="0" smtClean="0"/>
              <a:t>12:35 - 12:50 </a:t>
            </a:r>
            <a:r>
              <a:rPr lang="es-ES" sz="4600" b="1" dirty="0" smtClean="0"/>
              <a:t>	</a:t>
            </a:r>
            <a:r>
              <a:rPr lang="ca-ES" sz="4600" b="1" u="sng" dirty="0" smtClean="0"/>
              <a:t>Segon Esbarjo (15’)</a:t>
            </a:r>
            <a:endParaRPr lang="es-ES" sz="4600" b="1" u="sng" dirty="0" smtClean="0"/>
          </a:p>
          <a:p>
            <a:r>
              <a:rPr lang="ca-ES" sz="4600" b="1" dirty="0" smtClean="0"/>
              <a:t>12:50 - 13:50</a:t>
            </a:r>
            <a:r>
              <a:rPr lang="es-ES" sz="4600" b="1" dirty="0" smtClean="0"/>
              <a:t>	</a:t>
            </a:r>
            <a:r>
              <a:rPr lang="ca-ES" sz="4600" b="1" dirty="0" smtClean="0"/>
              <a:t>5a. classe</a:t>
            </a:r>
            <a:endParaRPr lang="es-ES" sz="4600" b="1" dirty="0" smtClean="0"/>
          </a:p>
          <a:p>
            <a:r>
              <a:rPr lang="ca-ES" sz="4600" b="1" dirty="0" smtClean="0"/>
              <a:t>13:50 – 14:50</a:t>
            </a:r>
            <a:r>
              <a:rPr lang="es-ES" sz="4600" b="1" dirty="0" smtClean="0"/>
              <a:t>	</a:t>
            </a:r>
            <a:r>
              <a:rPr lang="ca-ES" sz="4600" b="1" dirty="0" smtClean="0"/>
              <a:t>6a. classe i Fi jornada</a:t>
            </a:r>
            <a:endParaRPr lang="es-ES" sz="4600" b="1" dirty="0" smtClean="0"/>
          </a:p>
          <a:p>
            <a:r>
              <a:rPr lang="ca-ES" dirty="0" smtClean="0"/>
              <a:t> 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32656"/>
            <a:ext cx="231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412776"/>
          </a:xfrm>
        </p:spPr>
        <p:txBody>
          <a:bodyPr/>
          <a:lstStyle/>
          <a:p>
            <a:pPr algn="ctr"/>
            <a:r>
              <a:rPr lang="es-ES" dirty="0" err="1" smtClean="0"/>
              <a:t>Horari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7772400" cy="5760640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s-ES" sz="3100" dirty="0" smtClean="0"/>
              <a:t> </a:t>
            </a:r>
            <a:r>
              <a:rPr lang="ca-ES" sz="3100" b="1" dirty="0" smtClean="0"/>
              <a:t>Matèries comunes. </a:t>
            </a:r>
          </a:p>
          <a:p>
            <a:endParaRPr lang="ca-ES" sz="3100" b="1" dirty="0" smtClean="0"/>
          </a:p>
          <a:p>
            <a:pPr>
              <a:buFont typeface="Arial" pitchFamily="34" charset="0"/>
              <a:buChar char="•"/>
            </a:pPr>
            <a:r>
              <a:rPr lang="ca-ES" sz="3100" b="1" dirty="0" smtClean="0"/>
              <a:t> Hores B (dues hores setmanals):</a:t>
            </a:r>
          </a:p>
          <a:p>
            <a:pPr lvl="1" algn="just">
              <a:buFont typeface="Arial" pitchFamily="34" charset="0"/>
              <a:buChar char="•"/>
            </a:pPr>
            <a:r>
              <a:rPr lang="ca-ES" sz="3100" b="1" dirty="0" smtClean="0">
                <a:solidFill>
                  <a:schemeClr val="tx1"/>
                </a:solidFill>
              </a:rPr>
              <a:t>Biologia i Tecnologia (normalment seguides).</a:t>
            </a:r>
          </a:p>
          <a:p>
            <a:pPr lvl="1"/>
            <a:endParaRPr lang="ca-ES" sz="31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a-ES" sz="3100" b="1" dirty="0" smtClean="0"/>
              <a:t> Optatives (dues hores setmanals):</a:t>
            </a:r>
            <a:endParaRPr lang="ca-ES" sz="3100" dirty="0" smtClean="0"/>
          </a:p>
          <a:p>
            <a:pPr lvl="1">
              <a:buFont typeface="Arial" pitchFamily="34" charset="0"/>
              <a:buChar char="•"/>
            </a:pPr>
            <a:r>
              <a:rPr lang="ca-ES" sz="3100" b="1" dirty="0" smtClean="0">
                <a:solidFill>
                  <a:schemeClr val="tx1"/>
                </a:solidFill>
              </a:rPr>
              <a:t>Francès.</a:t>
            </a:r>
          </a:p>
          <a:p>
            <a:pPr lvl="1"/>
            <a:endParaRPr lang="ca-ES" sz="3100" b="1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ca-ES" sz="3100" b="1" dirty="0" smtClean="0">
                <a:solidFill>
                  <a:schemeClr val="tx1"/>
                </a:solidFill>
              </a:rPr>
              <a:t>Tecnologia (quadrimestral).</a:t>
            </a:r>
          </a:p>
          <a:p>
            <a:pPr lvl="1">
              <a:buFont typeface="Arial" pitchFamily="34" charset="0"/>
              <a:buChar char="•"/>
            </a:pPr>
            <a:r>
              <a:rPr lang="ca-ES" sz="3100" b="1" dirty="0" smtClean="0">
                <a:solidFill>
                  <a:schemeClr val="tx1"/>
                </a:solidFill>
              </a:rPr>
              <a:t>Català (quadrimestral).</a:t>
            </a:r>
          </a:p>
          <a:p>
            <a:pPr lvl="1"/>
            <a:endParaRPr lang="es-ES_tradnl" sz="31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3100" b="1" dirty="0" smtClean="0"/>
              <a:t> Alternativa (una hora </a:t>
            </a:r>
            <a:r>
              <a:rPr lang="ca-ES" sz="3100" b="1" dirty="0" smtClean="0"/>
              <a:t>setmanal</a:t>
            </a:r>
            <a:r>
              <a:rPr lang="es-ES" sz="3100" b="1" dirty="0" smtClean="0"/>
              <a:t>):</a:t>
            </a:r>
          </a:p>
          <a:p>
            <a:pPr lvl="1">
              <a:buFont typeface="Arial" pitchFamily="34" charset="0"/>
              <a:buChar char="•"/>
            </a:pPr>
            <a:r>
              <a:rPr lang="ca-ES" sz="3100" b="1" dirty="0" smtClean="0">
                <a:solidFill>
                  <a:schemeClr val="tx1"/>
                </a:solidFill>
              </a:rPr>
              <a:t>Francès.</a:t>
            </a:r>
          </a:p>
          <a:p>
            <a:pPr lvl="1">
              <a:buFont typeface="Arial" pitchFamily="34" charset="0"/>
              <a:buChar char="•"/>
            </a:pPr>
            <a:r>
              <a:rPr lang="ca-ES" sz="3100" b="1" dirty="0" smtClean="0">
                <a:solidFill>
                  <a:schemeClr val="tx1"/>
                </a:solidFill>
              </a:rPr>
              <a:t>Cultures i Valors Ètics.</a:t>
            </a:r>
          </a:p>
          <a:p>
            <a:pPr lvl="1"/>
            <a:endParaRPr lang="ca-ES" sz="2400" dirty="0" smtClean="0"/>
          </a:p>
          <a:p>
            <a:pPr lvl="1"/>
            <a:endParaRPr lang="ca-ES" sz="3000" dirty="0" smtClean="0">
              <a:solidFill>
                <a:schemeClr val="tx1"/>
              </a:solidFill>
            </a:endParaRPr>
          </a:p>
          <a:p>
            <a:pPr lvl="1"/>
            <a:endParaRPr lang="ca-ES" sz="3200" dirty="0" smtClean="0"/>
          </a:p>
          <a:p>
            <a:pPr lvl="1"/>
            <a:endParaRPr lang="es-ES_tradnl" sz="3200" dirty="0" smtClean="0"/>
          </a:p>
          <a:p>
            <a:pPr lvl="1"/>
            <a:endParaRPr lang="es-ES" sz="3200" dirty="0" smtClean="0"/>
          </a:p>
          <a:p>
            <a:pPr lvl="1"/>
            <a:endParaRPr lang="ca-E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231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897818"/>
          </a:xfrm>
        </p:spPr>
        <p:txBody>
          <a:bodyPr/>
          <a:lstStyle/>
          <a:p>
            <a:r>
              <a:rPr lang="es-ES" dirty="0" smtClean="0"/>
              <a:t>El tutor de </a:t>
            </a:r>
            <a:r>
              <a:rPr lang="es-ES" dirty="0" err="1" smtClean="0"/>
              <a:t>grup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 smtClean="0"/>
              <a:t>i el tutor orientador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214554"/>
            <a:ext cx="7772400" cy="4071966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endParaRPr lang="es-ES" sz="3200" dirty="0" smtClean="0"/>
          </a:p>
          <a:p>
            <a:pPr algn="just">
              <a:buFont typeface="Arial" pitchFamily="34" charset="0"/>
              <a:buChar char="•"/>
            </a:pPr>
            <a:r>
              <a:rPr lang="es-ES" sz="3200" dirty="0" smtClean="0"/>
              <a:t> </a:t>
            </a:r>
            <a:r>
              <a:rPr lang="ca-ES" sz="3200" b="1" dirty="0" smtClean="0"/>
              <a:t>Cada grup té un </a:t>
            </a:r>
            <a:r>
              <a:rPr lang="ca-ES" sz="3200" b="1" u="sng" dirty="0" smtClean="0"/>
              <a:t>tutor de grup</a:t>
            </a:r>
            <a:r>
              <a:rPr lang="ca-ES" sz="3200" b="1" dirty="0" smtClean="0"/>
              <a:t> i dos </a:t>
            </a:r>
            <a:r>
              <a:rPr lang="ca-ES" sz="3200" b="1" u="sng" dirty="0" smtClean="0"/>
              <a:t>tutors orientadors</a:t>
            </a:r>
            <a:r>
              <a:rPr lang="ca-ES" sz="3200" b="1" dirty="0" smtClean="0"/>
              <a:t>. </a:t>
            </a:r>
          </a:p>
          <a:p>
            <a:pPr>
              <a:buFont typeface="Arial" pitchFamily="34" charset="0"/>
              <a:buChar char="•"/>
            </a:pPr>
            <a:endParaRPr lang="ca-ES" sz="3200" b="1" dirty="0" smtClean="0"/>
          </a:p>
          <a:p>
            <a:pPr>
              <a:buFont typeface="Arial" pitchFamily="34" charset="0"/>
              <a:buChar char="•"/>
            </a:pPr>
            <a:r>
              <a:rPr lang="ca-ES" sz="3200" b="1" dirty="0" smtClean="0"/>
              <a:t> Funcions del TO: </a:t>
            </a:r>
          </a:p>
          <a:p>
            <a:pPr lvl="1">
              <a:buFont typeface="Arial" pitchFamily="34" charset="0"/>
              <a:buChar char="•"/>
            </a:pPr>
            <a:r>
              <a:rPr lang="ca-ES" sz="2800" b="1" dirty="0" smtClean="0">
                <a:solidFill>
                  <a:schemeClr val="tx1"/>
                </a:solidFill>
              </a:rPr>
              <a:t>seguiment acadèmic individual (butlletins).</a:t>
            </a:r>
          </a:p>
          <a:p>
            <a:pPr lvl="1">
              <a:buFont typeface="Arial" pitchFamily="34" charset="0"/>
              <a:buChar char="•"/>
            </a:pPr>
            <a:r>
              <a:rPr lang="ca-ES" sz="2800" b="1" dirty="0" smtClean="0">
                <a:solidFill>
                  <a:schemeClr val="tx1"/>
                </a:solidFill>
              </a:rPr>
              <a:t>comunicació famílies (telèfon, entrevistes...).</a:t>
            </a:r>
          </a:p>
          <a:p>
            <a:pPr lvl="1">
              <a:buFont typeface="Arial" pitchFamily="34" charset="0"/>
              <a:buChar char="•"/>
            </a:pPr>
            <a:r>
              <a:rPr lang="ca-ES" sz="2800" b="1" dirty="0" smtClean="0">
                <a:solidFill>
                  <a:schemeClr val="tx1"/>
                </a:solidFill>
              </a:rPr>
              <a:t>justificació de faltes.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0" y="260648"/>
            <a:ext cx="231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30352" y="692696"/>
            <a:ext cx="7772400" cy="1296144"/>
          </a:xfrm>
        </p:spPr>
        <p:txBody>
          <a:bodyPr/>
          <a:lstStyle/>
          <a:p>
            <a:r>
              <a:rPr lang="ca-ES" dirty="0" smtClean="0"/>
              <a:t>Grups </a:t>
            </a:r>
            <a:endParaRPr lang="es-ES" dirty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530352" y="2420888"/>
            <a:ext cx="8146104" cy="345638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a-ES" sz="3500" dirty="0" smtClean="0"/>
              <a:t> </a:t>
            </a:r>
            <a:r>
              <a:rPr lang="ca-ES" sz="3500" b="1" dirty="0" smtClean="0"/>
              <a:t>Quatre grups a primer: </a:t>
            </a:r>
          </a:p>
          <a:p>
            <a:pPr algn="ctr">
              <a:buFont typeface="Arial" pitchFamily="34" charset="0"/>
              <a:buChar char="•"/>
            </a:pPr>
            <a:r>
              <a:rPr lang="ca-ES" sz="3500" b="1" dirty="0" smtClean="0"/>
              <a:t> E-11, E-12, E-13 i E-14. </a:t>
            </a:r>
          </a:p>
          <a:p>
            <a:pPr algn="ctr">
              <a:buFont typeface="Arial" pitchFamily="34" charset="0"/>
              <a:buChar char="•"/>
            </a:pPr>
            <a:endParaRPr lang="ca-ES" sz="3500" b="1" dirty="0" smtClean="0"/>
          </a:p>
          <a:p>
            <a:pPr algn="just">
              <a:buFont typeface="Arial" pitchFamily="34" charset="0"/>
              <a:buChar char="•"/>
            </a:pPr>
            <a:r>
              <a:rPr lang="ca-ES" sz="3500" b="1" dirty="0" smtClean="0"/>
              <a:t> Grups heterogenis, paritat nois/noies, orientacions primària.</a:t>
            </a:r>
          </a:p>
          <a:p>
            <a:pPr algn="just">
              <a:buFont typeface="Arial" pitchFamily="34" charset="0"/>
              <a:buChar char="•"/>
            </a:pPr>
            <a:endParaRPr lang="ca-ES" sz="3500" dirty="0" smtClean="0"/>
          </a:p>
          <a:p>
            <a:pPr algn="just">
              <a:buFont typeface="Arial" pitchFamily="34" charset="0"/>
              <a:buChar char="•"/>
            </a:pPr>
            <a:endParaRPr lang="ca-ES" sz="3500" dirty="0" smtClean="0"/>
          </a:p>
          <a:p>
            <a:pPr algn="just">
              <a:buFont typeface="Arial" pitchFamily="34" charset="0"/>
              <a:buChar char="•"/>
            </a:pPr>
            <a:endParaRPr lang="ca-ES" sz="3500" dirty="0" smtClean="0"/>
          </a:p>
          <a:p>
            <a:pPr algn="just">
              <a:buFont typeface="Arial" pitchFamily="34" charset="0"/>
              <a:buChar char="•"/>
            </a:pPr>
            <a:endParaRPr lang="ca-ES" sz="35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7772400" cy="1018942"/>
          </a:xfrm>
        </p:spPr>
        <p:txBody>
          <a:bodyPr/>
          <a:lstStyle/>
          <a:p>
            <a:r>
              <a:rPr lang="es-ES" dirty="0" err="1" smtClean="0"/>
              <a:t>Guia</a:t>
            </a:r>
            <a:r>
              <a:rPr lang="es-ES" dirty="0" smtClean="0"/>
              <a:t> de </a:t>
            </a:r>
            <a:r>
              <a:rPr lang="es-ES" dirty="0" err="1" smtClean="0"/>
              <a:t>l’alumne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071678"/>
            <a:ext cx="7772400" cy="4143404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a-ES" sz="3200" dirty="0" smtClean="0"/>
              <a:t> </a:t>
            </a:r>
            <a:r>
              <a:rPr lang="ca-ES" sz="3200" b="1" dirty="0" smtClean="0"/>
              <a:t>Informació bàsica i necessària:</a:t>
            </a:r>
          </a:p>
          <a:p>
            <a:pPr>
              <a:buFont typeface="Arial" pitchFamily="34" charset="0"/>
              <a:buChar char="•"/>
            </a:pPr>
            <a:endParaRPr lang="ca-ES" sz="3200" b="1" dirty="0" smtClean="0"/>
          </a:p>
          <a:p>
            <a:pPr lvl="1">
              <a:buFont typeface="Arial" pitchFamily="34" charset="0"/>
              <a:buChar char="•"/>
            </a:pPr>
            <a:r>
              <a:rPr lang="ca-ES" sz="3200" b="1" dirty="0" smtClean="0">
                <a:solidFill>
                  <a:schemeClr val="tx1"/>
                </a:solidFill>
              </a:rPr>
              <a:t>Funcionament del centre.</a:t>
            </a:r>
          </a:p>
          <a:p>
            <a:pPr lvl="1">
              <a:buFont typeface="Arial" pitchFamily="34" charset="0"/>
              <a:buChar char="•"/>
            </a:pPr>
            <a:r>
              <a:rPr lang="ca-ES" sz="3200" b="1" dirty="0" smtClean="0">
                <a:solidFill>
                  <a:schemeClr val="tx1"/>
                </a:solidFill>
              </a:rPr>
              <a:t> Normativa. </a:t>
            </a:r>
          </a:p>
          <a:p>
            <a:pPr lvl="1">
              <a:buFont typeface="Arial" pitchFamily="34" charset="0"/>
              <a:buChar char="•"/>
            </a:pPr>
            <a:r>
              <a:rPr lang="ca-ES" sz="3200" b="1" dirty="0" smtClean="0">
                <a:solidFill>
                  <a:schemeClr val="tx1"/>
                </a:solidFill>
              </a:rPr>
              <a:t>Dates de les avaluacions.</a:t>
            </a:r>
          </a:p>
          <a:p>
            <a:pPr lvl="1">
              <a:buFont typeface="Arial" pitchFamily="34" charset="0"/>
              <a:buChar char="•"/>
            </a:pPr>
            <a:r>
              <a:rPr lang="ca-ES" sz="3200" b="1" dirty="0" smtClean="0">
                <a:solidFill>
                  <a:schemeClr val="tx1"/>
                </a:solidFill>
              </a:rPr>
              <a:t>Dates de lliurament de butlletins.</a:t>
            </a:r>
          </a:p>
          <a:p>
            <a:pPr lvl="1">
              <a:buFont typeface="Arial" pitchFamily="34" charset="0"/>
              <a:buChar char="•"/>
            </a:pPr>
            <a:r>
              <a:rPr lang="ca-ES" sz="3200" b="1" dirty="0" smtClean="0">
                <a:solidFill>
                  <a:schemeClr val="tx1"/>
                </a:solidFill>
              </a:rPr>
              <a:t>Dies festius i vacances.</a:t>
            </a:r>
          </a:p>
          <a:p>
            <a:pPr lvl="1" algn="just">
              <a:buFont typeface="Arial" pitchFamily="34" charset="0"/>
              <a:buChar char="•"/>
            </a:pPr>
            <a:r>
              <a:rPr lang="ca-ES" sz="3200" b="1" dirty="0" smtClean="0">
                <a:solidFill>
                  <a:schemeClr val="tx1"/>
                </a:solidFill>
              </a:rPr>
              <a:t>Criteris d’avaluació de cada assignatura.</a:t>
            </a:r>
          </a:p>
          <a:p>
            <a:pPr lvl="1">
              <a:buFont typeface="Arial" pitchFamily="34" charset="0"/>
              <a:buChar char="•"/>
            </a:pPr>
            <a:r>
              <a:rPr lang="ca-ES" sz="3200" b="1" dirty="0" smtClean="0">
                <a:solidFill>
                  <a:schemeClr val="tx1"/>
                </a:solidFill>
              </a:rPr>
              <a:t>Criteris de recuperació.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32656"/>
            <a:ext cx="231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Cim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m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2265</TotalTime>
  <Words>647</Words>
  <Application>Microsoft Office PowerPoint</Application>
  <PresentationFormat>Presentación en pantalla (4:3)</PresentationFormat>
  <Paragraphs>175</Paragraphs>
  <Slides>22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Flujo</vt:lpstr>
      <vt:lpstr>PRESENTACIÓ DEL CURS 2019-20 Institut Josep Lluís Sert   </vt:lpstr>
      <vt:lpstr>Diapositiva 2</vt:lpstr>
      <vt:lpstr>ACOLLIDA DELS ALUMNES</vt:lpstr>
      <vt:lpstr>Organització del centre</vt:lpstr>
      <vt:lpstr>HORARI</vt:lpstr>
      <vt:lpstr>Horari</vt:lpstr>
      <vt:lpstr>El tutor de grup  i el tutor orientador</vt:lpstr>
      <vt:lpstr>Grups </vt:lpstr>
      <vt:lpstr>Guia de l’alumne</vt:lpstr>
      <vt:lpstr>Material obligatori</vt:lpstr>
      <vt:lpstr>L’agenda</vt:lpstr>
      <vt:lpstr>La convivència al centre</vt:lpstr>
      <vt:lpstr>La convivència al centre</vt:lpstr>
      <vt:lpstr>Avaluacions/ trimestres</vt:lpstr>
      <vt:lpstr>Lliurament de butlletins</vt:lpstr>
      <vt:lpstr>   Sortides </vt:lpstr>
      <vt:lpstr>   Projectes </vt:lpstr>
      <vt:lpstr>DOCUMENTACIÓ DIA 12</vt:lpstr>
      <vt:lpstr>DOCUMENTACIÓ DIA 12</vt:lpstr>
      <vt:lpstr>AMPA</vt:lpstr>
      <vt:lpstr>Web del centre</vt:lpstr>
      <vt:lpstr>TORN OBERT DE PARAULA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CURS 2011-12 Grup: E-22 Sandra Loureiro Fernández sandraloureiro35@gmail.com</dc:title>
  <dc:creator>sert2003</dc:creator>
  <cp:lastModifiedBy>Usuario</cp:lastModifiedBy>
  <cp:revision>128</cp:revision>
  <dcterms:created xsi:type="dcterms:W3CDTF">2011-10-17T07:57:00Z</dcterms:created>
  <dcterms:modified xsi:type="dcterms:W3CDTF">2019-09-06T09:16:03Z</dcterms:modified>
</cp:coreProperties>
</file>