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6" r:id="rId9"/>
    <p:sldId id="262" r:id="rId10"/>
    <p:sldId id="264" r:id="rId11"/>
    <p:sldId id="265" r:id="rId12"/>
    <p:sldId id="269" r:id="rId13"/>
    <p:sldId id="268" r:id="rId14"/>
    <p:sldId id="270" r:id="rId15"/>
    <p:sldId id="271" r:id="rId16"/>
    <p:sldId id="272" r:id="rId17"/>
    <p:sldId id="273" r:id="rId18"/>
    <p:sldId id="278" r:id="rId19"/>
    <p:sldId id="277" r:id="rId20"/>
    <p:sldId id="276" r:id="rId21"/>
    <p:sldId id="275" r:id="rId22"/>
    <p:sldId id="274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bertosoler.es/cambian-cerebro-los-moviles-las-redes-sociale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queestudiar.gencat.cat/ca/orientacio/itineraris/explora_mapa_destudis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caweb.com/contenidos/educativos/cursos-gratis/formacion-profesional-empleo/" TargetMode="External"/><Relationship Id="rId3" Type="http://schemas.openxmlformats.org/officeDocument/2006/relationships/hyperlink" Target="http://www.educaweb.com/contenidos/educativos/ensenanzas-artisticas/ciclos-formativos-artes-plasticas-diseno-grado-superior/" TargetMode="External"/><Relationship Id="rId7" Type="http://schemas.openxmlformats.org/officeDocument/2006/relationships/hyperlink" Target="http://www.educaweb.com/contenidos/educativos/sistema-educativo/formacion-ocupacional/" TargetMode="External"/><Relationship Id="rId2" Type="http://schemas.openxmlformats.org/officeDocument/2006/relationships/hyperlink" Target="http://www.educaweb.com/contenidos/educativos/formacion-profesional/ciclos-formativos-grado-med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caweb.com/contenidos/educativos/sistema-educativo/ensenanzas-no-regladas-no-oficiales/" TargetMode="External"/><Relationship Id="rId5" Type="http://schemas.openxmlformats.org/officeDocument/2006/relationships/hyperlink" Target="http://www.educaweb.com/contenidos/educativos/bachillerato/" TargetMode="External"/><Relationship Id="rId4" Type="http://schemas.openxmlformats.org/officeDocument/2006/relationships/hyperlink" Target="http://www.educaweb.com/contenidos/educativos/ensenanzas-deportivas/" TargetMode="External"/><Relationship Id="rId9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web.com/contenidos/educativos/formacion-profesional-fp/formacion-profesional-basica/" TargetMode="External"/><Relationship Id="rId2" Type="http://schemas.openxmlformats.org/officeDocument/2006/relationships/hyperlink" Target="http://www.educaweb.com/contenidos/educativos/sistema-educativo/formacion-ocupacion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educaweb.com/contenidos/educativos/formacion-profesional-fp/ciclos-formativos-grado-medio-cfgm/" TargetMode="External"/><Relationship Id="rId4" Type="http://schemas.openxmlformats.org/officeDocument/2006/relationships/hyperlink" Target="http://www.educaweb.com/contenidos/educativos/formacion-profesional/ciclos-formativos-grado-medio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gora.xtec.cat/iessert/documents-alumnat/guies-dalumnes/" TargetMode="External"/><Relationship Id="rId2" Type="http://schemas.openxmlformats.org/officeDocument/2006/relationships/hyperlink" Target="https://agora.xtec.cat/iessert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blocs.xtec.cat/debatsser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328" y="228600"/>
            <a:ext cx="12954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90575"/>
            <a:ext cx="878684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b="1" dirty="0" smtClean="0"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b="1" dirty="0" smtClean="0"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b="1" dirty="0" smtClean="0"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PRESENTACI</a:t>
            </a:r>
            <a: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DEL CURS</a:t>
            </a:r>
            <a:b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2018-2019</a:t>
            </a:r>
            <a:br>
              <a:rPr kumimoji="0" lang="es-E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E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s-E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s-E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7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5934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RETARDS</a:t>
            </a:r>
          </a:p>
          <a:p>
            <a:endParaRPr lang="es-ES" sz="2400" dirty="0"/>
          </a:p>
          <a:p>
            <a:pPr lvl="0"/>
            <a:r>
              <a:rPr lang="en-US" sz="2400" dirty="0"/>
              <a:t>08:05 h-08:10h: </a:t>
            </a:r>
            <a:r>
              <a:rPr lang="en-US" sz="2400" dirty="0" err="1"/>
              <a:t>alumnat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professorat</a:t>
            </a:r>
            <a:r>
              <a:rPr lang="en-US" sz="2400" dirty="0"/>
              <a:t> </a:t>
            </a:r>
            <a:r>
              <a:rPr lang="en-US" sz="2400" dirty="0" err="1"/>
              <a:t>entren</a:t>
            </a:r>
            <a:r>
              <a:rPr lang="en-US" sz="2400" dirty="0"/>
              <a:t> a </a:t>
            </a:r>
            <a:r>
              <a:rPr lang="en-US" sz="2400" dirty="0" err="1"/>
              <a:t>l’aula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comencen</a:t>
            </a:r>
            <a:r>
              <a:rPr lang="en-US" sz="2400" dirty="0"/>
              <a:t> les classes.</a:t>
            </a:r>
            <a:endParaRPr lang="es-ES" sz="2400" dirty="0"/>
          </a:p>
          <a:p>
            <a:pPr lvl="0"/>
            <a:r>
              <a:rPr lang="es-ES" sz="2400" dirty="0" err="1"/>
              <a:t>Fins</a:t>
            </a:r>
            <a:r>
              <a:rPr lang="es-ES" sz="2400" dirty="0"/>
              <a:t> a les 08:20h el </a:t>
            </a:r>
            <a:r>
              <a:rPr lang="es-ES" sz="2400" dirty="0" err="1"/>
              <a:t>professor</a:t>
            </a:r>
            <a:r>
              <a:rPr lang="es-ES" sz="2400" dirty="0"/>
              <a:t>-a, si </a:t>
            </a:r>
            <a:r>
              <a:rPr lang="es-ES" sz="2400" dirty="0" err="1"/>
              <a:t>ho</a:t>
            </a:r>
            <a:r>
              <a:rPr lang="es-ES" sz="2400" dirty="0"/>
              <a:t> considera </a:t>
            </a:r>
            <a:r>
              <a:rPr lang="es-ES" sz="2400" dirty="0" err="1"/>
              <a:t>oportú</a:t>
            </a:r>
            <a:r>
              <a:rPr lang="es-ES" sz="2400" dirty="0"/>
              <a:t>, </a:t>
            </a:r>
            <a:r>
              <a:rPr lang="es-ES" sz="2400" dirty="0" err="1"/>
              <a:t>pot</a:t>
            </a:r>
            <a:r>
              <a:rPr lang="es-ES" sz="2400" dirty="0"/>
              <a:t> </a:t>
            </a:r>
            <a:r>
              <a:rPr lang="es-ES" sz="2400" dirty="0" err="1"/>
              <a:t>deixar</a:t>
            </a:r>
            <a:r>
              <a:rPr lang="es-ES" sz="2400" dirty="0"/>
              <a:t> entrar un </a:t>
            </a:r>
            <a:r>
              <a:rPr lang="es-ES" sz="2400" dirty="0" err="1"/>
              <a:t>alumne</a:t>
            </a:r>
            <a:r>
              <a:rPr lang="es-ES" sz="2400" dirty="0"/>
              <a:t>.  Si no, es </a:t>
            </a:r>
            <a:r>
              <a:rPr lang="es-ES" sz="2400" dirty="0" err="1"/>
              <a:t>quedarà</a:t>
            </a:r>
            <a:r>
              <a:rPr lang="es-ES" sz="2400" dirty="0"/>
              <a:t> a la Sala de </a:t>
            </a:r>
            <a:r>
              <a:rPr lang="es-ES" sz="2400" dirty="0" err="1"/>
              <a:t>Guàrdia</a:t>
            </a:r>
            <a:r>
              <a:rPr lang="es-ES" sz="2400" dirty="0"/>
              <a:t>. </a:t>
            </a:r>
          </a:p>
          <a:p>
            <a:pPr lvl="0"/>
            <a:r>
              <a:rPr lang="es-ES" sz="2400" dirty="0"/>
              <a:t>A partir de les 08:20h </a:t>
            </a:r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alumnes</a:t>
            </a:r>
            <a:r>
              <a:rPr lang="es-ES" sz="2400" dirty="0"/>
              <a:t> que </a:t>
            </a:r>
            <a:r>
              <a:rPr lang="es-ES" sz="2400" dirty="0" err="1"/>
              <a:t>entrin</a:t>
            </a:r>
            <a:r>
              <a:rPr lang="es-ES" sz="2400" dirty="0"/>
              <a:t> a </a:t>
            </a:r>
            <a:r>
              <a:rPr lang="es-ES" sz="2400" dirty="0" err="1"/>
              <a:t>l’institut</a:t>
            </a:r>
            <a:r>
              <a:rPr lang="es-ES" sz="2400" dirty="0"/>
              <a:t> </a:t>
            </a:r>
            <a:r>
              <a:rPr lang="es-ES" sz="2400" dirty="0" err="1"/>
              <a:t>seran</a:t>
            </a:r>
            <a:r>
              <a:rPr lang="es-ES" sz="2400" dirty="0"/>
              <a:t> </a:t>
            </a:r>
            <a:r>
              <a:rPr lang="es-ES" sz="2400" dirty="0" err="1"/>
              <a:t>derivats</a:t>
            </a:r>
            <a:r>
              <a:rPr lang="es-ES" sz="2400" dirty="0"/>
              <a:t> </a:t>
            </a:r>
            <a:r>
              <a:rPr lang="es-ES" sz="2400" dirty="0" err="1"/>
              <a:t>directament</a:t>
            </a:r>
            <a:r>
              <a:rPr lang="es-ES" sz="2400" dirty="0"/>
              <a:t> a la Sala de </a:t>
            </a:r>
            <a:r>
              <a:rPr lang="es-ES" sz="2400" dirty="0" err="1"/>
              <a:t>Guàrdia</a:t>
            </a:r>
            <a:r>
              <a:rPr lang="es-ES" sz="2400" dirty="0"/>
              <a:t> per un </a:t>
            </a:r>
            <a:r>
              <a:rPr lang="es-ES" sz="2400" dirty="0" err="1"/>
              <a:t>membre</a:t>
            </a:r>
            <a:r>
              <a:rPr lang="es-ES" sz="2400" dirty="0"/>
              <a:t> de </a:t>
            </a:r>
            <a:r>
              <a:rPr lang="es-ES" sz="2400" dirty="0" err="1"/>
              <a:t>l’equip</a:t>
            </a:r>
            <a:r>
              <a:rPr lang="es-ES" sz="2400" dirty="0"/>
              <a:t> </a:t>
            </a:r>
            <a:r>
              <a:rPr lang="es-ES" sz="2400" dirty="0" err="1"/>
              <a:t>directiu</a:t>
            </a:r>
            <a:r>
              <a:rPr lang="es-ES" sz="2400" dirty="0"/>
              <a:t> i </a:t>
            </a:r>
            <a:r>
              <a:rPr lang="es-ES" sz="2400" dirty="0" err="1"/>
              <a:t>s’anotarà</a:t>
            </a:r>
            <a:r>
              <a:rPr lang="es-ES" sz="2400" dirty="0"/>
              <a:t> un </a:t>
            </a:r>
            <a:r>
              <a:rPr lang="es-ES" sz="2400" dirty="0" err="1"/>
              <a:t>Retard</a:t>
            </a:r>
            <a:r>
              <a:rPr lang="es-ES" sz="2400" dirty="0"/>
              <a:t> al Programa ALEXIA.</a:t>
            </a:r>
          </a:p>
          <a:p>
            <a:r>
              <a:rPr lang="ca-ES" sz="2400" b="1" dirty="0"/>
              <a:t> </a:t>
            </a:r>
            <a:endParaRPr lang="es-ES" sz="2400" dirty="0"/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532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024804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SEGUIMENT DELS </a:t>
            </a:r>
            <a:r>
              <a:rPr lang="es-ES" sz="2400" b="1" dirty="0" smtClean="0"/>
              <a:t>RETARDS</a:t>
            </a:r>
          </a:p>
          <a:p>
            <a:pPr algn="just"/>
            <a:endParaRPr lang="es-ES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ES" sz="2400" dirty="0"/>
              <a:t>Cada tres </a:t>
            </a:r>
            <a:r>
              <a:rPr lang="es-ES" sz="2400" dirty="0" err="1"/>
              <a:t>retards</a:t>
            </a:r>
            <a:r>
              <a:rPr lang="es-ES" sz="2400" dirty="0"/>
              <a:t> </a:t>
            </a:r>
            <a:r>
              <a:rPr lang="es-ES" sz="2400" dirty="0" err="1"/>
              <a:t>equival</a:t>
            </a:r>
            <a:r>
              <a:rPr lang="es-ES" sz="2400" dirty="0"/>
              <a:t> a una falta </a:t>
            </a:r>
            <a:r>
              <a:rPr lang="es-ES" sz="2400" dirty="0" err="1"/>
              <a:t>d’assistència</a:t>
            </a:r>
            <a:r>
              <a:rPr lang="es-ES" sz="2400" dirty="0"/>
              <a:t>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ES" sz="2400" dirty="0"/>
              <a:t>La </a:t>
            </a:r>
            <a:r>
              <a:rPr lang="es-ES" sz="2400" dirty="0" err="1"/>
              <a:t>Comissió</a:t>
            </a:r>
            <a:r>
              <a:rPr lang="es-ES" sz="2400" dirty="0"/>
              <a:t> de </a:t>
            </a:r>
            <a:r>
              <a:rPr lang="es-ES" sz="2400" dirty="0" err="1"/>
              <a:t>Convivència</a:t>
            </a:r>
            <a:r>
              <a:rPr lang="es-ES" sz="2400" dirty="0"/>
              <a:t> </a:t>
            </a:r>
            <a:r>
              <a:rPr lang="es-ES" sz="2400" dirty="0" err="1"/>
              <a:t>farà</a:t>
            </a:r>
            <a:r>
              <a:rPr lang="es-ES" sz="2400" dirty="0"/>
              <a:t> </a:t>
            </a:r>
            <a:r>
              <a:rPr lang="es-ES" sz="2400" dirty="0" err="1"/>
              <a:t>seguiment</a:t>
            </a:r>
            <a:r>
              <a:rPr lang="es-ES" sz="2400" dirty="0"/>
              <a:t> </a:t>
            </a:r>
            <a:r>
              <a:rPr lang="es-ES" sz="2400" dirty="0" err="1"/>
              <a:t>dels</a:t>
            </a:r>
            <a:r>
              <a:rPr lang="es-ES" sz="2400" dirty="0"/>
              <a:t> </a:t>
            </a:r>
            <a:r>
              <a:rPr lang="es-ES" sz="2400" dirty="0" err="1"/>
              <a:t>retards</a:t>
            </a:r>
            <a:r>
              <a:rPr lang="es-ES" sz="2400" dirty="0"/>
              <a:t> i </a:t>
            </a:r>
            <a:r>
              <a:rPr lang="es-ES" sz="2400" dirty="0" err="1"/>
              <a:t>prendrà</a:t>
            </a:r>
            <a:r>
              <a:rPr lang="es-ES" sz="2400" dirty="0"/>
              <a:t> les mesures </a:t>
            </a:r>
            <a:r>
              <a:rPr lang="es-ES" sz="2400" dirty="0" err="1"/>
              <a:t>oportunes</a:t>
            </a:r>
            <a:r>
              <a:rPr lang="es-ES" sz="2400" dirty="0"/>
              <a:t>, a </a:t>
            </a:r>
            <a:r>
              <a:rPr lang="es-ES" sz="2400" dirty="0" err="1"/>
              <a:t>més</a:t>
            </a:r>
            <a:r>
              <a:rPr lang="es-ES" sz="2400" dirty="0"/>
              <a:t> a </a:t>
            </a:r>
            <a:r>
              <a:rPr lang="es-ES" sz="2400" dirty="0" err="1"/>
              <a:t>més</a:t>
            </a:r>
            <a:r>
              <a:rPr lang="es-ES" sz="2400" dirty="0"/>
              <a:t> de les que </a:t>
            </a:r>
            <a:r>
              <a:rPr lang="es-ES" sz="2400" dirty="0" err="1"/>
              <a:t>hagi</a:t>
            </a:r>
            <a:r>
              <a:rPr lang="es-ES" sz="2400" dirty="0"/>
              <a:t> pres el Tutor Orientador.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preguem</a:t>
            </a:r>
            <a:r>
              <a:rPr lang="es-ES" sz="2400" dirty="0"/>
              <a:t> que </a:t>
            </a:r>
            <a:r>
              <a:rPr lang="es-ES" sz="2400" dirty="0" err="1"/>
              <a:t>ens</a:t>
            </a:r>
            <a:r>
              <a:rPr lang="es-ES" sz="2400" dirty="0"/>
              <a:t> </a:t>
            </a:r>
            <a:r>
              <a:rPr lang="es-ES" sz="2400" dirty="0" err="1"/>
              <a:t>ajudin</a:t>
            </a:r>
            <a:r>
              <a:rPr lang="es-ES" sz="2400" dirty="0"/>
              <a:t> en </a:t>
            </a:r>
            <a:r>
              <a:rPr lang="es-ES" sz="2400" dirty="0" err="1"/>
              <a:t>aquesta</a:t>
            </a:r>
            <a:r>
              <a:rPr lang="es-ES" sz="2400" dirty="0"/>
              <a:t> tasca formativa que representa la </a:t>
            </a:r>
            <a:r>
              <a:rPr lang="es-ES" sz="2400" dirty="0" err="1"/>
              <a:t>puntualitat</a:t>
            </a:r>
            <a:r>
              <a:rPr lang="es-ES" sz="2400" dirty="0"/>
              <a:t>. </a:t>
            </a:r>
          </a:p>
          <a:p>
            <a:pPr algn="just"/>
            <a:endParaRPr lang="es-ES" sz="2400" dirty="0"/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174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413338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TUTORS I TUTORS </a:t>
            </a:r>
            <a:r>
              <a:rPr lang="es-ES" sz="2400" b="1" dirty="0" smtClean="0"/>
              <a:t>ORIENTADORS</a:t>
            </a:r>
          </a:p>
          <a:p>
            <a:endParaRPr lang="es-ES" sz="2400" dirty="0"/>
          </a:p>
          <a:p>
            <a:pPr lvl="0"/>
            <a:r>
              <a:rPr lang="ca-ES" sz="2400" dirty="0"/>
              <a:t>Cada grup té un </a:t>
            </a:r>
            <a:r>
              <a:rPr lang="ca-ES" sz="2400" u="sng" dirty="0"/>
              <a:t>tutor de grup</a:t>
            </a:r>
            <a:r>
              <a:rPr lang="ca-ES" sz="2400" dirty="0"/>
              <a:t> i un </a:t>
            </a:r>
            <a:r>
              <a:rPr lang="ca-ES" sz="2400" u="sng" dirty="0"/>
              <a:t>tutor orientador</a:t>
            </a:r>
            <a:r>
              <a:rPr lang="ca-ES" sz="2400" dirty="0"/>
              <a:t>. </a:t>
            </a:r>
            <a:endParaRPr lang="es-ES" sz="2400" dirty="0"/>
          </a:p>
          <a:p>
            <a:pPr lvl="0"/>
            <a:r>
              <a:rPr lang="ca-ES" sz="2400" dirty="0"/>
              <a:t>Funcions del TO:  Seguiment acadèmic individual i entrevistes.</a:t>
            </a:r>
            <a:endParaRPr lang="es-ES" sz="2400" dirty="0"/>
          </a:p>
          <a:p>
            <a:pPr lvl="0"/>
            <a:r>
              <a:rPr lang="ca-ES" sz="2400" dirty="0"/>
              <a:t>La justificació de faltes (model consergeria)</a:t>
            </a:r>
            <a:r>
              <a:rPr lang="es-ES" sz="2400" dirty="0"/>
              <a:t>.</a:t>
            </a:r>
          </a:p>
          <a:p>
            <a:r>
              <a:rPr lang="es-ES" sz="2400" dirty="0"/>
              <a:t>		 </a:t>
            </a:r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610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997839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AGENDA</a:t>
            </a:r>
          </a:p>
          <a:p>
            <a:r>
              <a:rPr lang="es-ES" sz="2400" dirty="0"/>
              <a:t>	</a:t>
            </a:r>
            <a:r>
              <a:rPr lang="es-ES" sz="2400" u="sng" dirty="0"/>
              <a:t> </a:t>
            </a:r>
            <a:endParaRPr lang="es-ES" sz="2400" dirty="0"/>
          </a:p>
          <a:p>
            <a:pPr lvl="0"/>
            <a:r>
              <a:rPr lang="ca-ES" sz="2400" dirty="0"/>
              <a:t>Fer esment de l’</a:t>
            </a:r>
            <a:r>
              <a:rPr lang="ca-ES" sz="2400" b="1" dirty="0"/>
              <a:t>agenda</a:t>
            </a:r>
            <a:r>
              <a:rPr lang="ca-ES" sz="2400" dirty="0"/>
              <a:t> i la importància de la seva utilització i control.</a:t>
            </a:r>
            <a:endParaRPr lang="es-ES" sz="2400" dirty="0"/>
          </a:p>
          <a:p>
            <a:pPr lvl="0"/>
            <a:r>
              <a:rPr lang="ca-ES" sz="2400" dirty="0"/>
              <a:t>És una eina de treball escolar.</a:t>
            </a:r>
            <a:endParaRPr lang="es-ES" sz="2400" dirty="0"/>
          </a:p>
          <a:p>
            <a:pPr lvl="0"/>
            <a:r>
              <a:rPr lang="ca-ES" sz="2400" dirty="0"/>
              <a:t>Dades personals / telèfons.</a:t>
            </a:r>
            <a:endParaRPr lang="es-ES" sz="2400" dirty="0"/>
          </a:p>
          <a:p>
            <a:pPr lvl="0"/>
            <a:r>
              <a:rPr lang="ca-ES" sz="2400" dirty="0"/>
              <a:t>Telèfons de companys (referència).</a:t>
            </a:r>
            <a:endParaRPr lang="es-ES" sz="2400" dirty="0"/>
          </a:p>
          <a:p>
            <a:pPr lvl="0"/>
            <a:r>
              <a:rPr lang="ca-ES" sz="2400" dirty="0"/>
              <a:t>Horari.</a:t>
            </a:r>
            <a:endParaRPr lang="es-ES" sz="2400" dirty="0"/>
          </a:p>
          <a:p>
            <a:pPr lvl="0"/>
            <a:r>
              <a:rPr lang="ca-ES" sz="2400" dirty="0"/>
              <a:t>Deures.</a:t>
            </a:r>
            <a:endParaRPr lang="es-ES" sz="2400" dirty="0"/>
          </a:p>
          <a:p>
            <a:pPr lvl="0"/>
            <a:r>
              <a:rPr lang="ca-ES" sz="2400" dirty="0"/>
              <a:t> Sistema de comunicació amb les famílies.</a:t>
            </a:r>
            <a:endParaRPr lang="es-ES" sz="2400" dirty="0"/>
          </a:p>
          <a:p>
            <a:r>
              <a:rPr lang="ca-ES" sz="2400" dirty="0"/>
              <a:t> </a:t>
            </a:r>
            <a:endParaRPr lang="es-ES" sz="2400" dirty="0"/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8971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03705"/>
            <a:ext cx="92525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HORARI D’ESTUDI I MATERIAL</a:t>
            </a:r>
            <a:endParaRPr lang="es-ES" sz="2400" dirty="0"/>
          </a:p>
          <a:p>
            <a:r>
              <a:rPr lang="es-ES" sz="2400" dirty="0" err="1"/>
              <a:t>Importància</a:t>
            </a:r>
            <a:r>
              <a:rPr lang="es-ES" sz="2400" dirty="0"/>
              <a:t> de crear un </a:t>
            </a:r>
            <a:r>
              <a:rPr lang="es-ES" sz="2400" b="1" dirty="0" err="1"/>
              <a:t>horari</a:t>
            </a:r>
            <a:r>
              <a:rPr lang="es-ES" sz="2400" b="1" dirty="0"/>
              <a:t> </a:t>
            </a:r>
            <a:r>
              <a:rPr lang="es-ES" sz="2400" b="1" dirty="0" err="1"/>
              <a:t>d’estudi</a:t>
            </a:r>
            <a:r>
              <a:rPr lang="es-ES" sz="2400" dirty="0"/>
              <a:t>.</a:t>
            </a:r>
          </a:p>
          <a:p>
            <a:r>
              <a:rPr lang="ca-ES" sz="2400" dirty="0"/>
              <a:t>Importància de </a:t>
            </a:r>
            <a:r>
              <a:rPr lang="ca-ES" sz="2400" b="1" dirty="0"/>
              <a:t>portar el material</a:t>
            </a:r>
            <a:r>
              <a:rPr lang="ca-ES" sz="2400" dirty="0"/>
              <a:t> adient per a cada assignatura:</a:t>
            </a:r>
            <a:endParaRPr lang="es-ES" sz="2400" dirty="0"/>
          </a:p>
          <a:p>
            <a:pPr lvl="1"/>
            <a:r>
              <a:rPr lang="ca-ES" sz="2400" dirty="0"/>
              <a:t> La Carpeta del centre. </a:t>
            </a:r>
            <a:endParaRPr lang="es-ES" sz="2400" dirty="0"/>
          </a:p>
          <a:p>
            <a:pPr lvl="1"/>
            <a:r>
              <a:rPr lang="ca-ES" sz="2400" dirty="0"/>
              <a:t> Agenda escolar . </a:t>
            </a:r>
            <a:endParaRPr lang="es-ES" sz="2400" dirty="0"/>
          </a:p>
          <a:p>
            <a:pPr lvl="1"/>
            <a:r>
              <a:rPr lang="ca-ES" sz="2400" dirty="0"/>
              <a:t> Fulls blancs DIN 4 . </a:t>
            </a:r>
            <a:endParaRPr lang="es-ES" sz="2400" dirty="0"/>
          </a:p>
          <a:p>
            <a:pPr lvl="1"/>
            <a:r>
              <a:rPr lang="ca-ES" sz="2400" dirty="0"/>
              <a:t> Llapis, bolígraf (blau, negre i vermell).</a:t>
            </a:r>
            <a:endParaRPr lang="es-ES" sz="2400" dirty="0"/>
          </a:p>
          <a:p>
            <a:pPr lvl="1"/>
            <a:r>
              <a:rPr lang="ca-ES" sz="2400" dirty="0"/>
              <a:t> Estoig / Goma d’esborrar /  Barra enganxadora /  Regle graduat 20 cm. </a:t>
            </a:r>
            <a:endParaRPr lang="es-ES" sz="2400" dirty="0"/>
          </a:p>
          <a:p>
            <a:pPr lvl="1"/>
            <a:r>
              <a:rPr lang="ca-ES" sz="2400" dirty="0"/>
              <a:t> Llibretes per a assignatures concretes. </a:t>
            </a:r>
            <a:endParaRPr lang="es-ES" sz="2400" dirty="0"/>
          </a:p>
          <a:p>
            <a:pPr lvl="1"/>
            <a:r>
              <a:rPr lang="ca-ES" sz="2400" dirty="0"/>
              <a:t> Un llapis de memòria. </a:t>
            </a:r>
            <a:endParaRPr lang="es-ES" sz="2400" dirty="0"/>
          </a:p>
          <a:p>
            <a:pPr lvl="1"/>
            <a:r>
              <a:rPr lang="ca-ES" sz="2400" dirty="0"/>
              <a:t> Material específic d’algunes àrees. </a:t>
            </a:r>
            <a:endParaRPr lang="es-ES" sz="2400" dirty="0"/>
          </a:p>
          <a:p>
            <a:r>
              <a:rPr lang="es-ES" sz="2400" dirty="0"/>
              <a:t> </a:t>
            </a:r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9186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68981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CONVIVÈNCIA AL CENTRE</a:t>
            </a:r>
            <a:endParaRPr lang="es-ES" sz="2400" dirty="0"/>
          </a:p>
          <a:p>
            <a:pPr lvl="0" algn="just"/>
            <a:r>
              <a:rPr lang="ca-ES" sz="2400" b="1" dirty="0"/>
              <a:t>Les expulsions de l’aula</a:t>
            </a:r>
            <a:r>
              <a:rPr lang="ca-ES" sz="2400" dirty="0"/>
              <a:t>: quan un alumne molesta i ocasiona interrupcions reiterades el professor pot expulsar-lo de l’aula indicant els motius.</a:t>
            </a:r>
            <a:r>
              <a:rPr lang="ca-ES" sz="2400" b="1" dirty="0"/>
              <a:t> </a:t>
            </a:r>
            <a:endParaRPr lang="es-ES" sz="2400" dirty="0"/>
          </a:p>
          <a:p>
            <a:pPr lvl="0" algn="just"/>
            <a:r>
              <a:rPr lang="ca-ES" sz="2400" b="1" dirty="0"/>
              <a:t> Les amonestacions: </a:t>
            </a:r>
            <a:r>
              <a:rPr lang="ca-ES" sz="2400" dirty="0"/>
              <a:t>quan un alumne acumula tres expulsions o té un comportament incorrecte el T.O. aplicarà unes mesures correctores i </a:t>
            </a:r>
            <a:r>
              <a:rPr lang="ca-ES" sz="2400" dirty="0" smtClean="0"/>
              <a:t>informarà </a:t>
            </a:r>
            <a:r>
              <a:rPr lang="ca-ES" sz="2400" dirty="0"/>
              <a:t>a la família.</a:t>
            </a:r>
            <a:endParaRPr lang="es-ES" sz="2400" dirty="0"/>
          </a:p>
          <a:p>
            <a:pPr lvl="0" algn="just"/>
            <a:r>
              <a:rPr lang="ca-ES" sz="2400" b="1" dirty="0"/>
              <a:t> Les faltes greus: </a:t>
            </a:r>
            <a:r>
              <a:rPr lang="ca-ES" sz="2400" dirty="0"/>
              <a:t>acumulació de tres amonestacions o una activitat puntual greument perjudicial.</a:t>
            </a:r>
            <a:endParaRPr lang="es-ES" sz="2400" dirty="0"/>
          </a:p>
          <a:p>
            <a:pPr lvl="0" algn="just"/>
            <a:r>
              <a:rPr lang="ca-ES" sz="2400" b="1" dirty="0"/>
              <a:t> Conductes especialment greus: </a:t>
            </a:r>
            <a:r>
              <a:rPr lang="ca-ES" sz="2400" dirty="0"/>
              <a:t>el coordinador pedagògic o el director ho comunica a la família i s’aplicarà una mesura correctora de manera cautelar (possiblement una expulsió del centre).</a:t>
            </a:r>
            <a:endParaRPr lang="es-ES" sz="2400" dirty="0"/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113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413338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CÀRRECS </a:t>
            </a:r>
            <a:r>
              <a:rPr lang="es-ES" sz="2400" b="1" dirty="0" smtClean="0"/>
              <a:t>D’AULA</a:t>
            </a:r>
          </a:p>
          <a:p>
            <a:endParaRPr lang="es-ES" sz="2400" dirty="0"/>
          </a:p>
          <a:p>
            <a:pPr lvl="0" algn="just"/>
            <a:r>
              <a:rPr lang="ca-ES" sz="2400" dirty="0"/>
              <a:t>S’han elegit </a:t>
            </a:r>
            <a:r>
              <a:rPr lang="ca-ES" sz="2400" b="1" dirty="0"/>
              <a:t>dos delegats</a:t>
            </a:r>
            <a:r>
              <a:rPr lang="ca-ES" sz="2400" dirty="0"/>
              <a:t> i hi ha </a:t>
            </a:r>
            <a:r>
              <a:rPr lang="ca-ES" sz="2400" b="1" dirty="0"/>
              <a:t>càrrecs d’aula</a:t>
            </a:r>
            <a:r>
              <a:rPr lang="ca-ES" sz="2400" dirty="0"/>
              <a:t> pel bon </a:t>
            </a:r>
            <a:r>
              <a:rPr lang="ca-ES" sz="2400" dirty="0" smtClean="0"/>
              <a:t>funcionament </a:t>
            </a:r>
            <a:r>
              <a:rPr lang="ca-ES" sz="2400" dirty="0"/>
              <a:t>del grup (llums, projectors, persianes, neteja...).</a:t>
            </a:r>
            <a:endParaRPr lang="es-ES" sz="2400" dirty="0"/>
          </a:p>
          <a:p>
            <a:pPr lvl="0" algn="just"/>
            <a:r>
              <a:rPr lang="ca-ES" sz="2400" dirty="0"/>
              <a:t> Al centre s’ha establert la </a:t>
            </a:r>
            <a:r>
              <a:rPr lang="ca-ES" sz="2400" b="1" dirty="0"/>
              <a:t>Lliga Verda</a:t>
            </a:r>
            <a:r>
              <a:rPr lang="ca-ES" sz="2400" dirty="0"/>
              <a:t>: a cada hora de tutoria es valorarà l’estat de la classe. Hi ha dos delegats.</a:t>
            </a:r>
            <a:endParaRPr lang="es-ES" sz="2400" dirty="0"/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767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82341"/>
            <a:ext cx="94685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PUNTUALITAT I ALTRES QÜESTIONS</a:t>
            </a:r>
            <a:endParaRPr lang="es-ES" sz="2400" dirty="0"/>
          </a:p>
          <a:p>
            <a:pPr lvl="0"/>
            <a:r>
              <a:rPr lang="ca-ES" sz="2400" b="1" dirty="0"/>
              <a:t>Puntualitat i assistència</a:t>
            </a:r>
            <a:r>
              <a:rPr lang="ca-ES" sz="2400" dirty="0"/>
              <a:t>: absències a 1a hora/ justificació de les faltes. Relació setmanal i mensual de les mateixes.</a:t>
            </a:r>
            <a:endParaRPr lang="es-ES" sz="2400" dirty="0"/>
          </a:p>
          <a:p>
            <a:pPr lvl="0"/>
            <a:r>
              <a:rPr lang="ca-ES" sz="2400" dirty="0"/>
              <a:t>No utilització de </a:t>
            </a:r>
            <a:r>
              <a:rPr lang="ca-ES" sz="2400" b="1" dirty="0"/>
              <a:t>mòbils a classe</a:t>
            </a:r>
            <a:r>
              <a:rPr lang="ca-ES" sz="2400" dirty="0"/>
              <a:t>: problemes de concentració, pèrdues... </a:t>
            </a:r>
            <a:r>
              <a:rPr lang="es-ES_tradnl" sz="2400" u="sng" dirty="0">
                <a:hlinkClick r:id="rId2"/>
              </a:rPr>
              <a:t>MÒBILS I XARXES SOCIALS </a:t>
            </a:r>
            <a:endParaRPr lang="es-ES" sz="2400" dirty="0"/>
          </a:p>
          <a:p>
            <a:pPr lvl="0"/>
            <a:r>
              <a:rPr lang="ca-ES" sz="2400" dirty="0"/>
              <a:t>El professor poden retenir-los i els pares hauran de venir a buscar-lo a Coordinació. Per això, es recomana que no portin mòbils.</a:t>
            </a:r>
            <a:endParaRPr lang="es-ES" sz="2400" dirty="0"/>
          </a:p>
          <a:p>
            <a:pPr lvl="0"/>
            <a:r>
              <a:rPr lang="ca-ES" sz="2400" b="1" dirty="0"/>
              <a:t>No han de sortir al passadís</a:t>
            </a:r>
            <a:r>
              <a:rPr lang="ca-ES" sz="2400" dirty="0"/>
              <a:t> entre classe i classe (tenen dos patis).</a:t>
            </a:r>
            <a:endParaRPr lang="es-ES" sz="2400" dirty="0"/>
          </a:p>
          <a:p>
            <a:r>
              <a:rPr lang="ca-ES" sz="2400" dirty="0"/>
              <a:t> </a:t>
            </a:r>
            <a:endParaRPr lang="es-ES" sz="2400" dirty="0"/>
          </a:p>
        </p:txBody>
      </p:sp>
      <p:pic>
        <p:nvPicPr>
          <p:cNvPr id="3" name="Imagen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697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85787" y="265783"/>
            <a:ext cx="7429552" cy="2431435"/>
          </a:xfrm>
          <a:prstGeom prst="rect">
            <a:avLst/>
          </a:prstGeom>
          <a:solidFill>
            <a:srgbClr val="DDD9C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SORTIDES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 3r es far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una sortida de colònies a Emp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ú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ries.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A 4t es torna a anar a la Cerdanya (alberg La Bruna).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 un viatge que sempre agrada molt perqu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s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n activitats de grup.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1472" y="3000372"/>
            <a:ext cx="7929618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Un grup d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alumnes de Segon Cicle aniran a 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Fran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a-E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Dieppe</a:t>
            </a:r>
            <a:endParaRPr kumimoji="0" lang="ca-E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	 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(Normandia)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ca-E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Coudekerque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Tamb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hi ha 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sortides pedagògiques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i 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tallers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organitzats pel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centre, l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Ajuntament, Porta 22: orientaci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acad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mica 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professional, medi ambient, prevenci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de conductes i situacions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de risc, sexualitat, addiccions, tallers d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alimentaci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emprenedoria...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La sortida de final de curs ser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al 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Canal de Pirag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ü</a:t>
            </a:r>
            <a:r>
              <a:rPr kumimoji="0" lang="ca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isme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7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772816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I DESPRÉS DE L’ESO?</a:t>
            </a:r>
            <a:endParaRPr lang="es-ES" sz="2400" dirty="0"/>
          </a:p>
          <a:p>
            <a:r>
              <a:rPr lang="es-ES" sz="2400" dirty="0"/>
              <a:t>Es </a:t>
            </a:r>
            <a:r>
              <a:rPr lang="es-ES" sz="2400" dirty="0" err="1"/>
              <a:t>farà</a:t>
            </a:r>
            <a:r>
              <a:rPr lang="es-ES" sz="2400" dirty="0"/>
              <a:t> </a:t>
            </a:r>
            <a:r>
              <a:rPr lang="es-ES" sz="2400" dirty="0" err="1"/>
              <a:t>durant</a:t>
            </a:r>
            <a:r>
              <a:rPr lang="es-ES" sz="2400" dirty="0"/>
              <a:t> la </a:t>
            </a:r>
            <a:r>
              <a:rPr lang="es-ES" sz="2400" dirty="0" err="1"/>
              <a:t>segona</a:t>
            </a:r>
            <a:r>
              <a:rPr lang="es-ES" sz="2400" dirty="0"/>
              <a:t> </a:t>
            </a:r>
            <a:r>
              <a:rPr lang="es-ES" sz="2400" dirty="0" err="1"/>
              <a:t>avaluació</a:t>
            </a:r>
            <a:r>
              <a:rPr lang="es-ES" sz="2400" dirty="0"/>
              <a:t> una reunió </a:t>
            </a:r>
            <a:r>
              <a:rPr lang="es-ES" sz="2400" dirty="0" err="1"/>
              <a:t>d’Orientació</a:t>
            </a:r>
            <a:r>
              <a:rPr lang="es-ES" sz="2400" dirty="0"/>
              <a:t> </a:t>
            </a:r>
            <a:r>
              <a:rPr lang="es-ES" sz="2400" dirty="0" err="1"/>
              <a:t>pels</a:t>
            </a:r>
            <a:r>
              <a:rPr lang="es-ES" sz="2400" dirty="0"/>
              <a:t> pares de 3r i 4t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u="sng" dirty="0">
                <a:hlinkClick r:id="rId2"/>
              </a:rPr>
              <a:t>UNA PÀGINA WEB:</a:t>
            </a:r>
            <a:endParaRPr lang="es-ES" sz="2400" dirty="0"/>
          </a:p>
          <a:p>
            <a:r>
              <a:rPr lang="es-ES" sz="2400" u="sng" dirty="0">
                <a:hlinkClick r:id="rId2"/>
              </a:rPr>
              <a:t>http://queestudiar.gencat.cat/ca/orientacio/itineraris/explora_mapa_destudis/index.html</a:t>
            </a:r>
            <a:r>
              <a:rPr lang="es-ES" sz="2400" dirty="0"/>
              <a:t> </a:t>
            </a:r>
          </a:p>
        </p:txBody>
      </p:sp>
      <p:pic>
        <p:nvPicPr>
          <p:cNvPr id="3" name="Imagen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084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angle 1"/>
          <p:cNvSpPr/>
          <p:nvPr/>
        </p:nvSpPr>
        <p:spPr>
          <a:xfrm>
            <a:off x="575556" y="1118349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ORDRE DEL </a:t>
            </a:r>
            <a:r>
              <a:rPr lang="es-ES" sz="2400" b="1" dirty="0" smtClean="0"/>
              <a:t>DIA</a:t>
            </a:r>
          </a:p>
          <a:p>
            <a:endParaRPr lang="es-ES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 smtClean="0"/>
              <a:t>La </a:t>
            </a:r>
            <a:r>
              <a:rPr lang="ca-ES" sz="2400" b="1" dirty="0"/>
              <a:t>pàgina web del centre.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La Guia de l’alumne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Final de curs. 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Les Recuperacions de setembre Horari de classes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Calendari escolar i Calendari del curs.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Tutors de Grup i tutors orientadors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Agenda, horari d’estudi i material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Convivència al centre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Càrrecs d’Aula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Puntualitat i altres qüestions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Sortides</a:t>
            </a:r>
            <a:endParaRPr lang="es-E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a-ES" sz="2400" b="1" dirty="0"/>
              <a:t>Torn obert de </a:t>
            </a:r>
            <a:r>
              <a:rPr lang="ca-ES" sz="2400" b="1" dirty="0" smtClean="0"/>
              <a:t>paraula</a:t>
            </a:r>
            <a:endParaRPr lang="es-ES" dirty="0"/>
          </a:p>
        </p:txBody>
      </p:sp>
      <p:pic>
        <p:nvPicPr>
          <p:cNvPr id="8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216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9291" y="1700808"/>
            <a:ext cx="7685117" cy="3785652"/>
          </a:xfrm>
          <a:prstGeom prst="rect">
            <a:avLst/>
          </a:prstGeom>
          <a:solidFill>
            <a:srgbClr val="E5B8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Con la ESO aprobada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2"/>
              </a:rPr>
              <a:t>CICLOS FORMATIVOS DE GRADO MEDIO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3"/>
              </a:rPr>
              <a:t>ARTES PL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hlinkClick r:id="rId3"/>
              </a:rPr>
              <a:t>Á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3"/>
              </a:rPr>
              <a:t>STICAS Y DISE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hlinkClick r:id="rId3"/>
              </a:rPr>
              <a:t>Ñ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3"/>
              </a:rPr>
              <a:t>O: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3"/>
              </a:rPr>
              <a:t>CICLOS FORMATIVOS DE GRADO MEDIO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4"/>
              </a:rPr>
              <a:t>ENSE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hlinkClick r:id="rId4"/>
              </a:rPr>
              <a:t>Ñ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4"/>
              </a:rPr>
              <a:t>ANZAS DEPORTIVAS DE GRADO MEDIO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5"/>
              </a:rPr>
              <a:t>BACHILLERATO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6"/>
              </a:rPr>
              <a:t>ESTUDIOS NO REGLADOS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Formaci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ó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n espec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í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fica en academias privadas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7"/>
              </a:rPr>
              <a:t>F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8"/>
              </a:rPr>
              <a:t>ORMACI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  <a:hlinkClick r:id="rId8"/>
              </a:rPr>
              <a:t>Ó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  <a:hlinkClick r:id="rId8"/>
              </a:rPr>
              <a:t>N OCUPACIONAL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3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994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997839"/>
            <a:ext cx="8352928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2400" b="1" dirty="0"/>
              <a:t>Sin la ESO aprobada</a:t>
            </a:r>
            <a:r>
              <a:rPr lang="es-ES" sz="2400" dirty="0"/>
              <a:t> (sin el título de la ESO)</a:t>
            </a:r>
          </a:p>
          <a:p>
            <a:pPr lvl="0"/>
            <a:r>
              <a:rPr lang="es-ES" sz="2400" u="sng" dirty="0">
                <a:hlinkClick r:id="rId2"/>
              </a:rPr>
              <a:t>FORMACIÓN OCUPACIONAL</a:t>
            </a:r>
            <a:r>
              <a:rPr lang="es-ES" sz="2400" dirty="0"/>
              <a:t> </a:t>
            </a:r>
          </a:p>
          <a:p>
            <a:pPr lvl="0"/>
            <a:r>
              <a:rPr lang="es-ES" sz="2400" u="sng" dirty="0">
                <a:hlinkClick r:id="rId3"/>
              </a:rPr>
              <a:t>FORMACIÓN PROFESIONAL BÁSICA</a:t>
            </a:r>
            <a:r>
              <a:rPr lang="es-ES" sz="2400" dirty="0"/>
              <a:t> </a:t>
            </a:r>
          </a:p>
          <a:p>
            <a:pPr lvl="0"/>
            <a:r>
              <a:rPr lang="es-ES" sz="2400" u="sng" dirty="0">
                <a:hlinkClick r:id="rId4"/>
              </a:rPr>
              <a:t>PREPARACIÓN DE LA PRUEBA DE ACCESO A LOS CICLOS FORMATIVOS DE GRADO MEDIO</a:t>
            </a:r>
            <a:r>
              <a:rPr lang="es-ES" sz="2400" dirty="0"/>
              <a:t> </a:t>
            </a:r>
          </a:p>
          <a:p>
            <a:pPr lvl="0"/>
            <a:r>
              <a:rPr lang="es-ES" sz="2400" u="sng" dirty="0">
                <a:hlinkClick r:id="rId5"/>
              </a:rPr>
              <a:t>CURSO DE FORMACIÓN ESPECÍFICO DE ACCESO A GRADO MEDIO</a:t>
            </a:r>
            <a:r>
              <a:rPr lang="es-ES" sz="2400" dirty="0"/>
              <a:t> </a:t>
            </a:r>
          </a:p>
          <a:p>
            <a:pPr lvl="0"/>
            <a:r>
              <a:rPr lang="es-ES" sz="2400" dirty="0"/>
              <a:t>FORMACIÓN ESPECÍFICA NO REGLADA EN ACADEMIAS PRIVADAS</a:t>
            </a:r>
          </a:p>
          <a:p>
            <a:r>
              <a:rPr lang="es-ES" sz="2400" b="1" dirty="0"/>
              <a:t> </a:t>
            </a:r>
            <a:endParaRPr lang="es-ES" sz="2400" dirty="0"/>
          </a:p>
        </p:txBody>
      </p:sp>
      <p:pic>
        <p:nvPicPr>
          <p:cNvPr id="3" name="Imagen 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147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3244334"/>
            <a:ext cx="5739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b="1" dirty="0">
                <a:solidFill>
                  <a:srgbClr val="FFFF00"/>
                </a:solidFill>
              </a:rPr>
              <a:t>TORN OBERT DE PARAULA</a:t>
            </a:r>
            <a:endParaRPr lang="es-ES" sz="4000" dirty="0">
              <a:solidFill>
                <a:srgbClr val="FFFF00"/>
              </a:solidFill>
            </a:endParaRPr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534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angle 1"/>
          <p:cNvSpPr/>
          <p:nvPr/>
        </p:nvSpPr>
        <p:spPr>
          <a:xfrm>
            <a:off x="343388" y="184482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PÀGINA WEB DEL </a:t>
            </a:r>
            <a:r>
              <a:rPr lang="es-ES" sz="2400" b="1" dirty="0" smtClean="0"/>
              <a:t>CENTRE</a:t>
            </a:r>
          </a:p>
          <a:p>
            <a:pPr algn="just"/>
            <a:endParaRPr lang="es-ES" sz="2400" dirty="0"/>
          </a:p>
          <a:p>
            <a:pPr algn="just"/>
            <a:r>
              <a:rPr lang="ca-ES" sz="2400" dirty="0"/>
              <a:t>Entrar a la </a:t>
            </a:r>
            <a:r>
              <a:rPr lang="ca-ES" sz="2400" b="1" dirty="0"/>
              <a:t>pàgina web</a:t>
            </a:r>
            <a:r>
              <a:rPr lang="ca-ES" sz="2400" dirty="0"/>
              <a:t> de l’ institut </a:t>
            </a:r>
            <a:r>
              <a:rPr lang="ca-ES" sz="2400" u="sng" dirty="0">
                <a:hlinkClick r:id="rId2"/>
              </a:rPr>
              <a:t>https://agora.xtec.cat/iessert/</a:t>
            </a:r>
            <a:r>
              <a:rPr lang="ca-ES" sz="2400" dirty="0"/>
              <a:t> per explicar-la i veure les </a:t>
            </a:r>
            <a:r>
              <a:rPr lang="ca-ES" sz="2400" b="1" dirty="0"/>
              <a:t>guies d’orientació</a:t>
            </a:r>
            <a:r>
              <a:rPr lang="ca-ES" sz="2400" dirty="0"/>
              <a:t> per cursos. L</a:t>
            </a:r>
            <a:endParaRPr lang="es-ES" sz="2400" dirty="0"/>
          </a:p>
          <a:p>
            <a:pPr lvl="0" algn="just"/>
            <a:r>
              <a:rPr lang="ca-ES" sz="2400" dirty="0"/>
              <a:t>Com saben, des de la pàgina web poden veure </a:t>
            </a:r>
            <a:r>
              <a:rPr lang="ca-ES" sz="2400" dirty="0" smtClean="0"/>
              <a:t>les </a:t>
            </a:r>
            <a:r>
              <a:rPr lang="ca-ES" sz="2400" b="1" dirty="0"/>
              <a:t>faltes d’assistència</a:t>
            </a:r>
            <a:r>
              <a:rPr lang="ca-ES" sz="2400" dirty="0"/>
              <a:t> i de comportament dels seus fills (clicar “ALEXIA” a la part superior). El programa Alexia el podem consultar al mòbil.</a:t>
            </a:r>
            <a:endParaRPr lang="es-ES" sz="2400" dirty="0"/>
          </a:p>
          <a:p>
            <a:pPr lvl="0" algn="just"/>
            <a:r>
              <a:rPr lang="ca-ES" sz="2400" dirty="0"/>
              <a:t>Comentar la conveniència de llegir i guardar la </a:t>
            </a:r>
            <a:r>
              <a:rPr lang="ca-ES" sz="2400" b="1" dirty="0"/>
              <a:t>guia de l’alumne</a:t>
            </a:r>
            <a:r>
              <a:rPr lang="ca-ES" sz="2400" dirty="0"/>
              <a:t> que està a la pàgina web:</a:t>
            </a:r>
            <a:endParaRPr lang="es-ES" sz="2400" dirty="0"/>
          </a:p>
          <a:p>
            <a:pPr lvl="0" algn="just"/>
            <a:r>
              <a:rPr lang="ca-ES" sz="2400" u="sng" dirty="0">
                <a:hlinkClick r:id="rId3"/>
              </a:rPr>
              <a:t>https://agora.xtec.cat/iessert/documents-alumnat/guies-dalumnes/</a:t>
            </a:r>
            <a:r>
              <a:rPr lang="ca-ES" sz="2400" dirty="0"/>
              <a:t> </a:t>
            </a:r>
            <a:endParaRPr lang="es-ES" sz="2400" dirty="0"/>
          </a:p>
          <a:p>
            <a:pPr lvl="0" algn="just"/>
            <a:r>
              <a:rPr lang="ca-ES" sz="2400" dirty="0"/>
              <a:t>Explicar que hi ha un bloc, </a:t>
            </a:r>
            <a:r>
              <a:rPr lang="ca-ES" sz="2400" u="sng" dirty="0">
                <a:hlinkClick r:id="rId4"/>
              </a:rPr>
              <a:t>DEBATS SERT</a:t>
            </a:r>
            <a:r>
              <a:rPr lang="ca-ES" sz="2400" dirty="0"/>
              <a:t>, amb temes relacionats amb les tutories.</a:t>
            </a:r>
            <a:endParaRPr lang="es-ES" sz="2400" dirty="0"/>
          </a:p>
        </p:txBody>
      </p:sp>
      <p:pic>
        <p:nvPicPr>
          <p:cNvPr id="5" name="Imagen 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513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2"/>
          <p:cNvSpPr/>
          <p:nvPr/>
        </p:nvSpPr>
        <p:spPr>
          <a:xfrm>
            <a:off x="827584" y="1537622"/>
            <a:ext cx="80648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GUIA DE L’ALUMNE</a:t>
            </a:r>
            <a:endParaRPr lang="es-ES" sz="2400" dirty="0"/>
          </a:p>
          <a:p>
            <a:r>
              <a:rPr lang="ca-ES" sz="2400" dirty="0"/>
              <a:t>Informació bàsica i necessària que proporciona</a:t>
            </a:r>
            <a:r>
              <a:rPr lang="ca-ES" sz="2400" dirty="0" smtClean="0"/>
              <a:t>:</a:t>
            </a:r>
          </a:p>
          <a:p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dirty="0" smtClean="0"/>
              <a:t>Del </a:t>
            </a:r>
            <a:r>
              <a:rPr lang="ca-ES" sz="2400" dirty="0"/>
              <a:t>centre i la seva organització.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dirty="0"/>
              <a:t>Criteris d’avaluació de cada assignatura.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dirty="0"/>
              <a:t>Criteris de recuperació.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dirty="0"/>
              <a:t>Dates de les avaluacions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dirty="0"/>
              <a:t>Dates de lliurament de butlletins.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dirty="0"/>
              <a:t>Dies festius i vacances.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dirty="0"/>
              <a:t>Normativa.</a:t>
            </a:r>
            <a:endParaRPr lang="es-ES" sz="2400" dirty="0"/>
          </a:p>
          <a:p>
            <a:r>
              <a:rPr lang="ca-ES" dirty="0"/>
              <a:t/>
            </a:r>
            <a:br>
              <a:rPr lang="ca-ES" dirty="0"/>
            </a:br>
            <a:r>
              <a:rPr lang="es-ES" b="1" dirty="0"/>
              <a:t> </a:t>
            </a:r>
            <a:endParaRPr lang="es-ES" dirty="0"/>
          </a:p>
        </p:txBody>
      </p:sp>
      <p:pic>
        <p:nvPicPr>
          <p:cNvPr id="5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248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028343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CALENDARI DEL </a:t>
            </a:r>
            <a:r>
              <a:rPr lang="es-ES" sz="2400" b="1" dirty="0" smtClean="0"/>
              <a:t>CURS</a:t>
            </a:r>
          </a:p>
          <a:p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ca-ES" sz="2400" b="1" dirty="0"/>
              <a:t>Avaluació inicial</a:t>
            </a:r>
            <a:r>
              <a:rPr lang="ca-ES" sz="2400" dirty="0"/>
              <a:t>: lliurament notes de l’avaluació inicial: </a:t>
            </a:r>
            <a:endParaRPr lang="ca-ES" sz="2400" dirty="0" smtClean="0"/>
          </a:p>
          <a:p>
            <a:pPr lvl="0"/>
            <a:r>
              <a:rPr lang="ca-ES" sz="2400" dirty="0"/>
              <a:t>	</a:t>
            </a:r>
            <a:r>
              <a:rPr lang="ca-ES" sz="2400" dirty="0" smtClean="0"/>
              <a:t>7 </a:t>
            </a:r>
            <a:r>
              <a:rPr lang="ca-ES" sz="2400" dirty="0"/>
              <a:t>de novembre. Explicar que són notes indicatives.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b="1" dirty="0"/>
              <a:t>Primera </a:t>
            </a:r>
            <a:r>
              <a:rPr lang="es-ES" sz="2400" b="1" dirty="0" err="1"/>
              <a:t>Avaluació</a:t>
            </a:r>
            <a:r>
              <a:rPr lang="es-ES" sz="2400" dirty="0"/>
              <a:t>: del 12 de </a:t>
            </a:r>
            <a:r>
              <a:rPr lang="es-ES" sz="2400" dirty="0" err="1"/>
              <a:t>setembre</a:t>
            </a:r>
            <a:r>
              <a:rPr lang="es-ES" sz="2400" dirty="0"/>
              <a:t> al 23 de </a:t>
            </a:r>
            <a:r>
              <a:rPr lang="es-ES" sz="2400" dirty="0" err="1"/>
              <a:t>novembre</a:t>
            </a:r>
            <a:r>
              <a:rPr lang="es-ES" sz="2400" dirty="0"/>
              <a:t>. </a:t>
            </a:r>
            <a:r>
              <a:rPr lang="es-ES" sz="2400" dirty="0" smtClean="0"/>
              <a:t>	</a:t>
            </a:r>
            <a:r>
              <a:rPr lang="ca-ES" sz="2400" dirty="0" smtClean="0"/>
              <a:t>Lliurament </a:t>
            </a:r>
            <a:r>
              <a:rPr lang="ca-ES" sz="2400" dirty="0"/>
              <a:t>butlletins: 21 de desembre. 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b="1" dirty="0" err="1"/>
              <a:t>Segona</a:t>
            </a:r>
            <a:r>
              <a:rPr lang="es-ES" sz="2400" b="1" dirty="0"/>
              <a:t> </a:t>
            </a:r>
            <a:r>
              <a:rPr lang="es-ES" sz="2400" b="1" dirty="0" err="1"/>
              <a:t>Avaluació</a:t>
            </a:r>
            <a:r>
              <a:rPr lang="es-ES" sz="2400" dirty="0"/>
              <a:t>: del 26 de </a:t>
            </a:r>
            <a:r>
              <a:rPr lang="es-ES" sz="2400" dirty="0" err="1"/>
              <a:t>novembre</a:t>
            </a:r>
            <a:r>
              <a:rPr lang="es-ES" sz="2400" dirty="0"/>
              <a:t> al 22 de </a:t>
            </a:r>
            <a:r>
              <a:rPr lang="es-ES" sz="2400" dirty="0" err="1"/>
              <a:t>febrer</a:t>
            </a:r>
            <a:r>
              <a:rPr lang="es-ES" sz="2400" dirty="0"/>
              <a:t>. </a:t>
            </a:r>
            <a:endParaRPr lang="es-ES" sz="2400" dirty="0" smtClean="0"/>
          </a:p>
          <a:p>
            <a:pPr lvl="0"/>
            <a:r>
              <a:rPr lang="es-ES" sz="2400" dirty="0"/>
              <a:t> </a:t>
            </a:r>
            <a:r>
              <a:rPr lang="es-ES" sz="2400" dirty="0" smtClean="0"/>
              <a:t>    	 </a:t>
            </a:r>
            <a:r>
              <a:rPr lang="ca-ES" sz="2400" dirty="0" smtClean="0"/>
              <a:t>Lliurament </a:t>
            </a:r>
            <a:r>
              <a:rPr lang="ca-ES" sz="2400" dirty="0"/>
              <a:t>butlletins</a:t>
            </a:r>
            <a:r>
              <a:rPr lang="es-ES" sz="2400" dirty="0"/>
              <a:t>: </a:t>
            </a:r>
            <a:r>
              <a:rPr lang="ca-ES" sz="2400" dirty="0"/>
              <a:t>20 de març . </a:t>
            </a:r>
            <a:endParaRPr lang="es-E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400" b="1" dirty="0"/>
              <a:t>Tercera </a:t>
            </a:r>
            <a:r>
              <a:rPr lang="es-ES" sz="2400" b="1" dirty="0" err="1"/>
              <a:t>Avaluació</a:t>
            </a:r>
            <a:r>
              <a:rPr lang="es-ES" sz="2400" dirty="0"/>
              <a:t>: del 25 de </a:t>
            </a:r>
            <a:r>
              <a:rPr lang="es-ES" sz="2400" dirty="0" err="1"/>
              <a:t>febrer</a:t>
            </a:r>
            <a:r>
              <a:rPr lang="es-ES" sz="2400" dirty="0"/>
              <a:t> al 14 de </a:t>
            </a:r>
            <a:r>
              <a:rPr lang="es-ES" sz="2400" dirty="0" err="1"/>
              <a:t>juny</a:t>
            </a:r>
            <a:r>
              <a:rPr lang="es-ES" sz="2400" dirty="0"/>
              <a:t> (ESO i 1r </a:t>
            </a:r>
            <a:r>
              <a:rPr lang="es-ES" sz="2400" dirty="0" err="1"/>
              <a:t>batxillerat</a:t>
            </a:r>
            <a:r>
              <a:rPr lang="es-ES" sz="2400" dirty="0"/>
              <a:t>) </a:t>
            </a:r>
            <a:endParaRPr lang="es-ES" sz="2400" dirty="0" smtClean="0"/>
          </a:p>
          <a:p>
            <a:pPr lvl="0"/>
            <a:r>
              <a:rPr lang="es-ES" sz="2400" dirty="0"/>
              <a:t>	</a:t>
            </a:r>
            <a:r>
              <a:rPr lang="ca-ES" sz="2400" dirty="0" smtClean="0"/>
              <a:t>Lliurament </a:t>
            </a:r>
            <a:r>
              <a:rPr lang="ca-ES" sz="2400" dirty="0"/>
              <a:t>butlletins</a:t>
            </a:r>
            <a:r>
              <a:rPr lang="es-ES" sz="2400" dirty="0"/>
              <a:t>: </a:t>
            </a:r>
            <a:r>
              <a:rPr lang="ca-ES" sz="2400" dirty="0"/>
              <a:t>19 de juny (ESO i 1r </a:t>
            </a:r>
            <a:r>
              <a:rPr lang="ca-ES" sz="2400" dirty="0" err="1"/>
              <a:t>btx</a:t>
            </a:r>
            <a:r>
              <a:rPr lang="ca-ES" sz="2400" dirty="0" smtClean="0"/>
              <a:t>.).</a:t>
            </a:r>
            <a:r>
              <a:rPr lang="es-ES" sz="2400" dirty="0"/>
              <a:t> 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467544" y="537321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FF0000"/>
                </a:solidFill>
              </a:rPr>
              <a:t>Durant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aquest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curs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s’avaluarà</a:t>
            </a:r>
            <a:r>
              <a:rPr lang="es-ES" sz="2400" dirty="0">
                <a:solidFill>
                  <a:srgbClr val="FF0000"/>
                </a:solidFill>
              </a:rPr>
              <a:t> de manera competencial. Encara no </a:t>
            </a:r>
            <a:r>
              <a:rPr lang="es-ES" sz="2400" dirty="0" err="1">
                <a:solidFill>
                  <a:srgbClr val="FF0000"/>
                </a:solidFill>
              </a:rPr>
              <a:t>s’ha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concretat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dirty="0" err="1">
                <a:solidFill>
                  <a:srgbClr val="FF0000"/>
                </a:solidFill>
              </a:rPr>
              <a:t>com</a:t>
            </a:r>
            <a:r>
              <a:rPr lang="es-ES" sz="2400" dirty="0">
                <a:solidFill>
                  <a:srgbClr val="FF0000"/>
                </a:solidFill>
              </a:rPr>
              <a:t> será el </a:t>
            </a:r>
            <a:r>
              <a:rPr lang="es-ES" sz="2400" dirty="0" err="1">
                <a:solidFill>
                  <a:srgbClr val="FF0000"/>
                </a:solidFill>
              </a:rPr>
              <a:t>butlletí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però</a:t>
            </a:r>
            <a:r>
              <a:rPr lang="es-ES" sz="2400" dirty="0">
                <a:solidFill>
                  <a:srgbClr val="FF0000"/>
                </a:solidFill>
              </a:rPr>
              <a:t>  la nota no será numérica</a:t>
            </a:r>
            <a:r>
              <a:rPr lang="es-ES" sz="2400" dirty="0" smtClean="0">
                <a:solidFill>
                  <a:srgbClr val="FF0000"/>
                </a:solidFill>
              </a:rPr>
              <a:t>.</a:t>
            </a:r>
            <a:endParaRPr lang="es-ES" sz="2400" dirty="0">
              <a:solidFill>
                <a:srgbClr val="FF0000"/>
              </a:solidFill>
            </a:endParaRPr>
          </a:p>
        </p:txBody>
      </p:sp>
      <p:pic>
        <p:nvPicPr>
          <p:cNvPr id="5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874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70080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FINAL DEL CURS 2018-2019</a:t>
            </a:r>
            <a:endParaRPr lang="es-ES" sz="3200" dirty="0"/>
          </a:p>
          <a:p>
            <a:pPr lvl="0"/>
            <a:r>
              <a:rPr lang="ca-ES" sz="3200" b="1" dirty="0"/>
              <a:t>Projecte a 3r</a:t>
            </a:r>
            <a:r>
              <a:rPr lang="ca-ES" sz="3200" dirty="0"/>
              <a:t>: fins ara es feia sobre el Consum, però s’està treballant en un altre projecte</a:t>
            </a:r>
            <a:r>
              <a:rPr lang="ca-ES" sz="3200" dirty="0" smtClean="0"/>
              <a:t>.</a:t>
            </a:r>
          </a:p>
          <a:p>
            <a:pPr lvl="0"/>
            <a:endParaRPr lang="es-ES" sz="3200" dirty="0"/>
          </a:p>
          <a:p>
            <a:pPr lvl="0"/>
            <a:r>
              <a:rPr lang="ca-ES" sz="3200" b="1" dirty="0"/>
              <a:t>Projecte de Recerca de 4t</a:t>
            </a:r>
            <a:r>
              <a:rPr lang="ca-ES" sz="3200" dirty="0"/>
              <a:t>: sobre una dècada determinada, la dels anys 1971-1980. </a:t>
            </a:r>
            <a:endParaRPr lang="ca-ES" sz="3200" dirty="0" smtClean="0"/>
          </a:p>
          <a:p>
            <a:pPr lvl="0"/>
            <a:endParaRPr lang="es-ES" sz="3200" dirty="0"/>
          </a:p>
          <a:p>
            <a:pPr lvl="0"/>
            <a:r>
              <a:rPr lang="ca-ES" sz="3200" b="1" dirty="0"/>
              <a:t>Recuperacions</a:t>
            </a:r>
            <a:r>
              <a:rPr lang="ca-ES" sz="3200" dirty="0"/>
              <a:t>: l’alumne ha de saber quins dies ha de fer-les</a:t>
            </a:r>
            <a:r>
              <a:rPr lang="ca-ES" sz="2400" dirty="0"/>
              <a:t>.</a:t>
            </a:r>
            <a:endParaRPr lang="es-ES" sz="2400" dirty="0"/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687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274838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RECUPERACIONS SETEMBRE</a:t>
            </a:r>
            <a:endParaRPr lang="es-ES" sz="2400" dirty="0"/>
          </a:p>
          <a:p>
            <a:pPr lvl="0"/>
            <a:r>
              <a:rPr lang="ca-ES" sz="2400" dirty="0"/>
              <a:t>Durant la primera setmana. </a:t>
            </a:r>
            <a:r>
              <a:rPr lang="ca-ES" sz="2400" b="1" dirty="0"/>
              <a:t>Han de presentar-se i portar els dossiers d’estiu OBLIGATÒRIAMENT.</a:t>
            </a:r>
            <a:endParaRPr lang="es-ES" sz="2400" dirty="0"/>
          </a:p>
          <a:p>
            <a:pPr lvl="0"/>
            <a:r>
              <a:rPr lang="ca-ES" sz="2400" dirty="0"/>
              <a:t>Mecanisme de </a:t>
            </a:r>
            <a:r>
              <a:rPr lang="ca-ES" sz="2400" b="1" dirty="0"/>
              <a:t>recuperació</a:t>
            </a:r>
            <a:r>
              <a:rPr lang="ca-ES" sz="2400" dirty="0"/>
              <a:t>: a la guia de l’alumne estan els criteris per matèries.</a:t>
            </a:r>
            <a:endParaRPr lang="es-ES" sz="2400" dirty="0"/>
          </a:p>
          <a:p>
            <a:pPr lvl="0"/>
            <a:r>
              <a:rPr lang="ca-ES" sz="2400" b="1" dirty="0"/>
              <a:t>Per passar de curs</a:t>
            </a:r>
            <a:r>
              <a:rPr lang="ca-ES" sz="2400" dirty="0"/>
              <a:t>: s’han de presentar a les proves de setembre i entregar els dossiers.</a:t>
            </a:r>
            <a:endParaRPr lang="es-ES" sz="2400" dirty="0"/>
          </a:p>
        </p:txBody>
      </p:sp>
      <p:pic>
        <p:nvPicPr>
          <p:cNvPr id="5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6278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6001186"/>
              </p:ext>
            </p:extLst>
          </p:nvPr>
        </p:nvGraphicFramePr>
        <p:xfrm>
          <a:off x="3950732" y="188640"/>
          <a:ext cx="5580643" cy="6692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755"/>
                <a:gridCol w="3984888"/>
              </a:tblGrid>
              <a:tr h="803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 dirty="0">
                          <a:effectLst/>
                        </a:rPr>
                        <a:t>8:05-9:10h</a:t>
                      </a:r>
                      <a:endParaRPr lang="es-E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 dirty="0">
                          <a:effectLst/>
                        </a:rPr>
                        <a:t>Entrada i 1a classe</a:t>
                      </a:r>
                      <a:endParaRPr lang="es-E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9:10-10:10h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2a classe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 dirty="0">
                          <a:effectLst/>
                        </a:rPr>
                        <a:t>10:10-10:35h</a:t>
                      </a:r>
                      <a:endParaRPr lang="es-E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 u="sng">
                          <a:effectLst/>
                        </a:rPr>
                        <a:t>Primer esbarjo (25’)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10:35–11:35h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3a classe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11:35–12:35h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4a classe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12:35-12:50h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 u="sng">
                          <a:effectLst/>
                        </a:rPr>
                        <a:t>Segon Esbarjo (15’)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12:50-13:50h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5a classe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>
                          <a:effectLst/>
                        </a:rPr>
                        <a:t>13:50–14:50h</a:t>
                      </a:r>
                      <a:endParaRPr lang="es-E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a-ES" sz="2400" dirty="0">
                          <a:effectLst/>
                        </a:rPr>
                        <a:t>6a classe i Fi jornada</a:t>
                      </a:r>
                      <a:endParaRPr lang="es-E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36512" y="1665382"/>
            <a:ext cx="397576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HORARI DE CLASSES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Les classes comencen a les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8:10 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acaben a les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14:50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cada dia.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ca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156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553285"/>
            <a:ext cx="88569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 </a:t>
            </a:r>
            <a:endParaRPr lang="es-ES" dirty="0"/>
          </a:p>
          <a:p>
            <a:pPr lvl="0"/>
            <a:r>
              <a:rPr lang="ca-ES" sz="2400" b="1" dirty="0"/>
              <a:t>Comentari de l’hora</a:t>
            </a:r>
            <a:r>
              <a:rPr lang="ca-ES" sz="2400" dirty="0"/>
              <a:t>ri del grup-classe. </a:t>
            </a:r>
            <a:endParaRPr lang="es-ES" sz="2400" dirty="0"/>
          </a:p>
          <a:p>
            <a:pPr lvl="0"/>
            <a:r>
              <a:rPr lang="ca-ES" sz="2400" dirty="0"/>
              <a:t>Fer esment dels desdoblaments de 3r a </a:t>
            </a:r>
            <a:r>
              <a:rPr lang="ca-ES" sz="2400" b="1" dirty="0"/>
              <a:t>TECNOLOGIA, BIOLOGIA i FÍSICA</a:t>
            </a:r>
            <a:r>
              <a:rPr lang="ca-ES" sz="2400" dirty="0"/>
              <a:t> i </a:t>
            </a:r>
            <a:r>
              <a:rPr lang="ca-ES" sz="2400" b="1" dirty="0"/>
              <a:t>QUÍMICA</a:t>
            </a:r>
            <a:r>
              <a:rPr lang="ca-ES" sz="2400" dirty="0" smtClean="0"/>
              <a:t>.</a:t>
            </a:r>
          </a:p>
          <a:p>
            <a:pPr lvl="0"/>
            <a:endParaRPr lang="es-ES" sz="2400" dirty="0"/>
          </a:p>
          <a:p>
            <a:pPr lvl="0"/>
            <a:r>
              <a:rPr lang="ca-ES" sz="2400" dirty="0"/>
              <a:t>A 3r i 4t es fa el procés d’orientació acadèmica i professional per tal d’acompanyar l’alumnat en la tria d’</a:t>
            </a:r>
            <a:r>
              <a:rPr lang="ca-ES" sz="2400" b="1" dirty="0"/>
              <a:t>Optatives</a:t>
            </a:r>
            <a:r>
              <a:rPr lang="ca-ES" sz="2400" dirty="0" smtClean="0"/>
              <a:t>.</a:t>
            </a:r>
          </a:p>
          <a:p>
            <a:pPr lvl="0"/>
            <a:endParaRPr lang="es-ES" sz="2400" dirty="0"/>
          </a:p>
          <a:p>
            <a:pPr lvl="0"/>
            <a:r>
              <a:rPr lang="ca-ES" sz="2400" dirty="0"/>
              <a:t>Explicació de les </a:t>
            </a:r>
            <a:r>
              <a:rPr lang="ca-ES" sz="2400" b="1" dirty="0"/>
              <a:t>Alternatives</a:t>
            </a:r>
            <a:r>
              <a:rPr lang="ca-ES" sz="2400" dirty="0"/>
              <a:t>: FRANCÈS i ALTERNATIVA de CULTURA i VALORS ÈTICS a 3r i SERVEI COMUNITARI a 4t (1 hora a la setmana).</a:t>
            </a:r>
            <a:endParaRPr lang="es-ES" sz="2400" dirty="0"/>
          </a:p>
          <a:p>
            <a:r>
              <a:rPr lang="ca-ES" sz="2400" b="1" dirty="0"/>
              <a:t> </a:t>
            </a:r>
            <a:endParaRPr lang="es-ES" sz="2400" dirty="0"/>
          </a:p>
        </p:txBody>
      </p:sp>
      <p:pic>
        <p:nvPicPr>
          <p:cNvPr id="3" name="Imagen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88640"/>
            <a:ext cx="172819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310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959</Words>
  <Application>Microsoft Office PowerPoint</Application>
  <PresentationFormat>Presentación en pantalla (4:3)</PresentationFormat>
  <Paragraphs>177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Sert</dc:creator>
  <cp:lastModifiedBy>Usuario</cp:lastModifiedBy>
  <cp:revision>8</cp:revision>
  <dcterms:created xsi:type="dcterms:W3CDTF">2018-10-16T14:04:47Z</dcterms:created>
  <dcterms:modified xsi:type="dcterms:W3CDTF">2019-01-29T11:42:48Z</dcterms:modified>
</cp:coreProperties>
</file>