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2" r:id="rId2"/>
    <p:sldId id="474" r:id="rId3"/>
    <p:sldId id="475" r:id="rId4"/>
    <p:sldId id="471" r:id="rId5"/>
    <p:sldId id="485" r:id="rId6"/>
    <p:sldId id="482" r:id="rId7"/>
    <p:sldId id="403" r:id="rId8"/>
    <p:sldId id="476" r:id="rId9"/>
    <p:sldId id="477" r:id="rId10"/>
    <p:sldId id="478" r:id="rId11"/>
    <p:sldId id="480" r:id="rId12"/>
    <p:sldId id="481" r:id="rId13"/>
    <p:sldId id="479" r:id="rId14"/>
    <p:sldId id="483" r:id="rId15"/>
    <p:sldId id="484" r:id="rId16"/>
    <p:sldId id="487" r:id="rId17"/>
    <p:sldId id="473" r:id="rId18"/>
    <p:sldId id="486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6600"/>
    <a:srgbClr val="000066"/>
    <a:srgbClr val="0000FF"/>
    <a:srgbClr val="66CCFF"/>
    <a:srgbClr val="FF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1B8261-9420-4051-A2D5-BD67BC85E70E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9C999A-DE44-4653-8CE2-F80B05129E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0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8B86-5ADE-4D93-A874-256A9CEA203C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 dirty="0" err="1"/>
              <a:t>curs</a:t>
            </a:r>
            <a:r>
              <a:rPr lang="es-ES" dirty="0"/>
              <a:t> 2017/2018</a:t>
            </a:r>
            <a:fld id="{A8D8709F-868C-4EDA-8DB8-1154083A9707}" type="slidenum">
              <a:rPr lang="es-ES" b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>
                <a:defRPr/>
              </a:pPr>
              <a:t>‹#›</a:t>
            </a:fld>
            <a:endParaRPr lang="es-ES" b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cxnSp>
        <p:nvCxnSpPr>
          <p:cNvPr id="12" name="Connector recte 11"/>
          <p:cNvCxnSpPr/>
          <p:nvPr userDrawn="1"/>
        </p:nvCxnSpPr>
        <p:spPr>
          <a:xfrm>
            <a:off x="0" y="71891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4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B70E-9F0B-49D2-B3C6-B74DA18108D3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A749-1854-4CD5-9865-586F41CB98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9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ED36-CB78-4D0B-9C24-647F29325DE5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65D2-5DE4-45BA-997F-E94C100DC5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EB52-1682-4B42-ADB0-D73D79FFEC26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EA62-CE9F-4312-B632-54861F9343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0" y="71891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EEC8-7BEB-4159-A39D-E19120037E4E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77A4-6900-4A2D-B7F7-8B4B60CB01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8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E992-D205-4E59-BAFE-529757E1A85F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C9B8-BCEE-4AC0-A10D-DE3819A2F6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52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ABDC-D279-4E03-9295-AFA84B190719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AE78-57D0-44D4-9343-3BAEFF4B3F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6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1481-2AE4-426C-BB29-E14F7554AFB1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B34A-4038-4FB5-A3A1-2049201374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08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F9C6-AF18-4443-9B6F-79538F08E438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C0B7-4DDB-4CB2-AA54-2D1141827E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75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463A-FBA4-4871-A003-C24F072DFC80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AC70-BC73-4A91-8F35-6AF8636F10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5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EB83-EEAD-4F49-94B5-4E88DCD64AC8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C304-83EF-419A-8AAE-1DA07D1F30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C9E35-E8BD-452E-A28C-40BEC756F794}" type="datetimeFigureOut">
              <a:rPr lang="es-ES"/>
              <a:pPr>
                <a:defRPr/>
              </a:pPr>
              <a:t>12/05/2021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8FE0EE-F029-4130-9305-31A9900EAD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iesserrallarga/portada/xarxes-socials/attachment/twitte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instagram.com/ins_serrallarga?utm_source=ig_profile_share&amp;igshid=1mfh4y5frvd6s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8"/>
            <a:ext cx="914399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" y="1700808"/>
            <a:ext cx="9144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idor de contingut 2"/>
          <p:cNvSpPr txBox="1">
            <a:spLocks/>
          </p:cNvSpPr>
          <p:nvPr/>
        </p:nvSpPr>
        <p:spPr>
          <a:xfrm>
            <a:off x="251520" y="5137326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a-ES" sz="2800" b="1" dirty="0">
                <a:solidFill>
                  <a:schemeClr val="accent6">
                    <a:lumMod val="75000"/>
                  </a:schemeClr>
                </a:solidFill>
              </a:rPr>
              <a:t>I després de l’ESO, 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què </a:t>
            </a:r>
            <a:r>
              <a:rPr lang="ca-ES" sz="2800" b="1" dirty="0">
                <a:solidFill>
                  <a:schemeClr val="accent6">
                    <a:lumMod val="75000"/>
                  </a:schemeClr>
                </a:solidFill>
              </a:rPr>
              <a:t>fem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a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86225"/>
              </p:ext>
            </p:extLst>
          </p:nvPr>
        </p:nvGraphicFramePr>
        <p:xfrm>
          <a:off x="827584" y="1772816"/>
          <a:ext cx="7586544" cy="36014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8384"/>
                <a:gridCol w="758384"/>
                <a:gridCol w="1362243"/>
                <a:gridCol w="1728897"/>
                <a:gridCol w="1345300"/>
                <a:gridCol w="1633336"/>
              </a:tblGrid>
              <a:tr h="3000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Segon curs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00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 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TEC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6546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Llatí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Mates CS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Fonaments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les Arts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Matemàtiques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Matemàtiques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28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Literatura castellana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EcoEmpresa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 audiovisual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Biologia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Dibuix tècnic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654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Grec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Història de l’Art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Història de l’Art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Anàlisi Musical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Química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Tecnologia Industrial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12591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Geografia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Geografia </a:t>
                      </a: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(4h)/ 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ca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Psicologia/Segon Idioma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 Escèniques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Ciències de la Terra </a:t>
                      </a:r>
                      <a:r>
                        <a:rPr lang="ca-E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(Geologia) </a:t>
                      </a: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Física II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67706"/>
            <a:ext cx="77914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96975"/>
            <a:ext cx="634841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0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 Rectángulo"/>
          <p:cNvSpPr/>
          <p:nvPr/>
        </p:nvSpPr>
        <p:spPr>
          <a:xfrm>
            <a:off x="395535" y="1268760"/>
            <a:ext cx="78488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Premis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Extraordinaris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  de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Batxillerat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/>
              <a:t>El </a:t>
            </a:r>
            <a:r>
              <a:rPr lang="es-ES" sz="1600" dirty="0" err="1"/>
              <a:t>reconeixement</a:t>
            </a:r>
            <a:r>
              <a:rPr lang="es-ES" sz="1600" dirty="0"/>
              <a:t> oficial </a:t>
            </a:r>
            <a:r>
              <a:rPr lang="es-ES" sz="1600" dirty="0" err="1"/>
              <a:t>dels</a:t>
            </a:r>
            <a:r>
              <a:rPr lang="es-ES" sz="1600" dirty="0"/>
              <a:t> </a:t>
            </a:r>
            <a:r>
              <a:rPr lang="es-ES" sz="1600" dirty="0" err="1"/>
              <a:t>mèrits</a:t>
            </a:r>
            <a:r>
              <a:rPr lang="es-ES" sz="1600" dirty="0"/>
              <a:t>  </a:t>
            </a:r>
            <a:r>
              <a:rPr lang="es-ES" sz="1600" dirty="0" err="1"/>
              <a:t>dels</a:t>
            </a:r>
            <a:r>
              <a:rPr lang="es-ES" sz="1600" dirty="0"/>
              <a:t> </a:t>
            </a:r>
            <a:r>
              <a:rPr lang="es-ES" sz="1600" dirty="0" err="1"/>
              <a:t>alumnes</a:t>
            </a:r>
            <a:r>
              <a:rPr lang="es-ES" sz="1600" dirty="0"/>
              <a:t> (</a:t>
            </a:r>
            <a:r>
              <a:rPr lang="es-ES" sz="1600" dirty="0" err="1"/>
              <a:t>Excel·lència</a:t>
            </a:r>
            <a:r>
              <a:rPr lang="es-ES" sz="1600" dirty="0"/>
              <a:t>)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 err="1"/>
              <a:t>Exempció</a:t>
            </a:r>
            <a:r>
              <a:rPr lang="es-ES" sz="1600" dirty="0"/>
              <a:t> de les </a:t>
            </a:r>
            <a:r>
              <a:rPr lang="es-ES" sz="1600" dirty="0" err="1"/>
              <a:t>taxes</a:t>
            </a:r>
            <a:r>
              <a:rPr lang="es-ES" sz="1600" dirty="0"/>
              <a:t> </a:t>
            </a:r>
            <a:r>
              <a:rPr lang="es-ES" sz="1600" dirty="0" err="1"/>
              <a:t>universitàries</a:t>
            </a:r>
            <a:r>
              <a:rPr lang="es-ES" sz="1600" dirty="0"/>
              <a:t> per al primer </a:t>
            </a:r>
            <a:r>
              <a:rPr lang="es-ES" sz="1600" dirty="0" err="1"/>
              <a:t>curs</a:t>
            </a:r>
            <a:r>
              <a:rPr lang="es-ES" sz="1600" dirty="0"/>
              <a:t> i </a:t>
            </a:r>
            <a:r>
              <a:rPr lang="es-ES" sz="1600" dirty="0" err="1"/>
              <a:t>permet</a:t>
            </a:r>
            <a:r>
              <a:rPr lang="es-ES" sz="1600" dirty="0"/>
              <a:t> optar </a:t>
            </a:r>
            <a:r>
              <a:rPr lang="es-ES" sz="1600" dirty="0" err="1"/>
              <a:t>als</a:t>
            </a:r>
            <a:r>
              <a:rPr lang="es-ES" sz="1600" dirty="0"/>
              <a:t> </a:t>
            </a:r>
            <a:r>
              <a:rPr lang="es-ES" sz="1600" dirty="0" err="1"/>
              <a:t>Premis</a:t>
            </a:r>
            <a:r>
              <a:rPr lang="es-ES" sz="1600" dirty="0"/>
              <a:t> </a:t>
            </a:r>
            <a:r>
              <a:rPr lang="es-ES" sz="1600" dirty="0" err="1"/>
              <a:t>Nacionals</a:t>
            </a:r>
            <a:r>
              <a:rPr lang="es-ES" sz="1600" dirty="0"/>
              <a:t> de </a:t>
            </a:r>
            <a:r>
              <a:rPr lang="es-ES" sz="1600" dirty="0" err="1"/>
              <a:t>Batxillerat</a:t>
            </a:r>
            <a:r>
              <a:rPr lang="es-ES" sz="1600" dirty="0"/>
              <a:t>  que convoca el </a:t>
            </a:r>
            <a:r>
              <a:rPr lang="es-ES" sz="1600" dirty="0" err="1"/>
              <a:t>Ministeri</a:t>
            </a:r>
            <a:r>
              <a:rPr lang="es-ES" sz="1600" dirty="0"/>
              <a:t> </a:t>
            </a:r>
            <a:r>
              <a:rPr lang="es-ES" sz="1600" dirty="0" err="1"/>
              <a:t>d’Educació</a:t>
            </a:r>
            <a:r>
              <a:rPr lang="es-ES" sz="1600" dirty="0"/>
              <a:t>, Cultura i </a:t>
            </a:r>
            <a:r>
              <a:rPr lang="es-ES" sz="1600" dirty="0" err="1"/>
              <a:t>Esports</a:t>
            </a:r>
            <a:r>
              <a:rPr lang="es-ES" sz="1600" dirty="0"/>
              <a:t>.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Premis</a:t>
            </a:r>
            <a:r>
              <a:rPr lang="es-ES" sz="1600" dirty="0"/>
              <a:t> </a:t>
            </a:r>
            <a:r>
              <a:rPr lang="es-ES" sz="1600" dirty="0" err="1"/>
              <a:t>Extraordinaris</a:t>
            </a:r>
            <a:r>
              <a:rPr lang="es-ES" sz="1600" dirty="0"/>
              <a:t> </a:t>
            </a:r>
            <a:r>
              <a:rPr lang="es-ES" sz="1600" dirty="0" err="1"/>
              <a:t>s’atorguen</a:t>
            </a:r>
            <a:r>
              <a:rPr lang="es-ES" sz="1600" dirty="0"/>
              <a:t>  en </a:t>
            </a:r>
            <a:r>
              <a:rPr lang="es-ES" sz="1600" dirty="0" err="1"/>
              <a:t>funció</a:t>
            </a:r>
            <a:r>
              <a:rPr lang="es-ES" sz="1600" dirty="0"/>
              <a:t> </a:t>
            </a:r>
            <a:r>
              <a:rPr lang="es-ES" sz="1600" dirty="0" err="1"/>
              <a:t>dels</a:t>
            </a:r>
            <a:r>
              <a:rPr lang="es-ES" sz="1600" dirty="0"/>
              <a:t> </a:t>
            </a:r>
            <a:r>
              <a:rPr lang="es-ES" sz="1600" dirty="0" err="1"/>
              <a:t>resultats</a:t>
            </a:r>
            <a:r>
              <a:rPr lang="es-ES" sz="1600" dirty="0"/>
              <a:t> </a:t>
            </a:r>
            <a:r>
              <a:rPr lang="es-ES" sz="1600" dirty="0" err="1"/>
              <a:t>d’unes</a:t>
            </a:r>
            <a:r>
              <a:rPr lang="es-ES" sz="1600" dirty="0"/>
              <a:t> </a:t>
            </a:r>
            <a:r>
              <a:rPr lang="es-ES" sz="1600" dirty="0" err="1"/>
              <a:t>proves</a:t>
            </a:r>
            <a:r>
              <a:rPr lang="es-ES" sz="1600" dirty="0"/>
              <a:t> </a:t>
            </a:r>
          </a:p>
          <a:p>
            <a:pPr algn="just">
              <a:defRPr/>
            </a:pPr>
            <a:r>
              <a:rPr lang="es-ES" sz="1600" dirty="0" err="1"/>
              <a:t>específiques</a:t>
            </a:r>
            <a:r>
              <a:rPr lang="es-ES" sz="1600" dirty="0"/>
              <a:t> . 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/>
              <a:t> </a:t>
            </a:r>
            <a:r>
              <a:rPr lang="es-ES" sz="1600" dirty="0" err="1"/>
              <a:t>S’hi</a:t>
            </a:r>
            <a:r>
              <a:rPr lang="es-ES" sz="1600" dirty="0"/>
              <a:t> poden </a:t>
            </a:r>
            <a:r>
              <a:rPr lang="es-ES" sz="1600" dirty="0" err="1"/>
              <a:t>inscriure</a:t>
            </a:r>
            <a:r>
              <a:rPr lang="es-ES" sz="1600" dirty="0"/>
              <a:t> 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alumnes</a:t>
            </a:r>
            <a:r>
              <a:rPr lang="es-ES" sz="1600" dirty="0"/>
              <a:t> que </a:t>
            </a:r>
            <a:r>
              <a:rPr lang="es-ES" sz="1600" dirty="0" err="1"/>
              <a:t>hagin</a:t>
            </a:r>
            <a:r>
              <a:rPr lang="es-ES" sz="1600" dirty="0"/>
              <a:t> </a:t>
            </a:r>
            <a:r>
              <a:rPr lang="es-ES" sz="1600" dirty="0" err="1"/>
              <a:t>obtingut</a:t>
            </a:r>
            <a:endParaRPr lang="es-ES" sz="1600" dirty="0"/>
          </a:p>
          <a:p>
            <a:pPr algn="just">
              <a:defRPr/>
            </a:pPr>
            <a:r>
              <a:rPr lang="es-ES" sz="1600" dirty="0"/>
              <a:t>una </a:t>
            </a:r>
            <a:r>
              <a:rPr lang="es-ES" sz="1600" dirty="0" err="1"/>
              <a:t>qualificació</a:t>
            </a:r>
            <a:r>
              <a:rPr lang="es-ES" sz="1600" dirty="0"/>
              <a:t> </a:t>
            </a:r>
            <a:r>
              <a:rPr lang="es-ES" sz="1600" b="1" dirty="0" err="1"/>
              <a:t>mitjana</a:t>
            </a:r>
            <a:r>
              <a:rPr lang="es-ES" sz="1600" b="1" dirty="0"/>
              <a:t> de </a:t>
            </a:r>
            <a:r>
              <a:rPr lang="es-ES" sz="1600" b="1" dirty="0" err="1"/>
              <a:t>batxillerat</a:t>
            </a:r>
            <a:r>
              <a:rPr lang="es-ES" sz="1600" b="1" dirty="0"/>
              <a:t>  igual o superior a 8,75</a:t>
            </a:r>
          </a:p>
        </p:txBody>
      </p:sp>
    </p:spTree>
    <p:extLst>
      <p:ext uri="{BB962C8B-B14F-4D97-AF65-F5344CB8AC3E}">
        <p14:creationId xmlns:p14="http://schemas.microsoft.com/office/powerpoint/2010/main" val="2699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57" y="725040"/>
            <a:ext cx="4027593" cy="613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6405"/>
            <a:ext cx="3655640" cy="56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276996" cy="52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1187624" y="177281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2"/>
                </a:solidFill>
              </a:rPr>
              <a:t>OFERTA PER ALUMNES D’ALTRES CENTRES:</a:t>
            </a:r>
          </a:p>
          <a:p>
            <a:endParaRPr lang="ca-ES" sz="2400" b="1" dirty="0">
              <a:solidFill>
                <a:schemeClr val="accent2"/>
              </a:solidFill>
            </a:endParaRPr>
          </a:p>
          <a:p>
            <a:r>
              <a:rPr lang="ca-ES" sz="2400" b="1" dirty="0" smtClean="0">
                <a:solidFill>
                  <a:schemeClr val="accent2"/>
                </a:solidFill>
              </a:rPr>
              <a:t>BATXILLERAT ORDINARI: 36</a:t>
            </a:r>
          </a:p>
          <a:p>
            <a:endParaRPr lang="ca-ES" sz="2400" b="1" dirty="0">
              <a:solidFill>
                <a:schemeClr val="accent2"/>
              </a:solidFill>
            </a:endParaRPr>
          </a:p>
          <a:p>
            <a:r>
              <a:rPr lang="ca-ES" sz="2400" b="1" dirty="0" smtClean="0">
                <a:solidFill>
                  <a:schemeClr val="accent2"/>
                </a:solidFill>
              </a:rPr>
              <a:t>BATXILLERAT ARTÍSTIC: 16</a:t>
            </a:r>
            <a:endParaRPr lang="ca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4"/>
          <p:cNvSpPr/>
          <p:nvPr/>
        </p:nvSpPr>
        <p:spPr>
          <a:xfrm>
            <a:off x="1652760" y="1337040"/>
            <a:ext cx="60019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http://www. 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xtec.cat/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iesserrallarga</a:t>
            </a:r>
            <a:endParaRPr lang="ca-ES" sz="2800" b="0" strike="noStrike" spc="-1" dirty="0">
              <a:latin typeface="Arial"/>
            </a:endParaRPr>
          </a:p>
        </p:txBody>
      </p:sp>
      <p:pic>
        <p:nvPicPr>
          <p:cNvPr id="4" name="Imatge 23"/>
          <p:cNvPicPr/>
          <p:nvPr/>
        </p:nvPicPr>
        <p:blipFill>
          <a:blip r:embed="rId2"/>
          <a:stretch/>
        </p:blipFill>
        <p:spPr>
          <a:xfrm>
            <a:off x="2855520" y="1914840"/>
            <a:ext cx="3596400" cy="1755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67970" y="3869522"/>
            <a:ext cx="6362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https://preinscripcio.gencat.cat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Inici. Identitat corporat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73" y="4653979"/>
            <a:ext cx="2508494" cy="19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4"/>
          <p:cNvSpPr/>
          <p:nvPr/>
        </p:nvSpPr>
        <p:spPr>
          <a:xfrm>
            <a:off x="3836856" y="2072272"/>
            <a:ext cx="457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800" b="0" u="sng" strike="noStrike" spc="-1">
                <a:solidFill>
                  <a:srgbClr val="AD1F1F"/>
                </a:solidFill>
                <a:uFillTx/>
                <a:latin typeface="Open Sans"/>
                <a:hlinkClick r:id="rId3"/>
              </a:rPr>
              <a:t>@insserrallarga</a:t>
            </a:r>
            <a:endParaRPr lang="ca-ES" sz="1800" b="0" strike="noStrike" spc="-1">
              <a:latin typeface="Arial"/>
            </a:endParaRPr>
          </a:p>
        </p:txBody>
      </p:sp>
      <p:pic>
        <p:nvPicPr>
          <p:cNvPr id="9" name="Picture 6" descr="Resultado de imagen de twitter"/>
          <p:cNvPicPr/>
          <p:nvPr/>
        </p:nvPicPr>
        <p:blipFill>
          <a:blip r:embed="rId4"/>
          <a:stretch/>
        </p:blipFill>
        <p:spPr>
          <a:xfrm>
            <a:off x="1115616" y="1196752"/>
            <a:ext cx="1872000" cy="1872000"/>
          </a:xfrm>
          <a:prstGeom prst="rect">
            <a:avLst/>
          </a:prstGeom>
          <a:ln>
            <a:noFill/>
          </a:ln>
        </p:spPr>
      </p:pic>
      <p:sp>
        <p:nvSpPr>
          <p:cNvPr id="10" name="CustomShape 5"/>
          <p:cNvSpPr/>
          <p:nvPr/>
        </p:nvSpPr>
        <p:spPr>
          <a:xfrm>
            <a:off x="3930456" y="4734472"/>
            <a:ext cx="1674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800" b="0" u="sng" strike="noStrike" spc="-1">
                <a:solidFill>
                  <a:srgbClr val="AD1F1F"/>
                </a:solidFill>
                <a:uFillTx/>
                <a:latin typeface="Open Sans"/>
                <a:hlinkClick r:id="rId5"/>
              </a:rPr>
              <a:t>ins_serrallarga</a:t>
            </a:r>
            <a:endParaRPr lang="ca-ES" sz="1800" b="0" strike="noStrike" spc="-1">
              <a:latin typeface="Arial"/>
            </a:endParaRPr>
          </a:p>
        </p:txBody>
      </p:sp>
      <p:pic>
        <p:nvPicPr>
          <p:cNvPr id="11" name="Picture 8" descr="Resultado de imagen de instagram"/>
          <p:cNvPicPr/>
          <p:nvPr/>
        </p:nvPicPr>
        <p:blipFill>
          <a:blip r:embed="rId6"/>
          <a:stretch/>
        </p:blipFill>
        <p:spPr>
          <a:xfrm>
            <a:off x="215616" y="3615232"/>
            <a:ext cx="3672000" cy="206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60640" y="5951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a-ES" sz="1200" dirty="0">
                <a:cs typeface="Arial" pitchFamily="34" charset="0"/>
              </a:rPr>
              <a:t>amb la formació pràctica  dels CFGM i GS</a:t>
            </a:r>
            <a:endParaRPr lang="ca-ES" sz="1200" dirty="0"/>
          </a:p>
          <a:p>
            <a:pPr lvl="0"/>
            <a:r>
              <a:rPr lang="ca-ES" sz="1200" dirty="0" smtClean="0"/>
              <a:t>Família Electricitat-Electrònica</a:t>
            </a:r>
          </a:p>
          <a:p>
            <a:pPr lvl="0"/>
            <a:r>
              <a:rPr lang="ca-ES" sz="1200" dirty="0" smtClean="0"/>
              <a:t>OPTATIVES BATXILLERAT</a:t>
            </a:r>
            <a:endParaRPr lang="ca-ES" sz="1200" dirty="0"/>
          </a:p>
        </p:txBody>
      </p:sp>
      <p:sp>
        <p:nvSpPr>
          <p:cNvPr id="9" name="Rectangle 8"/>
          <p:cNvSpPr/>
          <p:nvPr/>
        </p:nvSpPr>
        <p:spPr>
          <a:xfrm>
            <a:off x="5868144" y="557994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IOC</a:t>
            </a:r>
          </a:p>
        </p:txBody>
      </p:sp>
      <p:grpSp>
        <p:nvGrpSpPr>
          <p:cNvPr id="14" name="Agrupa 13"/>
          <p:cNvGrpSpPr/>
          <p:nvPr/>
        </p:nvGrpSpPr>
        <p:grpSpPr>
          <a:xfrm>
            <a:off x="5351197" y="1052736"/>
            <a:ext cx="4909435" cy="1420389"/>
            <a:chOff x="5073861" y="1168586"/>
            <a:chExt cx="4909435" cy="1420389"/>
          </a:xfrm>
        </p:grpSpPr>
        <p:sp>
          <p:nvSpPr>
            <p:cNvPr id="3" name="Rectangle 2"/>
            <p:cNvSpPr/>
            <p:nvPr/>
          </p:nvSpPr>
          <p:spPr>
            <a:xfrm>
              <a:off x="5411296" y="1537918"/>
              <a:ext cx="4572000" cy="1051057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marL="285750" lvl="0" indent="-285750"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S" sz="1400" dirty="0" err="1">
                  <a:cs typeface="Arial" pitchFamily="34" charset="0"/>
                </a:rPr>
                <a:t>Gestió</a:t>
              </a:r>
              <a:r>
                <a:rPr lang="es-ES" sz="1400" dirty="0">
                  <a:cs typeface="Arial" pitchFamily="34" charset="0"/>
                </a:rPr>
                <a:t> administrativa</a:t>
              </a:r>
              <a:endParaRPr lang="ca-ES" sz="1400" dirty="0"/>
            </a:p>
            <a:p>
              <a:pPr marL="285750" lvl="0" indent="-285750"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S" sz="1400" dirty="0" err="1" smtClean="0">
                  <a:cs typeface="Arial" pitchFamily="34" charset="0"/>
                </a:rPr>
                <a:t>Electricitat</a:t>
              </a:r>
              <a:r>
                <a:rPr lang="es-ES" sz="1400" dirty="0" smtClean="0">
                  <a:cs typeface="Arial" pitchFamily="34" charset="0"/>
                </a:rPr>
                <a:t>/</a:t>
              </a:r>
              <a:r>
                <a:rPr lang="es-ES" sz="1400" dirty="0" err="1" smtClean="0">
                  <a:cs typeface="Arial" pitchFamily="34" charset="0"/>
                </a:rPr>
                <a:t>Electrònica</a:t>
              </a:r>
              <a:endParaRPr lang="ca-ES" sz="1400" dirty="0"/>
            </a:p>
            <a:p>
              <a:pPr marL="285750" lvl="0" indent="-285750"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S" sz="1400" dirty="0" err="1" smtClean="0">
                  <a:cs typeface="Arial" pitchFamily="34" charset="0"/>
                </a:rPr>
                <a:t>Gestió</a:t>
              </a:r>
              <a:r>
                <a:rPr lang="es-ES" sz="1400" dirty="0" smtClean="0">
                  <a:cs typeface="Arial" pitchFamily="34" charset="0"/>
                </a:rPr>
                <a:t> </a:t>
              </a:r>
              <a:r>
                <a:rPr lang="es-ES" sz="1400" dirty="0">
                  <a:cs typeface="Arial" pitchFamily="34" charset="0"/>
                </a:rPr>
                <a:t>comercial</a:t>
              </a:r>
            </a:p>
            <a:p>
              <a:pPr marL="285750" lvl="0" indent="-285750"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S" sz="1400" b="1" dirty="0" smtClean="0">
                  <a:cs typeface="Arial" pitchFamily="34" charset="0"/>
                </a:rPr>
                <a:t>REE</a:t>
              </a:r>
              <a:r>
                <a:rPr lang="es-ES" sz="1400" b="1" dirty="0">
                  <a:cs typeface="Arial" pitchFamily="34" charset="0"/>
                </a:rPr>
                <a:t>: </a:t>
              </a:r>
              <a:r>
                <a:rPr lang="es-ES" sz="1400" dirty="0">
                  <a:cs typeface="Arial" pitchFamily="34" charset="0"/>
                </a:rPr>
                <a:t>VELA, WINDSURF, BUSSEIG </a:t>
              </a:r>
            </a:p>
          </p:txBody>
        </p:sp>
        <p:sp>
          <p:nvSpPr>
            <p:cNvPr id="8" name="Corda 7"/>
            <p:cNvSpPr/>
            <p:nvPr/>
          </p:nvSpPr>
          <p:spPr>
            <a:xfrm rot="211306">
              <a:off x="5073861" y="1248564"/>
              <a:ext cx="451815" cy="504056"/>
            </a:xfrm>
            <a:prstGeom prst="chord">
              <a:avLst>
                <a:gd name="adj1" fmla="val 5160914"/>
                <a:gd name="adj2" fmla="val 16200000"/>
              </a:avLst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1296" y="1168586"/>
              <a:ext cx="2467342" cy="36933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es-ES" b="1" dirty="0" smtClean="0">
                  <a:cs typeface="Arial" pitchFamily="34" charset="0"/>
                </a:rPr>
                <a:t>Cicles </a:t>
              </a:r>
              <a:r>
                <a:rPr lang="es-ES" b="1" dirty="0" err="1" smtClean="0">
                  <a:cs typeface="Arial" pitchFamily="34" charset="0"/>
                </a:rPr>
                <a:t>formatius</a:t>
              </a:r>
              <a:r>
                <a:rPr lang="es-ES" b="1" dirty="0" smtClean="0">
                  <a:cs typeface="Arial" pitchFamily="34" charset="0"/>
                </a:rPr>
                <a:t> GS</a:t>
              </a:r>
              <a:endParaRPr lang="es-ES" b="1" dirty="0">
                <a:cs typeface="Arial" pitchFamily="34" charset="0"/>
              </a:endParaRPr>
            </a:p>
          </p:txBody>
        </p:sp>
      </p:grpSp>
      <p:grpSp>
        <p:nvGrpSpPr>
          <p:cNvPr id="15" name="Agrupa 14"/>
          <p:cNvGrpSpPr/>
          <p:nvPr/>
        </p:nvGrpSpPr>
        <p:grpSpPr>
          <a:xfrm>
            <a:off x="5462724" y="2636912"/>
            <a:ext cx="4797908" cy="2197940"/>
            <a:chOff x="5110649" y="2860241"/>
            <a:chExt cx="4797908" cy="2197940"/>
          </a:xfrm>
        </p:grpSpPr>
        <p:sp>
          <p:nvSpPr>
            <p:cNvPr id="4" name="Rectangle 3"/>
            <p:cNvSpPr/>
            <p:nvPr/>
          </p:nvSpPr>
          <p:spPr>
            <a:xfrm>
              <a:off x="5336557" y="3119189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lvl="0" indent="-285750">
                <a:buFont typeface="Arial" pitchFamily="34" charset="0"/>
                <a:buChar char="•"/>
              </a:pPr>
              <a:endParaRPr lang="ca-ES" sz="1600" dirty="0" smtClean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ca-ES" sz="1600" dirty="0" smtClean="0"/>
                <a:t>Administració </a:t>
              </a:r>
              <a:r>
                <a:rPr lang="ca-ES" sz="1600" dirty="0"/>
                <a:t>i </a:t>
              </a:r>
              <a:r>
                <a:rPr lang="ca-ES" sz="1600" dirty="0" smtClean="0"/>
                <a:t>finances</a:t>
              </a:r>
            </a:p>
            <a:p>
              <a:pPr marL="285750" lvl="0" indent="-285750">
                <a:buFont typeface="Arial" pitchFamily="34" charset="0"/>
                <a:buChar char="•"/>
              </a:pPr>
              <a:endParaRPr lang="ca-ES" sz="1600" dirty="0"/>
            </a:p>
            <a:p>
              <a:pPr lvl="0"/>
              <a:r>
                <a:rPr lang="es-ES" sz="1600" b="1" dirty="0">
                  <a:cs typeface="Arial" pitchFamily="34" charset="0"/>
                </a:rPr>
                <a:t>DUAL</a:t>
              </a:r>
              <a:endParaRPr lang="ca-ES" sz="1600" dirty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sz="1400" dirty="0" err="1">
                  <a:cs typeface="Arial" pitchFamily="34" charset="0"/>
                </a:rPr>
                <a:t>Electricitat</a:t>
              </a:r>
              <a:r>
                <a:rPr lang="es-ES" sz="1400" dirty="0">
                  <a:cs typeface="Arial" pitchFamily="34" charset="0"/>
                </a:rPr>
                <a:t>/</a:t>
              </a:r>
              <a:r>
                <a:rPr lang="es-ES" sz="1400" dirty="0" err="1">
                  <a:cs typeface="Arial" pitchFamily="34" charset="0"/>
                </a:rPr>
                <a:t>Electrònica</a:t>
              </a:r>
              <a:endParaRPr lang="ca-ES" sz="1400" dirty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sz="1400" dirty="0" err="1">
                  <a:cs typeface="Arial" pitchFamily="34" charset="0"/>
                </a:rPr>
                <a:t>Comerç</a:t>
              </a:r>
              <a:r>
                <a:rPr lang="es-ES" sz="1400" dirty="0">
                  <a:cs typeface="Arial" pitchFamily="34" charset="0"/>
                </a:rPr>
                <a:t> i </a:t>
              </a:r>
              <a:r>
                <a:rPr lang="es-ES" sz="1400" dirty="0" err="1">
                  <a:cs typeface="Arial" pitchFamily="34" charset="0"/>
                </a:rPr>
                <a:t>Màrqueting</a:t>
              </a:r>
              <a:endParaRPr lang="es-ES" sz="1400" dirty="0">
                <a:cs typeface="Arial" pitchFamily="34" charset="0"/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sz="1400" dirty="0" err="1">
                  <a:cs typeface="Arial" pitchFamily="34" charset="0"/>
                </a:rPr>
                <a:t>Hoteleria</a:t>
              </a:r>
              <a:r>
                <a:rPr lang="es-ES" sz="1400" dirty="0">
                  <a:cs typeface="Arial" pitchFamily="34" charset="0"/>
                </a:rPr>
                <a:t> i </a:t>
              </a:r>
              <a:r>
                <a:rPr lang="es-ES" sz="1400" dirty="0" err="1">
                  <a:cs typeface="Arial" pitchFamily="34" charset="0"/>
                </a:rPr>
                <a:t>Turisme</a:t>
              </a:r>
              <a:endParaRPr lang="es-ES" sz="1400" dirty="0">
                <a:cs typeface="Arial" pitchFamily="34" charset="0"/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sz="1400" dirty="0">
                  <a:cs typeface="Arial" pitchFamily="34" charset="0"/>
                </a:rPr>
                <a:t>Química Industrial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1296" y="2868909"/>
              <a:ext cx="2467342" cy="369332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es-ES" b="1" dirty="0" smtClean="0">
                  <a:cs typeface="Arial" pitchFamily="34" charset="0"/>
                </a:rPr>
                <a:t>Cicles </a:t>
              </a:r>
              <a:r>
                <a:rPr lang="es-ES" b="1" dirty="0" err="1" smtClean="0">
                  <a:cs typeface="Arial" pitchFamily="34" charset="0"/>
                </a:rPr>
                <a:t>formatius</a:t>
              </a:r>
              <a:r>
                <a:rPr lang="es-ES" b="1" dirty="0" smtClean="0">
                  <a:cs typeface="Arial" pitchFamily="34" charset="0"/>
                </a:rPr>
                <a:t> GS</a:t>
              </a:r>
              <a:endParaRPr lang="es-ES" b="1" dirty="0">
                <a:cs typeface="Arial" pitchFamily="34" charset="0"/>
              </a:endParaRPr>
            </a:p>
          </p:txBody>
        </p:sp>
        <p:sp>
          <p:nvSpPr>
            <p:cNvPr id="13" name="Corda 12"/>
            <p:cNvSpPr/>
            <p:nvPr/>
          </p:nvSpPr>
          <p:spPr>
            <a:xfrm rot="211306">
              <a:off x="5110649" y="2860241"/>
              <a:ext cx="451815" cy="504056"/>
            </a:xfrm>
            <a:prstGeom prst="chord">
              <a:avLst>
                <a:gd name="adj1" fmla="val 5160914"/>
                <a:gd name="adj2" fmla="val 1620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8" name="Agrupa 27"/>
          <p:cNvGrpSpPr/>
          <p:nvPr/>
        </p:nvGrpSpPr>
        <p:grpSpPr>
          <a:xfrm>
            <a:off x="251520" y="1131260"/>
            <a:ext cx="2372958" cy="775990"/>
            <a:chOff x="477735" y="1131260"/>
            <a:chExt cx="2372958" cy="775990"/>
          </a:xfrm>
        </p:grpSpPr>
        <p:sp>
          <p:nvSpPr>
            <p:cNvPr id="2" name="Rectangle 1"/>
            <p:cNvSpPr/>
            <p:nvPr/>
          </p:nvSpPr>
          <p:spPr>
            <a:xfrm>
              <a:off x="909071" y="1537918"/>
              <a:ext cx="1941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dirty="0" err="1">
                  <a:cs typeface="Arial" pitchFamily="34" charset="0"/>
                </a:rPr>
                <a:t>Institut</a:t>
              </a:r>
              <a:r>
                <a:rPr lang="es-ES" dirty="0">
                  <a:cs typeface="Arial" pitchFamily="34" charset="0"/>
                </a:rPr>
                <a:t> de la Vela</a:t>
              </a:r>
              <a:endParaRPr lang="ca-ES" dirty="0"/>
            </a:p>
          </p:txBody>
        </p:sp>
        <p:sp>
          <p:nvSpPr>
            <p:cNvPr id="16" name="Corda 15"/>
            <p:cNvSpPr/>
            <p:nvPr/>
          </p:nvSpPr>
          <p:spPr>
            <a:xfrm rot="211306">
              <a:off x="477735" y="1181987"/>
              <a:ext cx="451815" cy="504056"/>
            </a:xfrm>
            <a:prstGeom prst="chord">
              <a:avLst>
                <a:gd name="adj1" fmla="val 5160914"/>
                <a:gd name="adj2" fmla="val 1620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70977" y="1131260"/>
              <a:ext cx="671979" cy="36933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ca-ES" b="1" dirty="0" smtClean="0">
                  <a:cs typeface="Arial" pitchFamily="34" charset="0"/>
                </a:rPr>
                <a:t>ESO</a:t>
              </a:r>
              <a:endParaRPr lang="ca-ES" b="1" dirty="0">
                <a:cs typeface="Arial" pitchFamily="34" charset="0"/>
              </a:endParaRPr>
            </a:p>
          </p:txBody>
        </p:sp>
      </p:grpSp>
      <p:grpSp>
        <p:nvGrpSpPr>
          <p:cNvPr id="30" name="Agrupa 29"/>
          <p:cNvGrpSpPr/>
          <p:nvPr/>
        </p:nvGrpSpPr>
        <p:grpSpPr>
          <a:xfrm>
            <a:off x="107504" y="4272445"/>
            <a:ext cx="4812780" cy="2166956"/>
            <a:chOff x="380294" y="4272445"/>
            <a:chExt cx="4812780" cy="2166956"/>
          </a:xfrm>
        </p:grpSpPr>
        <p:sp>
          <p:nvSpPr>
            <p:cNvPr id="5" name="Rectangle 4"/>
            <p:cNvSpPr/>
            <p:nvPr/>
          </p:nvSpPr>
          <p:spPr>
            <a:xfrm>
              <a:off x="621074" y="5269850"/>
              <a:ext cx="4572000" cy="1169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es-ES" sz="1400" dirty="0" err="1">
                  <a:cs typeface="Arial" pitchFamily="34" charset="0"/>
                </a:rPr>
                <a:t>Assessorament</a:t>
              </a:r>
              <a:r>
                <a:rPr lang="es-ES" sz="1400" dirty="0">
                  <a:cs typeface="Arial" pitchFamily="34" charset="0"/>
                </a:rPr>
                <a:t>, </a:t>
              </a:r>
              <a:r>
                <a:rPr lang="es-ES" sz="1400" dirty="0" err="1">
                  <a:cs typeface="Arial" pitchFamily="34" charset="0"/>
                </a:rPr>
                <a:t>reconeixement</a:t>
              </a:r>
              <a:r>
                <a:rPr lang="es-ES" sz="1400" dirty="0">
                  <a:cs typeface="Arial" pitchFamily="34" charset="0"/>
                </a:rPr>
                <a:t> i </a:t>
              </a:r>
              <a:r>
                <a:rPr lang="es-ES" sz="1400" dirty="0" err="1">
                  <a:cs typeface="Arial" pitchFamily="34" charset="0"/>
                </a:rPr>
                <a:t>validació</a:t>
              </a:r>
              <a:r>
                <a:rPr lang="es-ES" sz="1400" dirty="0">
                  <a:cs typeface="Arial" pitchFamily="34" charset="0"/>
                </a:rPr>
                <a:t> </a:t>
              </a:r>
              <a:r>
                <a:rPr lang="es-ES" sz="1400" dirty="0" err="1">
                  <a:cs typeface="Arial" pitchFamily="34" charset="0"/>
                </a:rPr>
                <a:t>experiència</a:t>
              </a:r>
              <a:r>
                <a:rPr lang="es-ES" sz="1400" dirty="0">
                  <a:cs typeface="Arial" pitchFamily="34" charset="0"/>
                </a:rPr>
                <a:t> </a:t>
              </a:r>
              <a:r>
                <a:rPr lang="es-ES" sz="1400" dirty="0" err="1">
                  <a:cs typeface="Arial" pitchFamily="34" charset="0"/>
                </a:rPr>
                <a:t>professional</a:t>
              </a:r>
              <a:endParaRPr lang="ca-ES" sz="1400" dirty="0"/>
            </a:p>
            <a:p>
              <a:pPr lvl="0"/>
              <a:endParaRPr lang="ca-ES" sz="1400" dirty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s-ES" sz="1400" dirty="0" err="1">
                  <a:cs typeface="Arial" pitchFamily="34" charset="0"/>
                </a:rPr>
                <a:t>Formació</a:t>
              </a:r>
              <a:r>
                <a:rPr lang="es-ES" sz="1400" dirty="0">
                  <a:cs typeface="Arial" pitchFamily="34" charset="0"/>
                </a:rPr>
                <a:t> ocupacional i </a:t>
              </a:r>
              <a:r>
                <a:rPr lang="es-ES" sz="1400" dirty="0" err="1">
                  <a:cs typeface="Arial" pitchFamily="34" charset="0"/>
                </a:rPr>
                <a:t>permanent</a:t>
              </a:r>
              <a:r>
                <a:rPr lang="es-ES" sz="1400" dirty="0">
                  <a:cs typeface="Arial" pitchFamily="34" charset="0"/>
                </a:rPr>
                <a:t>: </a:t>
              </a:r>
              <a:r>
                <a:rPr lang="es-ES" sz="1400" dirty="0" err="1">
                  <a:cs typeface="Arial" pitchFamily="34" charset="0"/>
                </a:rPr>
                <a:t>convenis</a:t>
              </a:r>
              <a:r>
                <a:rPr lang="es-ES" sz="1400" dirty="0">
                  <a:cs typeface="Arial" pitchFamily="34" charset="0"/>
                </a:rPr>
                <a:t> </a:t>
              </a:r>
              <a:r>
                <a:rPr lang="es-ES" sz="1400" dirty="0" err="1">
                  <a:cs typeface="Arial" pitchFamily="34" charset="0"/>
                </a:rPr>
                <a:t>entitats</a:t>
              </a:r>
              <a:endParaRPr lang="ca-E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3642" y="4817442"/>
              <a:ext cx="3467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1600" b="1" dirty="0">
                  <a:cs typeface="Arial" pitchFamily="34" charset="0"/>
                </a:rPr>
                <a:t>MÀSTER </a:t>
              </a:r>
              <a:r>
                <a:rPr lang="es-ES" sz="1600" dirty="0" err="1">
                  <a:cs typeface="Arial" pitchFamily="34" charset="0"/>
                </a:rPr>
                <a:t>professors</a:t>
              </a:r>
              <a:r>
                <a:rPr lang="es-ES" sz="1600" dirty="0">
                  <a:cs typeface="Arial" pitchFamily="34" charset="0"/>
                </a:rPr>
                <a:t> de  </a:t>
              </a:r>
              <a:r>
                <a:rPr lang="es-ES" sz="1600" dirty="0" err="1">
                  <a:cs typeface="Arial" pitchFamily="34" charset="0"/>
                </a:rPr>
                <a:t>secundària</a:t>
              </a:r>
              <a:endParaRPr lang="es-ES" sz="1600" dirty="0"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642" y="4311729"/>
              <a:ext cx="224933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s-ES" b="1" dirty="0" err="1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Formació</a:t>
              </a: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s-ES" b="1" dirty="0" err="1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contínua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Corda 20"/>
            <p:cNvSpPr/>
            <p:nvPr/>
          </p:nvSpPr>
          <p:spPr>
            <a:xfrm rot="211306">
              <a:off x="380294" y="4272445"/>
              <a:ext cx="451815" cy="504056"/>
            </a:xfrm>
            <a:prstGeom prst="chord">
              <a:avLst>
                <a:gd name="adj1" fmla="val 5160914"/>
                <a:gd name="adj2" fmla="val 1620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2" name="Corda 21"/>
          <p:cNvSpPr/>
          <p:nvPr/>
        </p:nvSpPr>
        <p:spPr>
          <a:xfrm rot="211306">
            <a:off x="5595167" y="5530634"/>
            <a:ext cx="451815" cy="504056"/>
          </a:xfrm>
          <a:prstGeom prst="chord">
            <a:avLst>
              <a:gd name="adj1" fmla="val 516091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9" name="Agrupa 28"/>
          <p:cNvGrpSpPr/>
          <p:nvPr/>
        </p:nvGrpSpPr>
        <p:grpSpPr>
          <a:xfrm>
            <a:off x="251520" y="2483604"/>
            <a:ext cx="2247294" cy="961528"/>
            <a:chOff x="477735" y="2483604"/>
            <a:chExt cx="2247294" cy="961528"/>
          </a:xfrm>
        </p:grpSpPr>
        <p:sp>
          <p:nvSpPr>
            <p:cNvPr id="23" name="Rectangle 22"/>
            <p:cNvSpPr/>
            <p:nvPr/>
          </p:nvSpPr>
          <p:spPr>
            <a:xfrm>
              <a:off x="979117" y="2706468"/>
              <a:ext cx="100059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s-ES" sz="1400" dirty="0" smtClean="0">
                <a:cs typeface="Arial" pitchFamily="34" charset="0"/>
              </a:endParaRPr>
            </a:p>
            <a:p>
              <a:pPr lvl="0"/>
              <a:r>
                <a:rPr lang="es-ES" sz="1400" dirty="0" err="1" smtClean="0">
                  <a:cs typeface="Arial" pitchFamily="34" charset="0"/>
                </a:rPr>
                <a:t>Modalitats</a:t>
              </a:r>
              <a:endParaRPr lang="es-ES" sz="1400" dirty="0" smtClean="0">
                <a:cs typeface="Arial" pitchFamily="34" charset="0"/>
              </a:endParaRPr>
            </a:p>
            <a:p>
              <a:pPr lvl="0"/>
              <a:r>
                <a:rPr lang="es-ES" sz="1400" dirty="0" smtClean="0">
                  <a:cs typeface="Arial" pitchFamily="34" charset="0"/>
                </a:rPr>
                <a:t>ARTS</a:t>
              </a:r>
              <a:endParaRPr lang="ca-E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1600" y="2483604"/>
              <a:ext cx="1753429" cy="36933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ca-ES" b="1" dirty="0" smtClean="0">
                  <a:cs typeface="Arial" pitchFamily="34" charset="0"/>
                </a:rPr>
                <a:t>BATXILLERAT</a:t>
              </a:r>
              <a:endParaRPr lang="ca-ES" b="1" dirty="0">
                <a:cs typeface="Arial" pitchFamily="34" charset="0"/>
              </a:endParaRPr>
            </a:p>
          </p:txBody>
        </p:sp>
        <p:sp>
          <p:nvSpPr>
            <p:cNvPr id="25" name="Corda 24"/>
            <p:cNvSpPr/>
            <p:nvPr/>
          </p:nvSpPr>
          <p:spPr>
            <a:xfrm rot="211306">
              <a:off x="477735" y="2489155"/>
              <a:ext cx="451815" cy="504056"/>
            </a:xfrm>
            <a:prstGeom prst="chord">
              <a:avLst>
                <a:gd name="adj1" fmla="val 5160914"/>
                <a:gd name="adj2" fmla="val 1620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7504" y="118745"/>
            <a:ext cx="898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" sz="2400" b="1" dirty="0" smtClean="0">
                <a:solidFill>
                  <a:srgbClr val="990000"/>
                </a:solidFill>
              </a:rPr>
              <a:t>INSTITUT SERRALLARGA: 		ESTUDIS I </a:t>
            </a:r>
            <a:r>
              <a:rPr lang="es-ES" sz="2400" b="1" dirty="0" smtClean="0"/>
              <a:t>FORMACIÓ</a:t>
            </a:r>
            <a:endParaRPr lang="es-E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-6052"/>
            <a:ext cx="4185169" cy="6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Agrupa 30"/>
          <p:cNvGrpSpPr/>
          <p:nvPr/>
        </p:nvGrpSpPr>
        <p:grpSpPr>
          <a:xfrm>
            <a:off x="2916721" y="1131260"/>
            <a:ext cx="2231343" cy="807639"/>
            <a:chOff x="477735" y="2483604"/>
            <a:chExt cx="2231343" cy="807639"/>
          </a:xfrm>
        </p:grpSpPr>
        <p:sp>
          <p:nvSpPr>
            <p:cNvPr id="32" name="Rectangle 31"/>
            <p:cNvSpPr/>
            <p:nvPr/>
          </p:nvSpPr>
          <p:spPr>
            <a:xfrm>
              <a:off x="979117" y="2706468"/>
              <a:ext cx="17299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s-ES" sz="1400" dirty="0" smtClean="0">
                <a:cs typeface="Arial" pitchFamily="34" charset="0"/>
              </a:endParaRPr>
            </a:p>
            <a:p>
              <a:pPr lvl="0"/>
              <a:r>
                <a:rPr lang="es-ES" sz="900" dirty="0" err="1" smtClean="0">
                  <a:cs typeface="Arial" pitchFamily="34" charset="0"/>
                </a:rPr>
                <a:t>Manteniment</a:t>
              </a:r>
              <a:r>
                <a:rPr lang="es-ES" sz="900" dirty="0" smtClean="0">
                  <a:cs typeface="Arial" pitchFamily="34" charset="0"/>
                </a:rPr>
                <a:t> </a:t>
              </a:r>
              <a:r>
                <a:rPr lang="es-ES" sz="900" dirty="0" err="1" smtClean="0">
                  <a:cs typeface="Arial" pitchFamily="34" charset="0"/>
                </a:rPr>
                <a:t>elec</a:t>
              </a:r>
              <a:r>
                <a:rPr lang="es-ES" sz="900" dirty="0" smtClean="0">
                  <a:cs typeface="Arial" pitchFamily="34" charset="0"/>
                </a:rPr>
                <a:t>. </a:t>
              </a:r>
              <a:r>
                <a:rPr lang="es-ES" sz="900" dirty="0" err="1" smtClean="0">
                  <a:cs typeface="Arial" pitchFamily="34" charset="0"/>
                </a:rPr>
                <a:t>Aigua</a:t>
              </a:r>
              <a:r>
                <a:rPr lang="es-ES" sz="900" dirty="0" smtClean="0">
                  <a:cs typeface="Arial" pitchFamily="34" charset="0"/>
                </a:rPr>
                <a:t> i gas</a:t>
              </a:r>
            </a:p>
            <a:p>
              <a:pPr lvl="0"/>
              <a:r>
                <a:rPr lang="es-ES" sz="900" dirty="0" smtClean="0">
                  <a:cs typeface="Arial" pitchFamily="34" charset="0"/>
                </a:rPr>
                <a:t>Pintura</a:t>
              </a:r>
              <a:endParaRPr lang="ca-ES" sz="9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71600" y="2483604"/>
              <a:ext cx="543739" cy="36933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ca-ES" b="1" dirty="0" smtClean="0">
                  <a:cs typeface="Arial" pitchFamily="34" charset="0"/>
                </a:rPr>
                <a:t>PFI</a:t>
              </a:r>
              <a:endParaRPr lang="ca-ES" b="1" dirty="0">
                <a:cs typeface="Arial" pitchFamily="34" charset="0"/>
              </a:endParaRPr>
            </a:p>
          </p:txBody>
        </p:sp>
        <p:sp>
          <p:nvSpPr>
            <p:cNvPr id="34" name="Corda 33"/>
            <p:cNvSpPr/>
            <p:nvPr/>
          </p:nvSpPr>
          <p:spPr>
            <a:xfrm rot="211306">
              <a:off x="477735" y="2489155"/>
              <a:ext cx="451815" cy="504056"/>
            </a:xfrm>
            <a:prstGeom prst="chord">
              <a:avLst>
                <a:gd name="adj1" fmla="val 5160914"/>
                <a:gd name="adj2" fmla="val 1620000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177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stomShape 2"/>
          <p:cNvSpPr/>
          <p:nvPr/>
        </p:nvSpPr>
        <p:spPr>
          <a:xfrm>
            <a:off x="3768480" y="5917320"/>
            <a:ext cx="856800" cy="42840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latin typeface="Calibri"/>
              </a:rPr>
              <a:t>8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5350680" y="3070080"/>
            <a:ext cx="1533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EF9F27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" name="Group 5"/>
          <p:cNvGrpSpPr/>
          <p:nvPr/>
        </p:nvGrpSpPr>
        <p:grpSpPr>
          <a:xfrm>
            <a:off x="650880" y="1259432"/>
            <a:ext cx="2269440" cy="706320"/>
            <a:chOff x="650880" y="1250640"/>
            <a:chExt cx="3564000" cy="706320"/>
          </a:xfrm>
        </p:grpSpPr>
        <p:sp>
          <p:nvSpPr>
            <p:cNvPr id="42" name="CustomShape 6"/>
            <p:cNvSpPr/>
            <p:nvPr/>
          </p:nvSpPr>
          <p:spPr>
            <a:xfrm>
              <a:off x="650880" y="1250640"/>
              <a:ext cx="3564000" cy="706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3" name="CustomShape 7"/>
            <p:cNvSpPr/>
            <p:nvPr/>
          </p:nvSpPr>
          <p:spPr>
            <a:xfrm>
              <a:off x="668880" y="1285200"/>
              <a:ext cx="3528000" cy="63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2880" tIns="0" rIns="1828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400"/>
                </a:spcAft>
              </a:pPr>
              <a:r>
                <a:rPr lang="es-ES" sz="4000" b="0" strike="noStrike" spc="-1">
                  <a:solidFill>
                    <a:srgbClr val="FFFFFF"/>
                  </a:solidFill>
                  <a:latin typeface="Arial"/>
                </a:rPr>
                <a:t>ESO</a:t>
              </a:r>
              <a:endParaRPr lang="ca-ES" sz="4000" b="0" strike="noStrike" spc="-1">
                <a:latin typeface="Arial"/>
              </a:endParaRPr>
            </a:p>
          </p:txBody>
        </p:sp>
      </p:grpSp>
      <p:grpSp>
        <p:nvGrpSpPr>
          <p:cNvPr id="44" name="Group 8"/>
          <p:cNvGrpSpPr/>
          <p:nvPr/>
        </p:nvGrpSpPr>
        <p:grpSpPr>
          <a:xfrm>
            <a:off x="6953040" y="2722320"/>
            <a:ext cx="1962360" cy="2642760"/>
            <a:chOff x="6953040" y="2722320"/>
            <a:chExt cx="1814040" cy="1031040"/>
          </a:xfrm>
        </p:grpSpPr>
        <p:sp>
          <p:nvSpPr>
            <p:cNvPr id="45" name="CustomShape 9"/>
            <p:cNvSpPr/>
            <p:nvPr/>
          </p:nvSpPr>
          <p:spPr>
            <a:xfrm>
              <a:off x="6960600" y="2722320"/>
              <a:ext cx="1806480" cy="10310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400" b="0" strike="noStrike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s-ES" sz="1400" b="0" strike="noStrike" spc="-1" dirty="0" smtClean="0">
                  <a:solidFill>
                    <a:srgbClr val="FFFFFF"/>
                  </a:solidFill>
                  <a:latin typeface="Arial"/>
                </a:rPr>
                <a:t>FP:</a:t>
              </a:r>
            </a:p>
            <a:p>
              <a:pPr>
                <a:lnSpc>
                  <a:spcPct val="100000"/>
                </a:lnSpc>
              </a:pPr>
              <a:endParaRPr lang="es-ES" sz="1400" b="0" strike="noStrike" spc="-1" dirty="0" smtClean="0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1400" spc="-1" dirty="0" smtClean="0">
                  <a:solidFill>
                    <a:srgbClr val="FFFFFF"/>
                  </a:solidFill>
                  <a:latin typeface="Arial"/>
                </a:rPr>
                <a:t>CFGM</a:t>
              </a:r>
            </a:p>
            <a:p>
              <a:pPr>
                <a:lnSpc>
                  <a:spcPct val="100000"/>
                </a:lnSpc>
              </a:pPr>
              <a:endParaRPr lang="es-ES" sz="1400" spc="-1" dirty="0" smtClean="0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1400" b="0" strike="noStrike" spc="-1" dirty="0" smtClean="0">
                  <a:solidFill>
                    <a:srgbClr val="FFFFFF"/>
                  </a:solidFill>
                  <a:latin typeface="Arial"/>
                </a:rPr>
                <a:t>CFGS</a:t>
              </a:r>
              <a:endParaRPr lang="ca-ES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ca-ES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1400" b="0" strike="noStrike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s-ES" sz="1400" b="0" strike="noStrike" spc="-1" dirty="0" smtClean="0">
                  <a:solidFill>
                    <a:srgbClr val="FFFFFF"/>
                  </a:solidFill>
                  <a:latin typeface="Arial"/>
                </a:rPr>
                <a:t>IFE</a:t>
              </a:r>
            </a:p>
            <a:p>
              <a:pPr>
                <a:lnSpc>
                  <a:spcPct val="100000"/>
                </a:lnSpc>
              </a:pPr>
              <a:endParaRPr lang="es-ES" sz="1400" spc="-1" dirty="0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1400" spc="-1" dirty="0">
                  <a:solidFill>
                    <a:srgbClr val="FFFFFF"/>
                  </a:solidFill>
                </a:rPr>
                <a:t>FIAP/PPFI</a:t>
              </a:r>
              <a:endParaRPr lang="ca-ES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ca-ES" sz="1400" b="0" strike="noStrike" spc="-1" dirty="0">
                <a:latin typeface="Arial"/>
              </a:endParaRPr>
            </a:p>
          </p:txBody>
        </p:sp>
        <p:sp>
          <p:nvSpPr>
            <p:cNvPr id="46" name="CustomShape 10"/>
            <p:cNvSpPr/>
            <p:nvPr/>
          </p:nvSpPr>
          <p:spPr>
            <a:xfrm>
              <a:off x="6953040" y="2799720"/>
              <a:ext cx="1788120" cy="93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2880" tIns="0" rIns="1828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</a:pPr>
              <a:endParaRPr lang="ca-ES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90"/>
                </a:spcAft>
              </a:pPr>
              <a:endParaRPr lang="ca-ES" sz="1800" b="0" strike="noStrike" spc="-1">
                <a:latin typeface="Arial"/>
              </a:endParaRPr>
            </a:p>
          </p:txBody>
        </p:sp>
      </p:grpSp>
      <p:graphicFrame>
        <p:nvGraphicFramePr>
          <p:cNvPr id="47" name="Table 14"/>
          <p:cNvGraphicFramePr/>
          <p:nvPr>
            <p:extLst>
              <p:ext uri="{D42A27DB-BD31-4B8C-83A1-F6EECF244321}">
                <p14:modId xmlns:p14="http://schemas.microsoft.com/office/powerpoint/2010/main" val="2345930343"/>
              </p:ext>
            </p:extLst>
          </p:nvPr>
        </p:nvGraphicFramePr>
        <p:xfrm>
          <a:off x="4597560" y="800102"/>
          <a:ext cx="772200" cy="3482495"/>
        </p:xfrm>
        <a:graphic>
          <a:graphicData uri="http://schemas.openxmlformats.org/drawingml/2006/table">
            <a:tbl>
              <a:tblPr/>
              <a:tblGrid>
                <a:gridCol w="77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48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482</a:t>
                      </a:r>
                      <a:endParaRPr lang="ca-ES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080" marR="91080">
                    <a:lnT w="12240">
                      <a:noFill/>
                    </a:lnT>
                    <a:lnB w="12240"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ca-ES" sz="1800" b="1" strike="noStrike" spc="-1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a-ES" sz="1800" b="1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231</a:t>
                      </a:r>
                      <a:endParaRPr lang="ca-ES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080" marR="91080">
                    <a:lnT w="12240">
                      <a:noFill/>
                    </a:lnT>
                    <a:lnB w="12240"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0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ca-ES" sz="1800" b="1" strike="noStrike" spc="-1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ca-ES" sz="1800" b="1" strike="noStrike" spc="-1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a-ES" sz="1800" b="1" strike="noStrike" spc="-1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508</a:t>
                      </a:r>
                    </a:p>
                  </a:txBody>
                  <a:tcPr marL="91080" marR="91080">
                    <a:lnT w="12240">
                      <a:noFill/>
                    </a:lnT>
                    <a:lnB w="12240"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ca-ES" sz="1800" b="0" strike="noStrike" spc="-1" dirty="0">
                        <a:latin typeface="Arial"/>
                      </a:endParaRPr>
                    </a:p>
                  </a:txBody>
                  <a:tcPr marL="91080" marR="91080">
                    <a:lnT w="12240">
                      <a:noFill/>
                    </a:lnT>
                    <a:lnB w="12240"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8" name="Group 15"/>
          <p:cNvGrpSpPr/>
          <p:nvPr/>
        </p:nvGrpSpPr>
        <p:grpSpPr>
          <a:xfrm>
            <a:off x="517320" y="5187960"/>
            <a:ext cx="2258640" cy="452520"/>
            <a:chOff x="517320" y="5187960"/>
            <a:chExt cx="2258640" cy="452520"/>
          </a:xfrm>
        </p:grpSpPr>
        <p:sp>
          <p:nvSpPr>
            <p:cNvPr id="49" name="CustomShape 16"/>
            <p:cNvSpPr/>
            <p:nvPr/>
          </p:nvSpPr>
          <p:spPr>
            <a:xfrm>
              <a:off x="517320" y="5187960"/>
              <a:ext cx="2258640" cy="452520"/>
            </a:xfrm>
            <a:prstGeom prst="roundRect">
              <a:avLst>
                <a:gd name="adj" fmla="val 16667"/>
              </a:avLst>
            </a:prstGeom>
            <a:ln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50" name="CustomShape 17"/>
            <p:cNvSpPr/>
            <p:nvPr/>
          </p:nvSpPr>
          <p:spPr>
            <a:xfrm>
              <a:off x="528840" y="5210280"/>
              <a:ext cx="2235960" cy="408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2880" tIns="0" rIns="1828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S" sz="1800" b="1" strike="noStrike" spc="-1">
                  <a:solidFill>
                    <a:srgbClr val="FFFFFF"/>
                  </a:solidFill>
                  <a:latin typeface="Calibri"/>
                </a:rPr>
                <a:t>PROFESSORS</a:t>
              </a:r>
              <a:endParaRPr lang="ca-ES" sz="1800" b="0" strike="noStrike" spc="-1">
                <a:latin typeface="Arial"/>
              </a:endParaRPr>
            </a:p>
          </p:txBody>
        </p:sp>
      </p:grpSp>
      <p:grpSp>
        <p:nvGrpSpPr>
          <p:cNvPr id="51" name="Group 18"/>
          <p:cNvGrpSpPr/>
          <p:nvPr/>
        </p:nvGrpSpPr>
        <p:grpSpPr>
          <a:xfrm>
            <a:off x="2920320" y="5216040"/>
            <a:ext cx="856800" cy="428400"/>
            <a:chOff x="2920320" y="5216040"/>
            <a:chExt cx="856800" cy="428400"/>
          </a:xfrm>
        </p:grpSpPr>
        <p:sp>
          <p:nvSpPr>
            <p:cNvPr id="52" name="CustomShape 19"/>
            <p:cNvSpPr/>
            <p:nvPr/>
          </p:nvSpPr>
          <p:spPr>
            <a:xfrm>
              <a:off x="2920320" y="5216040"/>
              <a:ext cx="856800" cy="428400"/>
            </a:xfrm>
            <a:prstGeom prst="roundRect">
              <a:avLst>
                <a:gd name="adj" fmla="val 16667"/>
              </a:avLst>
            </a:prstGeom>
            <a:ln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>
                  <a:solidFill>
                    <a:srgbClr val="FFFFFF"/>
                  </a:solidFill>
                  <a:latin typeface="Calibri"/>
                </a:rPr>
                <a:t>108</a:t>
              </a:r>
              <a:endParaRPr lang="ca-ES" sz="1800" b="0" strike="noStrike" spc="-1">
                <a:latin typeface="Arial"/>
              </a:endParaRPr>
            </a:p>
          </p:txBody>
        </p:sp>
        <p:sp>
          <p:nvSpPr>
            <p:cNvPr id="53" name="CustomShape 20"/>
            <p:cNvSpPr/>
            <p:nvPr/>
          </p:nvSpPr>
          <p:spPr>
            <a:xfrm>
              <a:off x="2924640" y="5236920"/>
              <a:ext cx="848160" cy="386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" name="Group 21"/>
          <p:cNvGrpSpPr/>
          <p:nvPr/>
        </p:nvGrpSpPr>
        <p:grpSpPr>
          <a:xfrm>
            <a:off x="504720" y="5876280"/>
            <a:ext cx="3105360" cy="469440"/>
            <a:chOff x="504720" y="5876280"/>
            <a:chExt cx="3105360" cy="469440"/>
          </a:xfrm>
        </p:grpSpPr>
        <p:sp>
          <p:nvSpPr>
            <p:cNvPr id="55" name="CustomShape 22"/>
            <p:cNvSpPr/>
            <p:nvPr/>
          </p:nvSpPr>
          <p:spPr>
            <a:xfrm>
              <a:off x="504720" y="5876280"/>
              <a:ext cx="3105360" cy="469440"/>
            </a:xfrm>
            <a:prstGeom prst="roundRect">
              <a:avLst>
                <a:gd name="adj" fmla="val 16667"/>
              </a:avLst>
            </a:prstGeom>
            <a:ln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/>
          </p:style>
        </p:sp>
        <p:sp>
          <p:nvSpPr>
            <p:cNvPr id="56" name="CustomShape 23"/>
            <p:cNvSpPr/>
            <p:nvPr/>
          </p:nvSpPr>
          <p:spPr>
            <a:xfrm>
              <a:off x="520560" y="5954400"/>
              <a:ext cx="307368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2880" tIns="0" rIns="1828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es-ES" sz="1800" b="1" strike="noStrike" spc="-1">
                  <a:solidFill>
                    <a:srgbClr val="FFFFFF"/>
                  </a:solidFill>
                  <a:latin typeface="Calibri"/>
                </a:rPr>
                <a:t> PAS /Personal laboral</a:t>
              </a:r>
              <a:endParaRPr lang="ca-ES" sz="1800" b="0" strike="noStrike" spc="-1">
                <a:latin typeface="Arial"/>
              </a:endParaRPr>
            </a:p>
          </p:txBody>
        </p:sp>
      </p:grpSp>
      <p:sp>
        <p:nvSpPr>
          <p:cNvPr id="57" name="CustomShape 24"/>
          <p:cNvSpPr/>
          <p:nvPr/>
        </p:nvSpPr>
        <p:spPr>
          <a:xfrm>
            <a:off x="4303800" y="4638600"/>
            <a:ext cx="1046880" cy="72648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</a:rPr>
              <a:t>1221</a:t>
            </a:r>
            <a:r>
              <a:rPr lang="es-ES" sz="18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es-ES" sz="1400" b="0" strike="noStrike" spc="-1">
                <a:solidFill>
                  <a:srgbClr val="FFFFFF"/>
                </a:solidFill>
                <a:latin typeface="Arial"/>
              </a:rPr>
              <a:t>alumnes</a:t>
            </a:r>
            <a:endParaRPr lang="ca-ES" sz="1400" b="0" strike="noStrike" spc="-1">
              <a:latin typeface="Arial"/>
            </a:endParaRPr>
          </a:p>
        </p:txBody>
      </p:sp>
      <p:grpSp>
        <p:nvGrpSpPr>
          <p:cNvPr id="58" name="Group 25"/>
          <p:cNvGrpSpPr/>
          <p:nvPr/>
        </p:nvGrpSpPr>
        <p:grpSpPr>
          <a:xfrm>
            <a:off x="6961218" y="1907999"/>
            <a:ext cx="1814400" cy="713880"/>
            <a:chOff x="6978240" y="1922400"/>
            <a:chExt cx="1814400" cy="713880"/>
          </a:xfrm>
        </p:grpSpPr>
        <p:sp>
          <p:nvSpPr>
            <p:cNvPr id="59" name="CustomShape 26"/>
            <p:cNvSpPr/>
            <p:nvPr/>
          </p:nvSpPr>
          <p:spPr>
            <a:xfrm>
              <a:off x="6978240" y="1922400"/>
              <a:ext cx="1814400" cy="7138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0" name="CustomShape 27"/>
            <p:cNvSpPr/>
            <p:nvPr/>
          </p:nvSpPr>
          <p:spPr>
            <a:xfrm>
              <a:off x="6987240" y="1957320"/>
              <a:ext cx="1796040" cy="64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2880" tIns="0" rIns="1828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</a:pPr>
              <a:r>
                <a:rPr lang="es-ES" sz="1400" b="0" strike="noStrike" spc="-1" dirty="0">
                  <a:solidFill>
                    <a:srgbClr val="FFFFFF"/>
                  </a:solidFill>
                  <a:latin typeface="Arial"/>
                </a:rPr>
                <a:t>BATXILLERAT</a:t>
              </a:r>
              <a:endParaRPr lang="ca-ES" sz="1400" b="0" strike="noStrike" spc="-1" dirty="0">
                <a:latin typeface="Arial"/>
              </a:endParaRPr>
            </a:p>
          </p:txBody>
        </p:sp>
      </p:grpSp>
      <p:pic>
        <p:nvPicPr>
          <p:cNvPr id="61" name="Picture 4" descr="https://www.alianzafpdual.es/sites/default/files/fileIbs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" y="2656131"/>
            <a:ext cx="3055930" cy="14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stomShape 28"/>
          <p:cNvSpPr/>
          <p:nvPr/>
        </p:nvSpPr>
        <p:spPr>
          <a:xfrm rot="179444" flipV="1">
            <a:off x="2910069" y="1569323"/>
            <a:ext cx="1699962" cy="907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EF9F27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5415160" y="2299291"/>
            <a:ext cx="1533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EF9F27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381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84" y="1080776"/>
            <a:ext cx="5246256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6719"/>
            <a:ext cx="3075055" cy="6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76" y="2193156"/>
            <a:ext cx="1000528" cy="17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xtec.cat/iesserrallarga/imatges/segell_directoriblogs_fons_blanc_100x1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0649"/>
            <a:ext cx="1572764" cy="16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esultat d'imatges de assessorament reconeix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86" y="4190517"/>
            <a:ext cx="2896718" cy="14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Resultat d'imatges de fp du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22" y="2216005"/>
            <a:ext cx="1551904" cy="15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Resultat d'imatges de federacio busseig catal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42" y="4072716"/>
            <a:ext cx="964887" cy="9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Resultat d'imatges de federació catalana de vel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46" y="3530249"/>
            <a:ext cx="1467326" cy="2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Resultat d'imatges de master secundaria ud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76" y="4381671"/>
            <a:ext cx="1168100" cy="10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Resultat d'imatges de ajuntament de blan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490345" cy="15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de pessebre blanes serrallarg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42" y="2258437"/>
            <a:ext cx="1306741" cy="12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n de mostra de teatre comarques gironin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06" y="2419256"/>
            <a:ext cx="1167994" cy="16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23" y="5634049"/>
            <a:ext cx="3542960" cy="5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55" y="1600161"/>
            <a:ext cx="1296563" cy="6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444208" cy="4291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0" y="10527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solidFill>
                  <a:schemeClr val="accent2"/>
                </a:solidFill>
              </a:rPr>
              <a:t>Projecte </a:t>
            </a:r>
            <a:r>
              <a:rPr lang="ca-ES" b="1" dirty="0">
                <a:solidFill>
                  <a:schemeClr val="accent2"/>
                </a:solidFill>
              </a:rPr>
              <a:t>de mobilitat SPORTS WEEK ROVANIEMI </a:t>
            </a:r>
          </a:p>
        </p:txBody>
      </p:sp>
    </p:spTree>
    <p:extLst>
      <p:ext uri="{BB962C8B-B14F-4D97-AF65-F5344CB8AC3E}">
        <p14:creationId xmlns:p14="http://schemas.microsoft.com/office/powerpoint/2010/main" val="3236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796136" cy="4347102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907704" y="11247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2"/>
                </a:solidFill>
              </a:rPr>
              <a:t>Itinerari de busseig</a:t>
            </a:r>
            <a:endParaRPr lang="ca-E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3"/>
          <a:stretch/>
        </p:blipFill>
        <p:spPr bwMode="auto">
          <a:xfrm>
            <a:off x="106567" y="2971142"/>
            <a:ext cx="8930866" cy="19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323528" y="1493814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BATXILLERAT s’organitza en tres</a:t>
            </a:r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 </a:t>
            </a:r>
            <a:r>
              <a:rPr lang="ca-ES" sz="3600" b="1" dirty="0" smtClean="0"/>
              <a:t>MODALITATS</a:t>
            </a:r>
            <a:endParaRPr lang="ca-ES" sz="3600" b="1" dirty="0"/>
          </a:p>
        </p:txBody>
      </p:sp>
    </p:spTree>
    <p:extLst>
      <p:ext uri="{BB962C8B-B14F-4D97-AF65-F5344CB8AC3E}">
        <p14:creationId xmlns:p14="http://schemas.microsoft.com/office/powerpoint/2010/main" val="30260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374500" cy="50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contingut 2"/>
          <p:cNvSpPr txBox="1">
            <a:spLocks/>
          </p:cNvSpPr>
          <p:nvPr/>
        </p:nvSpPr>
        <p:spPr>
          <a:xfrm>
            <a:off x="323528" y="4941168"/>
            <a:ext cx="8229600" cy="5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Merce\Downloads\horitzontal_colors_f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35991"/>
            <a:ext cx="4187580" cy="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248" y="980728"/>
            <a:ext cx="792088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a-ES" b="1" dirty="0">
                <a:solidFill>
                  <a:srgbClr val="C459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ORGANITZACIÓ I DISTRIBUCIÓ DE LES MODALITATS DE BATXILLERAT</a:t>
            </a:r>
            <a:endParaRPr lang="ca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79098"/>
              </p:ext>
            </p:extLst>
          </p:nvPr>
        </p:nvGraphicFramePr>
        <p:xfrm>
          <a:off x="755576" y="2060848"/>
          <a:ext cx="7370519" cy="32182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4690"/>
                <a:gridCol w="728887"/>
                <a:gridCol w="1323454"/>
                <a:gridCol w="1679667"/>
                <a:gridCol w="1306993"/>
                <a:gridCol w="1586828"/>
              </a:tblGrid>
              <a:tr h="24277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Primer curs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42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 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529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Llatí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Mates CS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Fonaments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les Arts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Matemàtiques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Matemàtiques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97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Literatura Catalana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EcoEmpresa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 audiovisual I 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 de la Música de la Dansa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Ciències de la Terra </a:t>
                      </a:r>
                      <a:r>
                        <a:rPr lang="ca-E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(Geologia)</a:t>
                      </a: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Física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528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Grec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Literatura universal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Llenguatge i pràctica musical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Biologia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Dibuix tècnic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10347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H. Món Contemporani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H. Món Contemporani (4h)/ Sociologia/Segon Idioma II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Anàlisi Musical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Química I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Tecnologia Industrial I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6055</TotalTime>
  <Words>386</Words>
  <Application>Microsoft Office PowerPoint</Application>
  <PresentationFormat>Presentació en pantalla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Times New Roman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Directora</dc:creator>
  <cp:lastModifiedBy>gestio</cp:lastModifiedBy>
  <cp:revision>322</cp:revision>
  <dcterms:created xsi:type="dcterms:W3CDTF">2011-02-10T09:28:19Z</dcterms:created>
  <dcterms:modified xsi:type="dcterms:W3CDTF">2021-05-12T10:53:28Z</dcterms:modified>
</cp:coreProperties>
</file>