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Pacifico"/>
      <p:regular r:id="rId23"/>
    </p:embeddedFont>
    <p:embeddedFont>
      <p:font typeface="Bree Serif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hzv9fULKkwxX01upWX/GujcnJm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BreeSerif-regular.fntdata"/><Relationship Id="rId23" Type="http://schemas.openxmlformats.org/officeDocument/2006/relationships/font" Target="fonts/Pacific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10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19" Type="http://schemas.openxmlformats.org/officeDocument/2006/relationships/font" Target="fonts/Lato-regular.fntdata"/><Relationship Id="rId18" Type="http://schemas.openxmlformats.org/officeDocument/2006/relationships/font" Target="fonts/PlayfairDispl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1c5d9920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41c5d9920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0c66ac6b5_0_4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60c66ac6b5_0_4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g60c66ac6b5_0_4"/>
          <p:cNvCxnSpPr/>
          <p:nvPr/>
        </p:nvCxnSpPr>
        <p:spPr>
          <a:xfrm>
            <a:off x="733219" y="2980467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60c66ac6b5_0_4"/>
          <p:cNvSpPr txBox="1"/>
          <p:nvPr>
            <p:ph type="ctrTitle"/>
          </p:nvPr>
        </p:nvSpPr>
        <p:spPr>
          <a:xfrm>
            <a:off x="630600" y="182400"/>
            <a:ext cx="7893000" cy="24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g60c66ac6b5_0_4"/>
          <p:cNvSpPr txBox="1"/>
          <p:nvPr>
            <p:ph idx="1" type="subTitle"/>
          </p:nvPr>
        </p:nvSpPr>
        <p:spPr>
          <a:xfrm>
            <a:off x="630600" y="4304500"/>
            <a:ext cx="7893000" cy="16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g60c66ac6b5_0_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0c66ac6b5_0_48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1" name="Google Shape;61;g60c66ac6b5_0_4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0c66ac6b5_0_51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60c66ac6b5_0_51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60c66ac6b5_0_51"/>
          <p:cNvSpPr txBox="1"/>
          <p:nvPr>
            <p:ph hasCustomPrompt="1" type="title"/>
          </p:nvPr>
        </p:nvSpPr>
        <p:spPr>
          <a:xfrm>
            <a:off x="586725" y="1805050"/>
            <a:ext cx="7970700" cy="20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g60c66ac6b5_0_51"/>
          <p:cNvSpPr txBox="1"/>
          <p:nvPr>
            <p:ph idx="1" type="body"/>
          </p:nvPr>
        </p:nvSpPr>
        <p:spPr>
          <a:xfrm>
            <a:off x="586725" y="3957850"/>
            <a:ext cx="79707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g60c66ac6b5_0_5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0c66ac6b5_0_5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60c66ac6b5_0_59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Google Shape;18;g60c66ac6b5_0_59"/>
          <p:cNvSpPr txBox="1"/>
          <p:nvPr>
            <p:ph idx="1" type="body"/>
          </p:nvPr>
        </p:nvSpPr>
        <p:spPr>
          <a:xfrm>
            <a:off x="457200" y="1609725"/>
            <a:ext cx="7239000" cy="4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9123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g60c66ac6b5_0_59"/>
          <p:cNvSpPr txBox="1"/>
          <p:nvPr>
            <p:ph idx="10" type="dt"/>
          </p:nvPr>
        </p:nvSpPr>
        <p:spPr>
          <a:xfrm>
            <a:off x="4246562" y="6557963"/>
            <a:ext cx="20019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g60c66ac6b5_0_59"/>
          <p:cNvSpPr txBox="1"/>
          <p:nvPr>
            <p:ph idx="11"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60c66ac6b5_0_59"/>
          <p:cNvSpPr txBox="1"/>
          <p:nvPr>
            <p:ph idx="12" type="sldNum"/>
          </p:nvPr>
        </p:nvSpPr>
        <p:spPr>
          <a:xfrm>
            <a:off x="6251575" y="6556375"/>
            <a:ext cx="58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60c66ac6b5_0_11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60c66ac6b5_0_11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60c66ac6b5_0_11"/>
          <p:cNvSpPr txBox="1"/>
          <p:nvPr>
            <p:ph type="title"/>
          </p:nvPr>
        </p:nvSpPr>
        <p:spPr>
          <a:xfrm>
            <a:off x="509550" y="2561800"/>
            <a:ext cx="81249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g60c66ac6b5_0_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60c66ac6b5_0_16"/>
          <p:cNvSpPr/>
          <p:nvPr/>
        </p:nvSpPr>
        <p:spPr>
          <a:xfrm>
            <a:off x="-125" y="6727600"/>
            <a:ext cx="9144000" cy="13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g60c66ac6b5_0_16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g60c66ac6b5_0_16"/>
          <p:cNvSpPr txBox="1"/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" name="Google Shape;31;g60c66ac6b5_0_16"/>
          <p:cNvSpPr txBox="1"/>
          <p:nvPr>
            <p:ph idx="1" type="body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g60c66ac6b5_0_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g60c66ac6b5_0_22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g60c66ac6b5_0_22"/>
          <p:cNvSpPr txBox="1"/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g60c66ac6b5_0_22"/>
          <p:cNvSpPr txBox="1"/>
          <p:nvPr>
            <p:ph idx="1" type="body"/>
          </p:nvPr>
        </p:nvSpPr>
        <p:spPr>
          <a:xfrm>
            <a:off x="311700" y="1890600"/>
            <a:ext cx="39999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g60c66ac6b5_0_22"/>
          <p:cNvSpPr txBox="1"/>
          <p:nvPr>
            <p:ph idx="2" type="body"/>
          </p:nvPr>
        </p:nvSpPr>
        <p:spPr>
          <a:xfrm>
            <a:off x="4832400" y="1890600"/>
            <a:ext cx="39999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g60c66ac6b5_0_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60c66ac6b5_0_28"/>
          <p:cNvSpPr txBox="1"/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1" name="Google Shape;41;g60c66ac6b5_0_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g60c66ac6b5_0_31"/>
          <p:cNvCxnSpPr/>
          <p:nvPr/>
        </p:nvCxnSpPr>
        <p:spPr>
          <a:xfrm>
            <a:off x="411044" y="1890363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g60c66ac6b5_0_3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g60c66ac6b5_0_31"/>
          <p:cNvSpPr txBox="1"/>
          <p:nvPr>
            <p:ph idx="1" type="body"/>
          </p:nvPr>
        </p:nvSpPr>
        <p:spPr>
          <a:xfrm>
            <a:off x="311700" y="2187133"/>
            <a:ext cx="2808000" cy="3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g60c66ac6b5_0_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60c66ac6b5_0_36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60c66ac6b5_0_36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60c66ac6b5_0_36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g60c66ac6b5_0_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0c66ac6b5_0_41"/>
          <p:cNvSpPr/>
          <p:nvPr/>
        </p:nvSpPr>
        <p:spPr>
          <a:xfrm>
            <a:off x="4572000" y="-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g60c66ac6b5_0_4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g60c66ac6b5_0_41"/>
          <p:cNvSpPr txBox="1"/>
          <p:nvPr>
            <p:ph type="title"/>
          </p:nvPr>
        </p:nvSpPr>
        <p:spPr>
          <a:xfrm>
            <a:off x="265500" y="1446167"/>
            <a:ext cx="4045200" cy="22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g60c66ac6b5_0_41"/>
          <p:cNvSpPr txBox="1"/>
          <p:nvPr>
            <p:ph idx="1" type="subTitle"/>
          </p:nvPr>
        </p:nvSpPr>
        <p:spPr>
          <a:xfrm>
            <a:off x="265500" y="3793600"/>
            <a:ext cx="4045200" cy="1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7" name="Google Shape;57;g60c66ac6b5_0_41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g60c66ac6b5_0_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60c66ac6b5_0_0"/>
          <p:cNvSpPr txBox="1"/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g60c66ac6b5_0_0"/>
          <p:cNvSpPr txBox="1"/>
          <p:nvPr>
            <p:ph idx="1" type="body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g60c66ac6b5_0_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8.jpg"/><Relationship Id="rId7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mediacioroquetes@gmail.com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s://drive.google.com/file/d/1wkt3-lwVZSX7Vs4AiYNUvb5piGWSOI2H/view?usp=sharing" TargetMode="External"/><Relationship Id="rId5" Type="http://schemas.openxmlformats.org/officeDocument/2006/relationships/hyperlink" Target="http://mediacioroquetes.blogspot.com/" TargetMode="External"/><Relationship Id="rId6" Type="http://schemas.openxmlformats.org/officeDocument/2006/relationships/hyperlink" Target="http://agora.xtec.cat/%20iesroquetes/eso/tutories-junior/" TargetMode="External"/><Relationship Id="rId7" Type="http://schemas.openxmlformats.org/officeDocument/2006/relationships/hyperlink" Target="http://agora.xtec.cat/%20iesroquetes/eso/tutories-juni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ctrTitle"/>
          </p:nvPr>
        </p:nvSpPr>
        <p:spPr>
          <a:xfrm>
            <a:off x="2987825" y="1406775"/>
            <a:ext cx="60006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200"/>
              <a:buFont typeface="Trebuchet MS"/>
              <a:buNone/>
            </a:pPr>
            <a:r>
              <a:rPr i="0" lang="ca-ES" sz="4800" u="none" cap="none" strike="noStrike">
                <a:solidFill>
                  <a:srgbClr val="FEF7F0"/>
                </a:solidFill>
                <a:latin typeface="Pacifico"/>
                <a:ea typeface="Pacifico"/>
                <a:cs typeface="Pacifico"/>
                <a:sym typeface="Pacifico"/>
              </a:rPr>
              <a:t>TUTORIES JÚNIOR</a:t>
            </a:r>
            <a:endParaRPr i="0" sz="4200" u="none" cap="none" strike="noStrike">
              <a:solidFill>
                <a:srgbClr val="FEF7F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5" name="Google Shape;75;p1"/>
          <p:cNvSpPr txBox="1"/>
          <p:nvPr>
            <p:ph idx="1" type="subTitle"/>
          </p:nvPr>
        </p:nvSpPr>
        <p:spPr>
          <a:xfrm>
            <a:off x="2643200" y="3377599"/>
            <a:ext cx="62151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4"/>
              <a:buFont typeface="Noto Sans Symbols"/>
              <a:buNone/>
            </a:pPr>
            <a:r>
              <a:rPr i="0" lang="ca-ES" sz="2775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Programa d’acompanyament</a:t>
            </a:r>
            <a:endParaRPr i="0" sz="2200" u="none" cap="none" strike="noStrike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694"/>
              <a:buFont typeface="Noto Sans Symbols"/>
              <a:buNone/>
            </a:pPr>
            <a:r>
              <a:rPr lang="ca-ES" sz="2775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 l’</a:t>
            </a:r>
            <a:r>
              <a:rPr i="0" lang="ca-ES" sz="2775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alumnat 1r d’ESO</a:t>
            </a:r>
            <a:endParaRPr i="0" sz="2200" u="none" cap="none" strike="noStrike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9"/>
              <a:buFont typeface="Noto Sans Symbols"/>
              <a:buNone/>
            </a:pPr>
            <a:r>
              <a:rPr b="0" i="0" lang="ca-ES" sz="2035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2857500" y="5572125"/>
            <a:ext cx="60007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EB"/>
              </a:buClr>
              <a:buSzPts val="600"/>
              <a:buFont typeface="Arial"/>
              <a:buNone/>
            </a:pPr>
            <a:r>
              <a:rPr b="0" i="0" lang="ca-ES" sz="2400" u="none" cap="none" strike="noStrike">
                <a:solidFill>
                  <a:srgbClr val="F0D6EB"/>
                </a:solidFill>
                <a:latin typeface="Arial"/>
                <a:ea typeface="Arial"/>
                <a:cs typeface="Arial"/>
                <a:sym typeface="Arial"/>
              </a:rPr>
              <a:t>El protagonista ets tu!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IES_VERD_mitjà.jpg" id="77" name="Google Shape;7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9" y="2923121"/>
            <a:ext cx="1290923" cy="74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3.jpg" id="78" name="Google Shape;7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4" y="5021576"/>
            <a:ext cx="1546001" cy="80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5.jpg" id="79" name="Google Shape;79;p1"/>
          <p:cNvPicPr preferRelativeResize="0"/>
          <p:nvPr/>
        </p:nvPicPr>
        <p:blipFill rotWithShape="1">
          <a:blip r:embed="rId5">
            <a:alphaModFix/>
          </a:blip>
          <a:srcRect b="28837" l="0" r="0" t="0"/>
          <a:stretch/>
        </p:blipFill>
        <p:spPr>
          <a:xfrm>
            <a:off x="377053" y="409579"/>
            <a:ext cx="1907354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/>
          <p:nvPr/>
        </p:nvSpPr>
        <p:spPr>
          <a:xfrm>
            <a:off x="284300" y="6211204"/>
            <a:ext cx="20001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Arial"/>
              <a:buNone/>
            </a:pPr>
            <a:r>
              <a:rPr b="1" i="0" lang="ca-E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 de Convivència i Servei de Mediació Escolar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21" y="3774100"/>
            <a:ext cx="1137200" cy="11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22313" y="4686718"/>
            <a:ext cx="4271125" cy="1880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428625" y="1500187"/>
            <a:ext cx="7143749" cy="928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None/>
            </a:pPr>
            <a:r>
              <a:rPr b="0" i="0" lang="ca-ES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ANIMA’T I PARTICIPA</a:t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GO3.jpg"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8596" y="2308584"/>
            <a:ext cx="2560343" cy="133265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/>
          <p:nvPr/>
        </p:nvSpPr>
        <p:spPr>
          <a:xfrm>
            <a:off x="1500175" y="5626025"/>
            <a:ext cx="54483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b="1" i="0" lang="ca-ES" sz="18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Per una bona convivència i relació entre iguals</a:t>
            </a:r>
            <a:endParaRPr b="1" i="0" sz="18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Arial"/>
              <a:buNone/>
            </a:pPr>
            <a:r>
              <a:rPr b="1" i="0" lang="ca-E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 de Convivència i Servei de Mediació Escolar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logo5.jpg" id="147" name="Google Shape;147;p9"/>
          <p:cNvPicPr preferRelativeResize="0"/>
          <p:nvPr/>
        </p:nvPicPr>
        <p:blipFill rotWithShape="1">
          <a:blip r:embed="rId4">
            <a:alphaModFix/>
          </a:blip>
          <a:srcRect b="28837" l="0" r="0" t="0"/>
          <a:stretch/>
        </p:blipFill>
        <p:spPr>
          <a:xfrm>
            <a:off x="974565" y="2308580"/>
            <a:ext cx="2143140" cy="152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7689" y="3237648"/>
            <a:ext cx="1980901" cy="198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Trebuchet MS"/>
              <a:buNone/>
            </a:pPr>
            <a:r>
              <a:rPr b="1" i="0" lang="ca-ES" sz="36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QUÈ SÓN LES TUTORIES JÚNIOR?</a:t>
            </a:r>
            <a:endParaRPr b="1" i="0" sz="38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2"/>
          <p:cNvSpPr txBox="1"/>
          <p:nvPr>
            <p:ph idx="1" type="body"/>
          </p:nvPr>
        </p:nvSpPr>
        <p:spPr>
          <a:xfrm>
            <a:off x="428625" y="2011363"/>
            <a:ext cx="7329488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ca-E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És un projecte que vam engegar el curs 2013/14 per </a:t>
            </a:r>
            <a:r>
              <a:rPr b="1" i="0" lang="ca-ES" sz="2600" u="none" cap="none" strike="noStrike">
                <a:solidFill>
                  <a:schemeClr val="dk1"/>
                </a:solidFill>
              </a:rPr>
              <a:t>facilitar l’entrada i adaptació</a:t>
            </a:r>
            <a:r>
              <a:rPr b="0" i="0" lang="ca-E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al centre de l’alumnat que arriba de primària a 1r d’ESO.</a:t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ca-E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Objectiu: </a:t>
            </a:r>
            <a:r>
              <a:rPr b="1" i="0" lang="ca-ES" sz="2600" u="none" cap="none" strike="noStrike">
                <a:solidFill>
                  <a:schemeClr val="dk1"/>
                </a:solidFill>
              </a:rPr>
              <a:t>millorar la convivència al centre. </a:t>
            </a:r>
            <a:r>
              <a:rPr b="0" i="0" lang="ca-E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L’alumnat voluntari de 2n i 3r els tutoritzarà i farà l’acompanyament durant el 1r trimestre.</a:t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go5.jpg" id="89" name="Google Shape;89;p2"/>
          <p:cNvPicPr preferRelativeResize="0"/>
          <p:nvPr/>
        </p:nvPicPr>
        <p:blipFill rotWithShape="1">
          <a:blip r:embed="rId3">
            <a:alphaModFix/>
          </a:blip>
          <a:srcRect b="28835" l="0" r="0" t="0"/>
          <a:stretch/>
        </p:blipFill>
        <p:spPr>
          <a:xfrm>
            <a:off x="7230175" y="5446425"/>
            <a:ext cx="1396375" cy="9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Trebuchet MS"/>
              <a:buNone/>
            </a:pPr>
            <a:r>
              <a:rPr b="1" i="0" lang="ca-ES" sz="36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QUÈ SÓN LES TUTORIES JÚNIOR?</a:t>
            </a:r>
            <a:endParaRPr b="1" i="0" sz="38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95;p3"/>
          <p:cNvSpPr txBox="1"/>
          <p:nvPr>
            <p:ph idx="1" type="body"/>
          </p:nvPr>
        </p:nvSpPr>
        <p:spPr>
          <a:xfrm>
            <a:off x="428625" y="2011376"/>
            <a:ext cx="7329600" cy="4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50" lvl="0" marL="273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898"/>
              <a:buFont typeface="Noto Sans Symbols"/>
              <a:buChar char="⦿"/>
            </a:pP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És un servei de </a:t>
            </a:r>
            <a:r>
              <a:rPr b="1" i="0" lang="ca-ES" sz="2600" u="none" cap="none" strike="noStrike">
                <a:solidFill>
                  <a:srgbClr val="000000"/>
                </a:solidFill>
              </a:rPr>
              <a:t>voluntariat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per facilitar l’entrada i adaptació al centre de l’alumnat que arriba </a:t>
            </a:r>
            <a:r>
              <a:rPr lang="ca-ES">
                <a:solidFill>
                  <a:srgbClr val="000000"/>
                </a:solidFill>
              </a:rPr>
              <a:t>nou al centre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proce</a:t>
            </a:r>
            <a:r>
              <a:rPr lang="ca-ES">
                <a:solidFill>
                  <a:srgbClr val="000000"/>
                </a:solidFill>
              </a:rPr>
              <a:t>dent 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 primària</a:t>
            </a:r>
            <a:r>
              <a:rPr lang="ca-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587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ts val="1898"/>
              <a:buFont typeface="Noto Sans Symbols"/>
              <a:buChar char="⦿"/>
            </a:pPr>
            <a:r>
              <a:rPr lang="ca-ES">
                <a:solidFill>
                  <a:srgbClr val="000000"/>
                </a:solidFill>
              </a:rPr>
              <a:t>P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ca-ES">
                <a:solidFill>
                  <a:srgbClr val="000000"/>
                </a:solidFill>
              </a:rPr>
              <a:t>deu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ajudar l</a:t>
            </a:r>
            <a:r>
              <a:rPr lang="ca-ES">
                <a:solidFill>
                  <a:srgbClr val="000000"/>
                </a:solidFill>
              </a:rPr>
              <a:t>’alumnat de 1r 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a:</a:t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1684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Noto Sans Symbols"/>
              <a:buChar char="◼"/>
            </a:pPr>
            <a:r>
              <a:rPr b="0" i="0" lang="ca-ES" sz="2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Adaptar-</a:t>
            </a:r>
            <a:r>
              <a:rPr lang="ca-ES">
                <a:solidFill>
                  <a:schemeClr val="dk2"/>
                </a:solidFill>
              </a:rPr>
              <a:t>se</a:t>
            </a:r>
            <a:r>
              <a:rPr b="0" i="0" lang="ca-ES" sz="2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a les noves instal·lacions i normes de funcionament del centre.</a:t>
            </a:r>
            <a:endParaRPr b="0" i="0" sz="23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1684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Noto Sans Symbols"/>
              <a:buChar char="◼"/>
            </a:pPr>
            <a:r>
              <a:rPr b="0" i="0" lang="ca-ES" sz="2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Prevenir conflictes amb altres alumnes.</a:t>
            </a:r>
            <a:endParaRPr b="0" i="0" sz="23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1684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Noto Sans Symbols"/>
              <a:buChar char="◼"/>
            </a:pPr>
            <a:r>
              <a:rPr b="0" i="0" lang="ca-ES" sz="2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Fer noves amistats.</a:t>
            </a:r>
            <a:endParaRPr b="0" i="0" sz="23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1684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</a:pPr>
            <a:r>
              <a:rPr b="0" i="0" lang="ca-ES" sz="2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Resoldre els</a:t>
            </a:r>
            <a:r>
              <a:rPr lang="ca-ES">
                <a:solidFill>
                  <a:schemeClr val="dk2"/>
                </a:solidFill>
              </a:rPr>
              <a:t> du</a:t>
            </a:r>
            <a:r>
              <a:rPr b="0" i="0" lang="ca-ES" sz="2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btes que puguin ten</a:t>
            </a:r>
            <a:r>
              <a:rPr lang="ca-ES">
                <a:solidFill>
                  <a:schemeClr val="dk2"/>
                </a:solidFill>
              </a:rPr>
              <a:t>ir</a:t>
            </a:r>
            <a:r>
              <a:rPr b="0" i="0" lang="ca-E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…</a:t>
            </a:r>
            <a:endParaRPr b="0" i="0" sz="23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go5.jpg" id="96" name="Google Shape;96;p3"/>
          <p:cNvPicPr preferRelativeResize="0"/>
          <p:nvPr/>
        </p:nvPicPr>
        <p:blipFill rotWithShape="1">
          <a:blip r:embed="rId3">
            <a:alphaModFix/>
          </a:blip>
          <a:srcRect b="28835" l="0" r="0" t="0"/>
          <a:stretch/>
        </p:blipFill>
        <p:spPr>
          <a:xfrm>
            <a:off x="7230175" y="5446425"/>
            <a:ext cx="1396375" cy="9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50"/>
              <a:buFont typeface="Trebuchet MS"/>
              <a:buNone/>
            </a:pPr>
            <a:r>
              <a:rPr b="1" i="0" lang="ca-ES" sz="38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QUI SÓN ELS TUTORS/</a:t>
            </a:r>
            <a:r>
              <a:rPr lang="ca-ES">
                <a:solidFill>
                  <a:schemeClr val="accent5"/>
                </a:solidFill>
              </a:rPr>
              <a:t>ES</a:t>
            </a:r>
            <a:r>
              <a:rPr b="1" i="0" lang="ca-ES" sz="38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JÚNIOR?</a:t>
            </a:r>
            <a:endParaRPr b="1" i="0" sz="38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428625" y="1857375"/>
            <a:ext cx="771524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898"/>
              <a:buFont typeface="Noto Sans Symbols"/>
              <a:buChar char="⦿"/>
            </a:pPr>
            <a:r>
              <a:rPr lang="ca-ES">
                <a:solidFill>
                  <a:srgbClr val="000000"/>
                </a:solidFill>
              </a:rPr>
              <a:t>És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ca-ES" sz="2600" u="none" cap="none" strike="noStrike">
                <a:solidFill>
                  <a:srgbClr val="000000"/>
                </a:solidFill>
              </a:rPr>
              <a:t>alumn</a:t>
            </a:r>
            <a:r>
              <a:rPr b="1" lang="ca-ES">
                <a:solidFill>
                  <a:srgbClr val="000000"/>
                </a:solidFill>
              </a:rPr>
              <a:t>at</a:t>
            </a:r>
            <a:r>
              <a:rPr b="1" i="0" lang="ca-ES" sz="2600" u="none" cap="none" strike="noStrike">
                <a:solidFill>
                  <a:srgbClr val="000000"/>
                </a:solidFill>
              </a:rPr>
              <a:t> de 2n i 3r d’ESO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que coneix bé el centre i el professorat.</a:t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9875" lvl="0" marL="2698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ts val="1898"/>
              <a:buFont typeface="Noto Sans Symbols"/>
              <a:buChar char="⦿"/>
            </a:pP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Són </a:t>
            </a:r>
            <a:r>
              <a:rPr b="1" i="0" lang="ca-ES" sz="2600" u="none" cap="none" strike="noStrike">
                <a:solidFill>
                  <a:srgbClr val="000000"/>
                </a:solidFill>
              </a:rPr>
              <a:t>voluntaris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Ho fan perquè tenen ganes d’ajudar als altres. Ningú els obliga.</a:t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9875" lvl="0" marL="2698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ts val="1898"/>
              <a:buFont typeface="Noto Sans Symbols"/>
              <a:buChar char="⦿"/>
            </a:pP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ca-ES">
                <a:solidFill>
                  <a:srgbClr val="000000"/>
                </a:solidFill>
              </a:rPr>
              <a:t>ón com un/a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“germà/germana gran”, que vetllar</a:t>
            </a:r>
            <a:r>
              <a:rPr lang="ca-ES">
                <a:solidFill>
                  <a:srgbClr val="000000"/>
                </a:solidFill>
              </a:rPr>
              <a:t>à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per a que tot </a:t>
            </a:r>
            <a:r>
              <a:rPr lang="ca-ES">
                <a:solidFill>
                  <a:srgbClr val="000000"/>
                </a:solidFill>
              </a:rPr>
              <a:t>els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vagi el millor possible.</a:t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go5.jpg" id="103" name="Google Shape;103;p4"/>
          <p:cNvPicPr preferRelativeResize="0"/>
          <p:nvPr/>
        </p:nvPicPr>
        <p:blipFill rotWithShape="1">
          <a:blip r:embed="rId3">
            <a:alphaModFix/>
          </a:blip>
          <a:srcRect b="28835" l="0" r="0" t="0"/>
          <a:stretch/>
        </p:blipFill>
        <p:spPr>
          <a:xfrm>
            <a:off x="7230175" y="5446425"/>
            <a:ext cx="1396375" cy="9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457200" y="320050"/>
            <a:ext cx="8169300" cy="11430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Trebuchet MS"/>
              <a:buNone/>
            </a:pPr>
            <a:r>
              <a:rPr b="1" i="0" lang="ca-ES" sz="40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QU</a:t>
            </a:r>
            <a:r>
              <a:rPr lang="ca-ES" sz="4000">
                <a:solidFill>
                  <a:schemeClr val="accent5"/>
                </a:solidFill>
              </a:rPr>
              <a:t>È</a:t>
            </a:r>
            <a:r>
              <a:rPr b="1" i="0" lang="ca-ES" sz="40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a-ES" sz="4000">
                <a:solidFill>
                  <a:schemeClr val="accent5"/>
                </a:solidFill>
              </a:rPr>
              <a:t>US</a:t>
            </a:r>
            <a:r>
              <a:rPr b="1" i="0" lang="ca-ES" sz="40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PO</a:t>
            </a:r>
            <a:r>
              <a:rPr lang="ca-ES" sz="4000">
                <a:solidFill>
                  <a:schemeClr val="accent5"/>
                </a:solidFill>
              </a:rPr>
              <a:t>T</a:t>
            </a:r>
            <a:r>
              <a:rPr b="1" i="0" lang="ca-ES" sz="40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DEMANAR </a:t>
            </a:r>
            <a:r>
              <a:rPr lang="ca-ES" sz="4000">
                <a:solidFill>
                  <a:schemeClr val="accent5"/>
                </a:solidFill>
              </a:rPr>
              <a:t>E</a:t>
            </a:r>
            <a:r>
              <a:rPr b="1" i="0" lang="ca-ES" sz="40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L/LA VOSTRE TUTOR</a:t>
            </a:r>
            <a:r>
              <a:rPr lang="ca-ES" sz="4000">
                <a:solidFill>
                  <a:schemeClr val="accent5"/>
                </a:solidFill>
              </a:rPr>
              <a:t>AND/A</a:t>
            </a:r>
            <a:r>
              <a:rPr b="1" i="0" lang="ca-ES" sz="40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b="1" i="0" sz="4000" u="none" cap="none" strike="noStrike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500062" y="1857375"/>
            <a:ext cx="757237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7161" lvl="0" marL="2714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2"/>
              <a:buFont typeface="Noto Sans Symbols"/>
              <a:buChar char="⦿"/>
            </a:pPr>
            <a:r>
              <a:rPr lang="ca-ES">
                <a:solidFill>
                  <a:srgbClr val="000000"/>
                </a:solidFill>
              </a:rPr>
              <a:t>DUBTES SOBRE EL FUNCIONAMENT DEL CENTRE...</a:t>
            </a:r>
            <a:endParaRPr>
              <a:solidFill>
                <a:srgbClr val="000000"/>
              </a:solidFill>
            </a:endParaRPr>
          </a:p>
          <a:p>
            <a:pPr indent="-1587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2"/>
              <a:buFont typeface="Noto Sans Symbols"/>
              <a:buChar char="⦿"/>
            </a:pPr>
            <a:r>
              <a:rPr lang="ca-ES">
                <a:solidFill>
                  <a:srgbClr val="000000"/>
                </a:solidFill>
              </a:rPr>
              <a:t>DUBTES SOBRE LES NORMES, PROFESSORAT...</a:t>
            </a:r>
            <a:endParaRPr b="0" i="0" sz="2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7163" lvl="0" marL="27146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2"/>
              <a:buFont typeface="Noto Sans Symbols"/>
              <a:buChar char="⦿"/>
            </a:pPr>
            <a:r>
              <a:rPr lang="ca-ES" sz="2400">
                <a:solidFill>
                  <a:srgbClr val="000000"/>
                </a:solidFill>
              </a:rPr>
              <a:t>DUBTES SOBRE PROBLEMES QUE TINGUIN AMB COMPANYS/ES, ETC.</a:t>
            </a:r>
            <a:endParaRPr b="0" i="0" sz="2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62604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9"/>
              <a:buFont typeface="Noto Sans Symbols"/>
              <a:buNone/>
            </a:pPr>
            <a:r>
              <a:t/>
            </a:r>
            <a:endParaRPr b="0" i="0" sz="2405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go5.jpg" id="110" name="Google Shape;110;p5"/>
          <p:cNvPicPr preferRelativeResize="0"/>
          <p:nvPr/>
        </p:nvPicPr>
        <p:blipFill rotWithShape="1">
          <a:blip r:embed="rId3">
            <a:alphaModFix/>
          </a:blip>
          <a:srcRect b="28835" l="0" r="0" t="0"/>
          <a:stretch/>
        </p:blipFill>
        <p:spPr>
          <a:xfrm>
            <a:off x="7230175" y="5446425"/>
            <a:ext cx="1396375" cy="9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6775" y="1773100"/>
            <a:ext cx="1896200" cy="18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457200" y="220350"/>
            <a:ext cx="7239000" cy="5613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Trebuchet MS"/>
              <a:buNone/>
            </a:pPr>
            <a:r>
              <a:rPr b="1" i="0" lang="ca-ES" sz="36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COM HO FAREM?</a:t>
            </a:r>
            <a:endParaRPr b="1" i="0" sz="38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370750" y="869300"/>
            <a:ext cx="7643700" cy="5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399" lvl="0" marL="273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944"/>
              <a:buChar char="⦿"/>
            </a:pPr>
            <a:r>
              <a:rPr lang="ca-ES" sz="2700">
                <a:solidFill>
                  <a:srgbClr val="000000"/>
                </a:solidFill>
              </a:rPr>
              <a:t>La primera setmana de curs </a:t>
            </a:r>
            <a:r>
              <a:rPr i="0" lang="ca-ES" sz="2700" u="none" cap="none" strike="noStrike">
                <a:solidFill>
                  <a:srgbClr val="000000"/>
                </a:solidFill>
              </a:rPr>
              <a:t>es farà la </a:t>
            </a:r>
            <a:r>
              <a:rPr b="1" lang="ca-ES" sz="2700">
                <a:solidFill>
                  <a:srgbClr val="000000"/>
                </a:solidFill>
              </a:rPr>
              <a:t>trobada </a:t>
            </a:r>
            <a:r>
              <a:rPr i="0" lang="ca-ES" sz="2700" u="none" cap="none" strike="noStrike">
                <a:solidFill>
                  <a:srgbClr val="000000"/>
                </a:solidFill>
              </a:rPr>
              <a:t>entre vosaltres i els vostres tutor</a:t>
            </a:r>
            <a:r>
              <a:rPr lang="ca-ES" sz="2700">
                <a:solidFill>
                  <a:srgbClr val="000000"/>
                </a:solidFill>
              </a:rPr>
              <a:t>ands</a:t>
            </a:r>
            <a:r>
              <a:rPr lang="ca-ES" sz="2700">
                <a:solidFill>
                  <a:srgbClr val="000000"/>
                </a:solidFill>
              </a:rPr>
              <a:t> mitjançant una dinàmica que prepararà la comissió de convivència.</a:t>
            </a:r>
            <a:endParaRPr i="0" sz="2500" u="none" cap="none" strike="noStrike">
              <a:solidFill>
                <a:schemeClr val="dk1"/>
              </a:solidFill>
            </a:endParaRPr>
          </a:p>
          <a:p>
            <a:pPr indent="-152399" lvl="0" marL="27305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B13F9A"/>
              </a:buClr>
              <a:buSzPts val="1944"/>
              <a:buChar char="⦿"/>
            </a:pPr>
            <a:r>
              <a:rPr b="1" i="0" lang="ca-ES" sz="2700" u="none" cap="none" strike="noStrike">
                <a:solidFill>
                  <a:srgbClr val="000000"/>
                </a:solidFill>
              </a:rPr>
              <a:t>Signareu </a:t>
            </a:r>
            <a:r>
              <a:rPr i="0" lang="ca-ES" sz="2700" u="none" cap="none" strike="noStrike">
                <a:solidFill>
                  <a:srgbClr val="000000"/>
                </a:solidFill>
              </a:rPr>
              <a:t>amb ells/elles una carta de compromís</a:t>
            </a:r>
            <a:r>
              <a:rPr lang="ca-ES" sz="2700">
                <a:solidFill>
                  <a:srgbClr val="000000"/>
                </a:solidFill>
              </a:rPr>
              <a:t> o contracte.</a:t>
            </a:r>
            <a:endParaRPr i="0" sz="2500" u="none" cap="none" strike="noStrike">
              <a:solidFill>
                <a:schemeClr val="dk1"/>
              </a:solidFill>
            </a:endParaRPr>
          </a:p>
          <a:p>
            <a:pPr indent="-152399" lvl="0" marL="27305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B13F9A"/>
              </a:buClr>
              <a:buSzPts val="1944"/>
              <a:buChar char="⦿"/>
            </a:pPr>
            <a:r>
              <a:rPr i="0" lang="ca-ES" sz="2700" u="none" cap="none" strike="noStrike">
                <a:solidFill>
                  <a:srgbClr val="000000"/>
                </a:solidFill>
              </a:rPr>
              <a:t>Us intercanviareu algunes </a:t>
            </a:r>
            <a:r>
              <a:rPr b="1" i="0" lang="ca-ES" sz="2700" u="none" cap="none" strike="noStrike">
                <a:solidFill>
                  <a:srgbClr val="000000"/>
                </a:solidFill>
              </a:rPr>
              <a:t>dades personals</a:t>
            </a:r>
            <a:r>
              <a:rPr i="0" lang="ca-ES" sz="2700" u="none" cap="none" strike="noStrike">
                <a:solidFill>
                  <a:srgbClr val="000000"/>
                </a:solidFill>
              </a:rPr>
              <a:t>.</a:t>
            </a:r>
            <a:endParaRPr i="0" sz="2500" u="none" cap="none" strike="noStrike">
              <a:solidFill>
                <a:schemeClr val="dk1"/>
              </a:solidFill>
            </a:endParaRPr>
          </a:p>
          <a:p>
            <a:pPr indent="-152399" lvl="0" marL="27305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B13F9A"/>
              </a:buClr>
              <a:buSzPts val="1944"/>
              <a:buChar char="⦿"/>
            </a:pPr>
            <a:r>
              <a:rPr i="0" lang="ca-ES" sz="2700" u="none" cap="none" strike="noStrike">
                <a:solidFill>
                  <a:srgbClr val="000000"/>
                </a:solidFill>
              </a:rPr>
              <a:t>A partir d’aquell moment, i durant el primer trimestre,  us haureu de </a:t>
            </a:r>
            <a:r>
              <a:rPr b="1" i="0" lang="ca-ES" sz="2700" u="none" cap="none" strike="noStrike">
                <a:solidFill>
                  <a:srgbClr val="000000"/>
                </a:solidFill>
              </a:rPr>
              <a:t>trobar </a:t>
            </a:r>
            <a:r>
              <a:rPr i="0" lang="ca-ES" sz="2700" u="none" cap="none" strike="noStrike">
                <a:solidFill>
                  <a:srgbClr val="000000"/>
                </a:solidFill>
              </a:rPr>
              <a:t>amb el vostre tut</a:t>
            </a:r>
            <a:r>
              <a:rPr lang="ca-ES" sz="2700">
                <a:solidFill>
                  <a:srgbClr val="000000"/>
                </a:solidFill>
              </a:rPr>
              <a:t>orand/a</a:t>
            </a:r>
            <a:r>
              <a:rPr i="0" lang="ca-ES" sz="2700" u="none" cap="none" strike="noStrike">
                <a:solidFill>
                  <a:srgbClr val="000000"/>
                </a:solidFill>
              </a:rPr>
              <a:t> un mínim de </a:t>
            </a:r>
            <a:r>
              <a:rPr i="0" lang="ca-ES" sz="2700" u="sng" cap="none" strike="noStrike">
                <a:solidFill>
                  <a:srgbClr val="000000"/>
                </a:solidFill>
              </a:rPr>
              <a:t>tres vegades </a:t>
            </a:r>
            <a:r>
              <a:rPr i="0" lang="ca-ES" sz="2700" u="none" cap="none" strike="noStrike">
                <a:solidFill>
                  <a:srgbClr val="000000"/>
                </a:solidFill>
              </a:rPr>
              <a:t>(un cop al mes a l’aula 014).</a:t>
            </a:r>
            <a:endParaRPr i="0" sz="2500" u="none" cap="none" strike="noStrike">
              <a:solidFill>
                <a:schemeClr val="dk1"/>
              </a:solidFill>
            </a:endParaRPr>
          </a:p>
          <a:p>
            <a:pPr indent="-152399" lvl="0" marL="27305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B13F9A"/>
              </a:buClr>
              <a:buSzPts val="1944"/>
              <a:buChar char="⦿"/>
            </a:pPr>
            <a:r>
              <a:rPr i="0" lang="ca-ES" sz="2700" u="none" cap="none" strike="noStrike">
                <a:solidFill>
                  <a:srgbClr val="000000"/>
                </a:solidFill>
              </a:rPr>
              <a:t>Nosaltres en farem un seguiment.</a:t>
            </a:r>
            <a:endParaRPr i="0" sz="2500" u="none" cap="none" strike="noStrike">
              <a:solidFill>
                <a:schemeClr val="dk1"/>
              </a:solidFill>
            </a:endParaRPr>
          </a:p>
          <a:p>
            <a:pPr indent="-152528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go5.jpg" id="118" name="Google Shape;118;p6"/>
          <p:cNvPicPr preferRelativeResize="0"/>
          <p:nvPr/>
        </p:nvPicPr>
        <p:blipFill rotWithShape="1">
          <a:blip r:embed="rId3">
            <a:alphaModFix/>
          </a:blip>
          <a:srcRect b="28835" l="0" r="0" t="0"/>
          <a:stretch/>
        </p:blipFill>
        <p:spPr>
          <a:xfrm>
            <a:off x="7373050" y="5691400"/>
            <a:ext cx="1396375" cy="9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457200" y="320055"/>
            <a:ext cx="8119800" cy="16914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50"/>
              <a:buFont typeface="Trebuchet MS"/>
              <a:buNone/>
            </a:pPr>
            <a:r>
              <a:rPr b="1" i="0" lang="ca-ES" sz="38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I SI TINC PROBLEMES AMB EL/LA ME</a:t>
            </a:r>
            <a:r>
              <a:rPr lang="ca-ES">
                <a:solidFill>
                  <a:schemeClr val="accent5"/>
                </a:solidFill>
              </a:rPr>
              <a:t>U/MEVA</a:t>
            </a:r>
            <a:r>
              <a:rPr b="1" i="0" lang="ca-ES" sz="38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TUTOR</a:t>
            </a:r>
            <a:r>
              <a:rPr lang="ca-ES">
                <a:solidFill>
                  <a:schemeClr val="accent5"/>
                </a:solidFill>
              </a:rPr>
              <a:t>AND/A</a:t>
            </a:r>
            <a:r>
              <a:rPr b="1" i="0" lang="ca-ES" sz="38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endParaRPr b="1" i="0" sz="3800" u="none" cap="none" strike="noStrike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50"/>
              <a:buFont typeface="Trebuchet MS"/>
              <a:buNone/>
            </a:pPr>
            <a:r>
              <a:rPr b="1" i="0" lang="ca-ES" sz="38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QUÈ HE DE FER?</a:t>
            </a:r>
            <a:endParaRPr b="1" i="0" sz="38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457199" y="2011363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9875" lvl="0" marL="2698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ts val="1898"/>
              <a:buFont typeface="Noto Sans Symbols"/>
              <a:buChar char="⦿"/>
            </a:pPr>
            <a:r>
              <a:rPr b="1" i="0" lang="ca-ES" sz="2600" u="none" cap="none" strike="noStrike">
                <a:solidFill>
                  <a:srgbClr val="000000"/>
                </a:solidFill>
              </a:rPr>
              <a:t>Informar a l’equip de mediació o bé el</a:t>
            </a:r>
            <a:r>
              <a:rPr b="1" lang="ca-ES">
                <a:solidFill>
                  <a:srgbClr val="000000"/>
                </a:solidFill>
              </a:rPr>
              <a:t>/la v</a:t>
            </a:r>
            <a:r>
              <a:rPr b="1" i="0" lang="ca-ES" sz="2600" u="none" cap="none" strike="noStrike">
                <a:solidFill>
                  <a:srgbClr val="000000"/>
                </a:solidFill>
              </a:rPr>
              <a:t>ostre tu</a:t>
            </a:r>
            <a:r>
              <a:rPr b="1" lang="ca-ES">
                <a:solidFill>
                  <a:srgbClr val="000000"/>
                </a:solidFill>
              </a:rPr>
              <a:t>tor/a de grup</a:t>
            </a:r>
            <a:r>
              <a:rPr b="0" i="0" lang="ca-E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1684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Noto Sans Symbols"/>
              <a:buChar char="◼"/>
            </a:pPr>
            <a:r>
              <a:rPr b="0" i="0" lang="ca-ES" sz="2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Podeu contactar amb nosaltres </a:t>
            </a:r>
            <a:r>
              <a:rPr b="1" i="0" lang="ca-ES" sz="2300" u="none" cap="none" strike="noStrike">
                <a:solidFill>
                  <a:schemeClr val="dk2"/>
                </a:solidFill>
              </a:rPr>
              <a:t>personalment</a:t>
            </a:r>
            <a:r>
              <a:rPr b="0" i="0" lang="ca-ES" sz="2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23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11684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Noto Sans Symbols"/>
              <a:buChar char="◼"/>
            </a:pPr>
            <a:r>
              <a:rPr b="0" i="0" lang="ca-ES" sz="2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Podeu enviar un</a:t>
            </a:r>
            <a:r>
              <a:rPr b="1" i="0" lang="ca-ES" sz="2300" u="none" cap="none" strike="noStrike">
                <a:solidFill>
                  <a:schemeClr val="dk2"/>
                </a:solidFill>
              </a:rPr>
              <a:t> email</a:t>
            </a:r>
            <a:r>
              <a:rPr b="0" i="0" lang="ca-ES" sz="2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a l’adreça </a:t>
            </a:r>
            <a:r>
              <a:rPr b="0" i="0" lang="ca-ES" sz="2300" u="sng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mediacioroquetes@gmail.com</a:t>
            </a:r>
            <a:endParaRPr>
              <a:solidFill>
                <a:schemeClr val="dk2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11684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40"/>
              <a:buChar char="◼"/>
            </a:pPr>
            <a:r>
              <a:rPr lang="ca-ES">
                <a:solidFill>
                  <a:schemeClr val="dk2"/>
                </a:solidFill>
              </a:rPr>
              <a:t>Aquests són els membres de l’equip de Mediació: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logo5.jpg" id="125" name="Google Shape;125;p7"/>
          <p:cNvPicPr preferRelativeResize="0"/>
          <p:nvPr/>
        </p:nvPicPr>
        <p:blipFill rotWithShape="1">
          <a:blip r:embed="rId4">
            <a:alphaModFix/>
          </a:blip>
          <a:srcRect b="28835" l="0" r="0" t="0"/>
          <a:stretch/>
        </p:blipFill>
        <p:spPr>
          <a:xfrm>
            <a:off x="7180625" y="4565075"/>
            <a:ext cx="1396375" cy="9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1c5d9920f_0_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/>
          </a:p>
        </p:txBody>
      </p:sp>
      <p:sp>
        <p:nvSpPr>
          <p:cNvPr id="131" name="Google Shape;131;g41c5d9920f_0_1"/>
          <p:cNvSpPr txBox="1"/>
          <p:nvPr>
            <p:ph idx="1" type="body"/>
          </p:nvPr>
        </p:nvSpPr>
        <p:spPr>
          <a:xfrm>
            <a:off x="457200" y="1609725"/>
            <a:ext cx="7239000" cy="4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</p:txBody>
      </p:sp>
      <p:pic>
        <p:nvPicPr>
          <p:cNvPr id="132" name="Google Shape;132;g41c5d9920f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458" y="0"/>
            <a:ext cx="71951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50"/>
              <a:buFont typeface="Trebuchet MS"/>
              <a:buNone/>
            </a:pPr>
            <a:r>
              <a:rPr b="1" i="0" lang="ca-ES" sz="38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FESTA TUTORIES JÚNIOR</a:t>
            </a:r>
            <a:endParaRPr b="1" i="0" sz="3800" u="none" cap="none" strike="noStrike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 b="7551" l="0" r="3231" t="0"/>
          <a:stretch/>
        </p:blipFill>
        <p:spPr>
          <a:xfrm rot="4">
            <a:off x="7079698" y="2991022"/>
            <a:ext cx="1594849" cy="1325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>
            <p:ph idx="1" type="body"/>
          </p:nvPr>
        </p:nvSpPr>
        <p:spPr>
          <a:xfrm>
            <a:off x="357174" y="1714500"/>
            <a:ext cx="76233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627" lvl="0" marL="273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2400"/>
              <a:buFont typeface="Noto Sans Symbols"/>
              <a:buChar char="⦿"/>
            </a:pPr>
            <a:r>
              <a:rPr b="0" i="0" lang="ca-E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 acabar el primer trimestre (abans </a:t>
            </a:r>
            <a:r>
              <a:rPr lang="ca-ES" sz="2400">
                <a:solidFill>
                  <a:srgbClr val="000000"/>
                </a:solidFill>
              </a:rPr>
              <a:t>Nadal) </a:t>
            </a:r>
            <a:r>
              <a:rPr b="0" i="0" lang="ca-ES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esperem poder celebrar</a:t>
            </a:r>
            <a:r>
              <a:rPr b="0" i="0" lang="ca-ES" sz="2400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ca-E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una </a:t>
            </a:r>
            <a:r>
              <a:rPr b="1" i="0" lang="ca-ES" sz="2400" u="none" cap="none" strike="noStrike">
                <a:solidFill>
                  <a:srgbClr val="000000"/>
                </a:solidFill>
              </a:rPr>
              <a:t>festa-cloenda</a:t>
            </a:r>
            <a:r>
              <a:rPr b="1" lang="ca-ES" sz="2400">
                <a:solidFill>
                  <a:srgbClr val="000000"/>
                </a:solidFill>
              </a:rPr>
              <a:t> de les Tutories Júnior</a:t>
            </a:r>
            <a:r>
              <a:rPr lang="ca-ES" sz="2400">
                <a:solidFill>
                  <a:srgbClr val="000000"/>
                </a:solidFill>
              </a:rPr>
              <a:t> </a:t>
            </a:r>
            <a:r>
              <a:rPr b="0" i="0" lang="ca-E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 participaran els/les tutors/es júnior i </a:t>
            </a:r>
            <a:r>
              <a:rPr lang="ca-ES" sz="2400">
                <a:solidFill>
                  <a:srgbClr val="000000"/>
                </a:solidFill>
              </a:rPr>
              <a:t>tutorands</a:t>
            </a:r>
            <a:r>
              <a:rPr b="0" i="0" lang="ca-E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(sempre i quan haguéssiu complert amb les 3 entrevistes).</a:t>
            </a:r>
            <a:endParaRPr sz="2400"/>
          </a:p>
          <a:p>
            <a:pPr indent="-190627" lvl="0" marL="273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ca-ES" sz="2400">
                <a:solidFill>
                  <a:schemeClr val="dk2"/>
                </a:solidFill>
              </a:rPr>
              <a:t>I aquí en teniu una mostra: </a:t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98"/>
              <a:buFont typeface="Noto Sans Symbols"/>
              <a:buNone/>
            </a:pPr>
            <a:r>
              <a:rPr lang="ca-ES">
                <a:solidFill>
                  <a:schemeClr val="dk2"/>
                </a:solidFill>
                <a:highlight>
                  <a:schemeClr val="accent6"/>
                </a:highlight>
              </a:rPr>
              <a:t>Vídeo</a:t>
            </a:r>
            <a:r>
              <a:rPr lang="ca-ES" u="sng">
                <a:solidFill>
                  <a:schemeClr val="hlink"/>
                </a:solidFill>
                <a:highlight>
                  <a:schemeClr val="dk2"/>
                </a:highlight>
                <a:hlinkClick r:id="rId4"/>
              </a:rPr>
              <a:t> les Tutories Júnior</a:t>
            </a:r>
            <a:r>
              <a:rPr lang="ca-ES">
                <a:solidFill>
                  <a:srgbClr val="000000"/>
                </a:solidFill>
                <a:highlight>
                  <a:schemeClr val="dk2"/>
                </a:highlight>
              </a:rPr>
              <a:t> </a:t>
            </a:r>
            <a:r>
              <a:rPr lang="ca-ES">
                <a:solidFill>
                  <a:srgbClr val="000000"/>
                </a:solidFill>
                <a:highlight>
                  <a:schemeClr val="accent6"/>
                </a:highlight>
              </a:rPr>
              <a:t>Curs 2019</a:t>
            </a:r>
            <a:endParaRPr>
              <a:solidFill>
                <a:srgbClr val="000000"/>
              </a:solidFill>
              <a:highlight>
                <a:schemeClr val="accent6"/>
              </a:highlight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98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98"/>
              <a:buFont typeface="Noto Sans Symbols"/>
              <a:buNone/>
            </a:pPr>
            <a:r>
              <a:rPr lang="ca-ES" u="sng">
                <a:solidFill>
                  <a:schemeClr val="hlink"/>
                </a:solidFill>
                <a:highlight>
                  <a:schemeClr val="dk2"/>
                </a:highlight>
                <a:hlinkClick r:id="rId5"/>
              </a:rPr>
              <a:t>Blog Mediació</a:t>
            </a:r>
            <a:r>
              <a:rPr lang="ca-ES">
                <a:solidFill>
                  <a:srgbClr val="000000"/>
                </a:solidFill>
                <a:highlight>
                  <a:schemeClr val="dk2"/>
                </a:highlight>
              </a:rPr>
              <a:t> </a:t>
            </a:r>
            <a:endParaRPr>
              <a:solidFill>
                <a:srgbClr val="000000"/>
              </a:solidFill>
              <a:highlight>
                <a:schemeClr val="dk2"/>
              </a:highlight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98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98"/>
              <a:buFont typeface="Noto Sans Symbols"/>
              <a:buNone/>
            </a:pPr>
            <a:r>
              <a:rPr lang="ca-ES" u="sng">
                <a:solidFill>
                  <a:schemeClr val="hlink"/>
                </a:solidFill>
                <a:highlight>
                  <a:schemeClr val="dk2"/>
                </a:highlight>
                <a:hlinkClick r:id="rId6"/>
              </a:rPr>
              <a:t>Víde</a:t>
            </a:r>
            <a:r>
              <a:rPr lang="ca-ES" u="sng">
                <a:solidFill>
                  <a:schemeClr val="hlink"/>
                </a:solidFill>
                <a:highlight>
                  <a:schemeClr val="dk2"/>
                </a:highlight>
                <a:hlinkClick r:id="rId7"/>
              </a:rPr>
              <a:t>o Festa TJ</a:t>
            </a:r>
            <a:r>
              <a:rPr lang="ca-ES">
                <a:solidFill>
                  <a:srgbClr val="000000"/>
                </a:solidFill>
                <a:highlight>
                  <a:schemeClr val="accent6"/>
                </a:highlight>
              </a:rPr>
              <a:t>: els inicis.</a:t>
            </a:r>
            <a:r>
              <a:rPr lang="ca-ES">
                <a:solidFill>
                  <a:srgbClr val="000000"/>
                </a:solidFill>
                <a:highlight>
                  <a:schemeClr val="dk2"/>
                </a:highlight>
              </a:rPr>
              <a:t> </a:t>
            </a:r>
            <a:endParaRPr>
              <a:solidFill>
                <a:srgbClr val="000000"/>
              </a:solidFill>
              <a:highlight>
                <a:schemeClr val="dk2"/>
              </a:highlight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